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79" r:id="rId2"/>
    <p:sldId id="665" r:id="rId3"/>
    <p:sldId id="531" r:id="rId4"/>
    <p:sldId id="744" r:id="rId5"/>
    <p:sldId id="745" r:id="rId6"/>
    <p:sldId id="719" r:id="rId7"/>
    <p:sldId id="700" r:id="rId8"/>
    <p:sldId id="721" r:id="rId9"/>
    <p:sldId id="716" r:id="rId10"/>
    <p:sldId id="690" r:id="rId11"/>
    <p:sldId id="709" r:id="rId12"/>
    <p:sldId id="710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692" r:id="rId22"/>
    <p:sldId id="723" r:id="rId23"/>
    <p:sldId id="724" r:id="rId24"/>
    <p:sldId id="725" r:id="rId25"/>
    <p:sldId id="726" r:id="rId26"/>
    <p:sldId id="757" r:id="rId27"/>
    <p:sldId id="734" r:id="rId28"/>
    <p:sldId id="730" r:id="rId29"/>
    <p:sldId id="759" r:id="rId30"/>
    <p:sldId id="758" r:id="rId31"/>
    <p:sldId id="684" r:id="rId32"/>
    <p:sldId id="722" r:id="rId33"/>
    <p:sldId id="733" r:id="rId34"/>
    <p:sldId id="735" r:id="rId35"/>
    <p:sldId id="746" r:id="rId36"/>
    <p:sldId id="742" r:id="rId37"/>
    <p:sldId id="743" r:id="rId38"/>
    <p:sldId id="760" r:id="rId39"/>
    <p:sldId id="756" r:id="rId40"/>
  </p:sldIdLst>
  <p:sldSz cx="9144000" cy="6858000" type="screen4x3"/>
  <p:notesSz cx="6797675" cy="9928225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kest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9"/>
    <a:srgbClr val="EDEDF7"/>
    <a:srgbClr val="F9F9FD"/>
    <a:srgbClr val="E7E7F5"/>
    <a:srgbClr val="800080"/>
    <a:srgbClr val="FF0000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8768" autoAdjust="0"/>
  </p:normalViewPr>
  <p:slideViewPr>
    <p:cSldViewPr snapToGrid="0" snapToObjects="1">
      <p:cViewPr>
        <p:scale>
          <a:sx n="83" d="100"/>
          <a:sy n="83" d="100"/>
        </p:scale>
        <p:origin x="-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52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r>
              <a:rPr lang="en-US" sz="1400" dirty="0" smtClean="0"/>
              <a:t>(Million)</a:t>
            </a:r>
            <a:endParaRPr lang="en-US" sz="1400" dirty="0"/>
          </a:p>
        </c:rich>
      </c:tx>
      <c:layout>
        <c:manualLayout>
          <c:xMode val="edge"/>
          <c:yMode val="edge"/>
          <c:x val="1.7048602669671741E-2"/>
          <c:y val="4.6016676878504019E-3"/>
        </c:manualLayout>
      </c:layout>
      <c:overlay val="0"/>
      <c:spPr>
        <a:noFill/>
        <a:ln w="190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642122695067E-2"/>
          <c:y val="6.8481692428155105E-2"/>
          <c:w val="0.95269168026101136"/>
          <c:h val="0.6868556701030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CC99FF"/>
            </a:solidFill>
            <a:ln w="19072">
              <a:noFill/>
            </a:ln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spPr>
              <a:noFill/>
              <a:ln w="19072">
                <a:noFill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Czech Republic</c:v>
                </c:pt>
                <c:pt idx="1">
                  <c:v>Turkey</c:v>
                </c:pt>
                <c:pt idx="2">
                  <c:v>China</c:v>
                </c:pt>
                <c:pt idx="3">
                  <c:v>Hong Kong</c:v>
                </c:pt>
                <c:pt idx="4">
                  <c:v>Macao</c:v>
                </c:pt>
                <c:pt idx="5">
                  <c:v>Indonesia</c:v>
                </c:pt>
                <c:pt idx="6">
                  <c:v>Malaysia</c:v>
                </c:pt>
                <c:pt idx="7">
                  <c:v>Thailand</c:v>
                </c:pt>
                <c:pt idx="8">
                  <c:v>India</c:v>
                </c:pt>
                <c:pt idx="9">
                  <c:v>Colombia *</c:v>
                </c:pt>
                <c:pt idx="10">
                  <c:v>Peru</c:v>
                </c:pt>
                <c:pt idx="11">
                  <c:v>Morocco</c:v>
                </c:pt>
                <c:pt idx="12">
                  <c:v>Egypt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31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10</c:v>
                </c:pt>
                <c:pt idx="8">
                  <c:v>3</c:v>
                </c:pt>
                <c:pt idx="9" formatCode="0">
                  <c:v>0.55700000000000005</c:v>
                </c:pt>
                <c:pt idx="10" formatCode="0">
                  <c:v>0.82799999999999996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93366"/>
            </a:solidFill>
            <a:ln w="19072">
              <a:noFill/>
            </a:ln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72">
                <a:noFill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Czech Republic</c:v>
                </c:pt>
                <c:pt idx="1">
                  <c:v>Turkey</c:v>
                </c:pt>
                <c:pt idx="2">
                  <c:v>China</c:v>
                </c:pt>
                <c:pt idx="3">
                  <c:v>Hong Kong</c:v>
                </c:pt>
                <c:pt idx="4">
                  <c:v>Macao</c:v>
                </c:pt>
                <c:pt idx="5">
                  <c:v>Indonesia</c:v>
                </c:pt>
                <c:pt idx="6">
                  <c:v>Malaysia</c:v>
                </c:pt>
                <c:pt idx="7">
                  <c:v>Thailand</c:v>
                </c:pt>
                <c:pt idx="8">
                  <c:v>India</c:v>
                </c:pt>
                <c:pt idx="9">
                  <c:v>Colombia *</c:v>
                </c:pt>
                <c:pt idx="10">
                  <c:v>Peru</c:v>
                </c:pt>
                <c:pt idx="11">
                  <c:v>Morocco</c:v>
                </c:pt>
                <c:pt idx="12">
                  <c:v>Egypt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9</c:v>
                </c:pt>
                <c:pt idx="1">
                  <c:v>29</c:v>
                </c:pt>
                <c:pt idx="2">
                  <c:v>58</c:v>
                </c:pt>
                <c:pt idx="3">
                  <c:v>22</c:v>
                </c:pt>
                <c:pt idx="4">
                  <c:v>13</c:v>
                </c:pt>
                <c:pt idx="5">
                  <c:v>8</c:v>
                </c:pt>
                <c:pt idx="6">
                  <c:v>25</c:v>
                </c:pt>
                <c:pt idx="7">
                  <c:v>19</c:v>
                </c:pt>
                <c:pt idx="8">
                  <c:v>6</c:v>
                </c:pt>
                <c:pt idx="9" formatCode="0">
                  <c:v>2.3849999999999998</c:v>
                </c:pt>
                <c:pt idx="10" formatCode="0">
                  <c:v>2.5979999999999999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34802048"/>
        <c:axId val="135373184"/>
      </c:barChart>
      <c:catAx>
        <c:axId val="13480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8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502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s-ES"/>
          </a:p>
        </c:txPr>
        <c:crossAx val="13537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373184"/>
        <c:scaling>
          <c:orientation val="minMax"/>
        </c:scaling>
        <c:delete val="0"/>
        <c:axPos val="l"/>
        <c:majorGridlines>
          <c:spPr>
            <a:ln w="2384">
              <a:solidFill>
                <a:srgbClr val="CCFFFF">
                  <a:alpha val="99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3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7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s-ES"/>
          </a:p>
        </c:txPr>
        <c:crossAx val="134802048"/>
        <c:crosses val="autoZero"/>
        <c:crossBetween val="between"/>
      </c:valAx>
      <c:spPr>
        <a:noFill/>
        <a:ln w="19072">
          <a:noFill/>
        </a:ln>
      </c:spPr>
    </c:plotArea>
    <c:legend>
      <c:legendPos val="r"/>
      <c:layout>
        <c:manualLayout>
          <c:xMode val="edge"/>
          <c:yMode val="edge"/>
          <c:x val="0.15253384282286181"/>
          <c:y val="0.94465461947650409"/>
          <c:w val="0.25772268477337534"/>
          <c:h val="5.0445329108012013E-2"/>
        </c:manualLayout>
      </c:layout>
      <c:overlay val="0"/>
      <c:spPr>
        <a:solidFill>
          <a:schemeClr val="bg1"/>
        </a:solidFill>
        <a:ln w="9536">
          <a:solidFill>
            <a:srgbClr val="C0C0C0"/>
          </a:solidFill>
          <a:prstDash val="solid"/>
        </a:ln>
      </c:spPr>
      <c:txPr>
        <a:bodyPr/>
        <a:lstStyle/>
        <a:p>
          <a:pPr>
            <a:defRPr sz="174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08276440018192E-2"/>
          <c:y val="6.1579190896379504E-2"/>
          <c:w val="0.95269168026101136"/>
          <c:h val="0.6868556701030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CC99FF"/>
            </a:solidFill>
            <a:ln w="19072">
              <a:noFill/>
            </a:ln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72">
                <a:noFill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Germany</c:v>
                </c:pt>
                <c:pt idx="2">
                  <c:v>United Kingdom</c:v>
                </c:pt>
                <c:pt idx="3">
                  <c:v>Japan</c:v>
                </c:pt>
                <c:pt idx="4">
                  <c:v>France</c:v>
                </c:pt>
                <c:pt idx="5">
                  <c:v>China</c:v>
                </c:pt>
                <c:pt idx="6">
                  <c:v>Russian Federation</c:v>
                </c:pt>
                <c:pt idx="7">
                  <c:v>Brazil</c:v>
                </c:pt>
                <c:pt idx="8">
                  <c:v>Spain</c:v>
                </c:pt>
                <c:pt idx="9">
                  <c:v>Republic of Korea</c:v>
                </c:pt>
                <c:pt idx="10">
                  <c:v>Saudi Arabia</c:v>
                </c:pt>
                <c:pt idx="11">
                  <c:v>India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</c:v>
                </c:pt>
                <c:pt idx="1">
                  <c:v>53</c:v>
                </c:pt>
                <c:pt idx="2">
                  <c:v>38</c:v>
                </c:pt>
                <c:pt idx="3">
                  <c:v>32</c:v>
                </c:pt>
                <c:pt idx="4">
                  <c:v>23</c:v>
                </c:pt>
                <c:pt idx="5">
                  <c:v>13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93366"/>
            </a:solidFill>
            <a:ln w="19072">
              <a:noFill/>
            </a:ln>
          </c:spPr>
          <c:invertIfNegative val="0"/>
          <c:dLbls>
            <c:spPr>
              <a:noFill/>
              <a:ln w="19072">
                <a:noFill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Germany</c:v>
                </c:pt>
                <c:pt idx="2">
                  <c:v>United Kingdom</c:v>
                </c:pt>
                <c:pt idx="3">
                  <c:v>Japan</c:v>
                </c:pt>
                <c:pt idx="4">
                  <c:v>France</c:v>
                </c:pt>
                <c:pt idx="5">
                  <c:v>China</c:v>
                </c:pt>
                <c:pt idx="6">
                  <c:v>Russian Federation</c:v>
                </c:pt>
                <c:pt idx="7">
                  <c:v>Brazil</c:v>
                </c:pt>
                <c:pt idx="8">
                  <c:v>Spain</c:v>
                </c:pt>
                <c:pt idx="9">
                  <c:v>Republic of Korea</c:v>
                </c:pt>
                <c:pt idx="10">
                  <c:v>Saudi Arabia</c:v>
                </c:pt>
                <c:pt idx="11">
                  <c:v>India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</c:v>
                </c:pt>
                <c:pt idx="1">
                  <c:v>86</c:v>
                </c:pt>
                <c:pt idx="2">
                  <c:v>51</c:v>
                </c:pt>
                <c:pt idx="3">
                  <c:v>27</c:v>
                </c:pt>
                <c:pt idx="4">
                  <c:v>44</c:v>
                </c:pt>
                <c:pt idx="5">
                  <c:v>73</c:v>
                </c:pt>
                <c:pt idx="6">
                  <c:v>32</c:v>
                </c:pt>
                <c:pt idx="7">
                  <c:v>21</c:v>
                </c:pt>
                <c:pt idx="8">
                  <c:v>17</c:v>
                </c:pt>
                <c:pt idx="9">
                  <c:v>20</c:v>
                </c:pt>
                <c:pt idx="10">
                  <c:v>18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41901824"/>
        <c:axId val="141903360"/>
      </c:barChart>
      <c:catAx>
        <c:axId val="1419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8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502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s-ES"/>
          </a:p>
        </c:txPr>
        <c:crossAx val="14190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903360"/>
        <c:scaling>
          <c:orientation val="minMax"/>
        </c:scaling>
        <c:delete val="0"/>
        <c:axPos val="l"/>
        <c:majorGridlines>
          <c:spPr>
            <a:ln w="2384">
              <a:solidFill>
                <a:srgbClr val="CCFFFF">
                  <a:alpha val="99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3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7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s-ES"/>
          </a:p>
        </c:txPr>
        <c:crossAx val="141901824"/>
        <c:crosses val="autoZero"/>
        <c:crossBetween val="between"/>
      </c:valAx>
      <c:spPr>
        <a:noFill/>
        <a:ln w="19072">
          <a:noFill/>
        </a:ln>
      </c:spPr>
    </c:plotArea>
    <c:legend>
      <c:legendPos val="r"/>
      <c:layout>
        <c:manualLayout>
          <c:xMode val="edge"/>
          <c:yMode val="edge"/>
          <c:x val="0.15253384282286181"/>
          <c:y val="0.94465461947650409"/>
          <c:w val="0.25772268477337534"/>
          <c:h val="5.0445329108012013E-2"/>
        </c:manualLayout>
      </c:layout>
      <c:overlay val="0"/>
      <c:spPr>
        <a:solidFill>
          <a:schemeClr val="bg1"/>
        </a:solidFill>
        <a:ln w="9536">
          <a:solidFill>
            <a:srgbClr val="C0C0C0"/>
          </a:solidFill>
          <a:prstDash val="solid"/>
        </a:ln>
      </c:spPr>
      <c:txPr>
        <a:bodyPr/>
        <a:lstStyle/>
        <a:p>
          <a:pPr>
            <a:defRPr sz="174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0.6492</cdr:x>
      <cdr:y>0.20137</cdr:y>
    </cdr:from>
    <cdr:to>
      <cdr:x>0.99329</cdr:x>
      <cdr:y>0.39706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74469" y="1111523"/>
          <a:ext cx="3007613" cy="10801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dirty="0" smtClean="0"/>
            <a:t/>
          </a:r>
          <a:br>
            <a:rPr lang="es-ES" dirty="0" smtClean="0"/>
          </a:br>
          <a:r>
            <a:rPr lang="es-ES" dirty="0" smtClean="0"/>
            <a:t/>
          </a:r>
          <a:br>
            <a:rPr lang="es-ES" dirty="0" smtClean="0"/>
          </a:br>
          <a:endParaRPr lang="es-ES" sz="1400" dirty="0"/>
        </a:p>
      </cdr:txBody>
    </cdr:sp>
  </cdr:relSizeAnchor>
  <cdr:relSizeAnchor xmlns:cdr="http://schemas.openxmlformats.org/drawingml/2006/chartDrawing">
    <cdr:from>
      <cdr:x>0.64096</cdr:x>
      <cdr:y>0.16224</cdr:y>
    </cdr:from>
    <cdr:to>
      <cdr:x>0.92105</cdr:x>
      <cdr:y>0.27965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02461" y="895499"/>
          <a:ext cx="24482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0.66155</cdr:x>
      <cdr:y>0.24051</cdr:y>
    </cdr:from>
    <cdr:to>
      <cdr:x>0.87986</cdr:x>
      <cdr:y>0.34487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82481" y="1327547"/>
          <a:ext cx="19082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0.55858</cdr:x>
      <cdr:y>0.61883</cdr:y>
    </cdr:from>
    <cdr:to>
      <cdr:x>0.66319</cdr:x>
      <cdr:y>0.78449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82381" y="34157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0.78513</cdr:x>
      <cdr:y>0.71015</cdr:y>
    </cdr:from>
    <cdr:to>
      <cdr:x>0.88974</cdr:x>
      <cdr:y>0.87581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62601" y="39198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0.73982</cdr:x>
      <cdr:y>0.94497</cdr:y>
    </cdr:from>
    <cdr:to>
      <cdr:x>0.97872</cdr:x>
      <cdr:y>0.99715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466557" y="5215979"/>
          <a:ext cx="20882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ES" sz="1100" dirty="0" smtClean="0"/>
            <a:t>*Data </a:t>
          </a:r>
          <a:r>
            <a:rPr lang="en-US" sz="1100" dirty="0" smtClean="0"/>
            <a:t>for</a:t>
          </a:r>
          <a:r>
            <a:rPr lang="es-ES" sz="1100" dirty="0" smtClean="0"/>
            <a:t> 2010</a:t>
          </a:r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0.00662</cdr:x>
      <cdr:y>0.00569</cdr:y>
    </cdr:from>
    <cdr:to>
      <cdr:x>0.13843</cdr:x>
      <cdr:y>0.04483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" y="31407"/>
          <a:ext cx="1152109" cy="216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/>
            <a:t>US$ billion</a:t>
          </a:r>
          <a:endParaRPr lang="es-ES" sz="1400" b="1" dirty="0"/>
        </a:p>
      </cdr:txBody>
    </cdr:sp>
  </cdr:relSizeAnchor>
  <cdr:relSizeAnchor xmlns:cdr="http://schemas.openxmlformats.org/drawingml/2006/chartDrawing">
    <cdr:from>
      <cdr:x>0.05605</cdr:x>
      <cdr:y>0.47533</cdr:y>
    </cdr:from>
    <cdr:to>
      <cdr:x>0.08076</cdr:x>
      <cdr:y>0.52751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893" y="2623691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smtClean="0"/>
            <a:t>1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0.64096</cdr:x>
      <cdr:y>0.20137</cdr:y>
    </cdr:from>
    <cdr:to>
      <cdr:x>0.98505</cdr:x>
      <cdr:y>0.39706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02461" y="1111523"/>
          <a:ext cx="3007613" cy="10801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dirty="0" smtClean="0"/>
            <a:t/>
          </a:r>
          <a:br>
            <a:rPr lang="es-ES" dirty="0" smtClean="0"/>
          </a:br>
          <a:r>
            <a:rPr lang="es-ES" dirty="0" smtClean="0"/>
            <a:t/>
          </a:r>
          <a:br>
            <a:rPr lang="es-ES" dirty="0" smtClean="0"/>
          </a:br>
          <a:r>
            <a:rPr lang="es-ES" sz="1400" dirty="0" smtClean="0"/>
            <a:t>2000: Top 5 : US$ 213 </a:t>
          </a:r>
          <a:r>
            <a:rPr lang="es-ES" sz="1400" dirty="0" err="1" smtClean="0"/>
            <a:t>billion</a:t>
          </a:r>
          <a:r>
            <a:rPr lang="es-ES" sz="1400" dirty="0" smtClean="0"/>
            <a:t>   (47%)</a:t>
          </a:r>
          <a:br>
            <a:rPr lang="es-ES" sz="1400" dirty="0" smtClean="0"/>
          </a:br>
          <a:r>
            <a:rPr lang="es-ES" sz="1400" dirty="0" smtClean="0"/>
            <a:t>2011: Top 5 : US$ 332 </a:t>
          </a:r>
          <a:r>
            <a:rPr lang="es-ES" sz="1400" dirty="0" err="1" smtClean="0"/>
            <a:t>billion</a:t>
          </a:r>
          <a:r>
            <a:rPr lang="es-ES" sz="1400" dirty="0" smtClean="0"/>
            <a:t>   (32%) </a:t>
          </a:r>
          <a:endParaRPr lang="es-ES" sz="1400" dirty="0"/>
        </a:p>
      </cdr:txBody>
    </cdr:sp>
  </cdr:relSizeAnchor>
  <cdr:relSizeAnchor xmlns:cdr="http://schemas.openxmlformats.org/drawingml/2006/chartDrawing">
    <cdr:from>
      <cdr:x>0.64096</cdr:x>
      <cdr:y>0.16224</cdr:y>
    </cdr:from>
    <cdr:to>
      <cdr:x>0.92105</cdr:x>
      <cdr:y>0.27965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02461" y="895499"/>
          <a:ext cx="24482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0.66155</cdr:x>
      <cdr:y>0.24051</cdr:y>
    </cdr:from>
    <cdr:to>
      <cdr:x>0.87986</cdr:x>
      <cdr:y>0.34487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82481" y="1327547"/>
          <a:ext cx="19082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0.69154</cdr:x>
      <cdr:y>0.13614</cdr:y>
    </cdr:from>
    <cdr:to>
      <cdr:x>0.91808</cdr:x>
      <cdr:y>0.2405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44587" y="751483"/>
          <a:ext cx="1980135" cy="576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alpha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/>
            <a:t>2000 </a:t>
          </a:r>
          <a:r>
            <a:rPr lang="es-ES" sz="1400" dirty="0"/>
            <a:t>– US</a:t>
          </a:r>
          <a:r>
            <a:rPr lang="es-ES" sz="1400" dirty="0" smtClean="0"/>
            <a:t>$    475 </a:t>
          </a:r>
          <a:r>
            <a:rPr lang="es-ES" sz="1400" dirty="0" err="1" smtClean="0"/>
            <a:t>billion</a:t>
          </a:r>
          <a:r>
            <a:rPr lang="es-ES" sz="1400" dirty="0"/>
            <a:t/>
          </a:r>
          <a:br>
            <a:rPr lang="es-ES" sz="1400" dirty="0"/>
          </a:br>
          <a:r>
            <a:rPr lang="es-ES" sz="1400" dirty="0"/>
            <a:t>2011 </a:t>
          </a:r>
          <a:r>
            <a:rPr lang="es-ES" sz="1400" dirty="0" smtClean="0"/>
            <a:t>– US$ 1.035 </a:t>
          </a:r>
          <a:r>
            <a:rPr lang="es-ES" sz="1400" dirty="0" err="1" smtClean="0"/>
            <a:t>billion</a:t>
          </a:r>
          <a:endParaRPr lang="es-ES" sz="1400" dirty="0"/>
        </a:p>
      </cdr:txBody>
    </cdr:sp>
  </cdr:relSizeAnchor>
  <cdr:relSizeAnchor xmlns:cdr="http://schemas.openxmlformats.org/drawingml/2006/chartDrawing">
    <cdr:from>
      <cdr:x>0.55858</cdr:x>
      <cdr:y>0.61883</cdr:y>
    </cdr:from>
    <cdr:to>
      <cdr:x>0.66319</cdr:x>
      <cdr:y>0.78449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82381" y="34157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6A879D31-EEDF-4EAB-A578-515077A9E5F4}" type="datetimeFigureOut">
              <a:rPr lang="en-GB"/>
              <a:pPr>
                <a:defRPr/>
              </a:pPr>
              <a:t>11/01/2013</a:t>
            </a:fld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451184F9-561F-4A20-85DE-66C6D9AFD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0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184C0E2D-F40D-4479-8DA5-42F73D56B80F}" type="datetimeFigureOut">
              <a:rPr lang="en-GB" altLang="ko-KR"/>
              <a:pPr>
                <a:defRPr/>
              </a:pPr>
              <a:t>11/01/2013</a:t>
            </a:fld>
            <a:endParaRPr lang="en-GB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477915" eaLnBrk="0" hangingPunct="0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981A29ED-C47F-4283-8AA0-ED06F5340E7C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73937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Rectangle 7"/>
          <p:cNvSpPr txBox="1">
            <a:spLocks noGrp="1" noChangeArrowheads="1"/>
          </p:cNvSpPr>
          <p:nvPr/>
        </p:nvSpPr>
        <p:spPr bwMode="auto">
          <a:xfrm>
            <a:off x="3851275" y="943610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7" tIns="46150" rIns="92287" bIns="46150" anchor="b"/>
          <a:lstStyle/>
          <a:p>
            <a:pPr algn="r" defTabSz="922338" eaLnBrk="0" hangingPunct="0"/>
            <a:fld id="{1C720BEF-9760-4855-A7D5-EB33DA70399C}" type="slidenum">
              <a:rPr lang="fr-FR" sz="1100" b="0">
                <a:solidFill>
                  <a:schemeClr val="tx1"/>
                </a:solidFill>
                <a:latin typeface="Times New Roman" pitchFamily="18" charset="0"/>
              </a:rPr>
              <a:pPr algn="r" defTabSz="922338" eaLnBrk="0" hangingPunct="0"/>
              <a:t>10</a:t>
            </a:fld>
            <a:endParaRPr lang="fr-FR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7571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416" tIns="45709" rIns="91416" bIns="45709"/>
          <a:lstStyle/>
          <a:p>
            <a:r>
              <a:rPr lang="fr-FR" smtClean="0">
                <a:cs typeface="Arial" charset="0"/>
              </a:rPr>
              <a:t>Following a year of global recovery in 2010, </a:t>
            </a:r>
            <a:r>
              <a:rPr lang="fr-FR" b="1" smtClean="0">
                <a:cs typeface="Arial" charset="0"/>
              </a:rPr>
              <a:t>grwoth is expected to continue for the tourism sector in 2011</a:t>
            </a:r>
            <a:r>
              <a:rPr lang="fr-FR" smtClean="0">
                <a:cs typeface="Arial" charset="0"/>
              </a:rPr>
              <a:t>, but at a slower pace. </a:t>
            </a:r>
          </a:p>
          <a:p>
            <a:r>
              <a:rPr lang="fr-FR" smtClean="0">
                <a:cs typeface="Arial" charset="0"/>
              </a:rPr>
              <a:t>UNWTO forecasts </a:t>
            </a:r>
            <a:r>
              <a:rPr lang="fr-FR" b="1" smtClean="0">
                <a:cs typeface="Arial" charset="0"/>
              </a:rPr>
              <a:t>increase ITA of between 4% -5% in 2011</a:t>
            </a:r>
            <a:r>
              <a:rPr lang="fr-FR" smtClean="0">
                <a:cs typeface="Arial" charset="0"/>
              </a:rPr>
              <a:t> – rate slightly above long-term average.</a:t>
            </a:r>
          </a:p>
        </p:txBody>
      </p:sp>
      <p:sp>
        <p:nvSpPr>
          <p:cNvPr id="877572" name="3 Marcador de número de diapositiva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00"/>
            <a:fld id="{0A104E69-5272-41EF-8DBB-394E7BEEC778}" type="slidenum">
              <a:rPr lang="es-ES" sz="1200" b="0">
                <a:solidFill>
                  <a:schemeClr val="tx1"/>
                </a:solidFill>
                <a:cs typeface="Arial" charset="0"/>
              </a:rPr>
              <a:pPr algn="r" defTabSz="914400"/>
              <a:t>10</a:t>
            </a:fld>
            <a:endParaRPr lang="es-ES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7"/>
          <p:cNvSpPr txBox="1">
            <a:spLocks noGrp="1" noChangeArrowheads="1"/>
          </p:cNvSpPr>
          <p:nvPr/>
        </p:nvSpPr>
        <p:spPr bwMode="auto">
          <a:xfrm>
            <a:off x="3851275" y="943610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7" tIns="46150" rIns="92287" bIns="46150" anchor="b"/>
          <a:lstStyle/>
          <a:p>
            <a:pPr algn="r" defTabSz="923925" eaLnBrk="0" hangingPunct="0"/>
            <a:fld id="{276D9F6B-C46B-4D18-9172-675E69236DEF}" type="slidenum">
              <a:rPr lang="fr-FR" sz="11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11</a:t>
            </a:fld>
            <a:endParaRPr lang="fr-FR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4112" cy="3722688"/>
          </a:xfrm>
          <a:ln/>
        </p:spPr>
      </p:sp>
      <p:sp>
        <p:nvSpPr>
          <p:cNvPr id="91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 lIns="90366" tIns="45185" rIns="90366" bIns="45185"/>
          <a:lstStyle/>
          <a:p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7"/>
          <p:cNvSpPr txBox="1">
            <a:spLocks noGrp="1" noChangeArrowheads="1"/>
          </p:cNvSpPr>
          <p:nvPr/>
        </p:nvSpPr>
        <p:spPr bwMode="auto">
          <a:xfrm>
            <a:off x="3851275" y="943610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7" tIns="46150" rIns="92287" bIns="46150" anchor="b"/>
          <a:lstStyle/>
          <a:p>
            <a:pPr algn="r" defTabSz="923925" eaLnBrk="0" hangingPunct="0"/>
            <a:fld id="{67270E64-9FB7-4C1E-A062-F360DA58A55C}" type="slidenum">
              <a:rPr lang="fr-FR" sz="11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12</a:t>
            </a:fld>
            <a:endParaRPr lang="fr-FR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34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913412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416" tIns="45709" rIns="91416" bIns="45709"/>
          <a:lstStyle/>
          <a:p>
            <a:r>
              <a:rPr lang="fr-FR" smtClean="0">
                <a:cs typeface="Arial" charset="0"/>
              </a:rPr>
              <a:t>Following a year of global recovery in 2010, </a:t>
            </a:r>
            <a:r>
              <a:rPr lang="fr-FR" b="1" smtClean="0">
                <a:cs typeface="Arial" charset="0"/>
              </a:rPr>
              <a:t>grwoth is expected to continue for the tourism sector in 2011</a:t>
            </a:r>
            <a:r>
              <a:rPr lang="fr-FR" smtClean="0">
                <a:cs typeface="Arial" charset="0"/>
              </a:rPr>
              <a:t>, but at a slower pace. </a:t>
            </a:r>
          </a:p>
          <a:p>
            <a:r>
              <a:rPr lang="fr-FR" smtClean="0">
                <a:cs typeface="Arial" charset="0"/>
              </a:rPr>
              <a:t>UNWTO forecasts </a:t>
            </a:r>
            <a:r>
              <a:rPr lang="fr-FR" b="1" smtClean="0">
                <a:cs typeface="Arial" charset="0"/>
              </a:rPr>
              <a:t>increase ITA of between 4% -5% in 2011</a:t>
            </a:r>
            <a:r>
              <a:rPr lang="fr-FR" smtClean="0">
                <a:cs typeface="Arial" charset="0"/>
              </a:rPr>
              <a:t> – rate slightly above long-term average.</a:t>
            </a:r>
          </a:p>
        </p:txBody>
      </p:sp>
      <p:sp>
        <p:nvSpPr>
          <p:cNvPr id="913413" name="3 Marcador de número de diapositiva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00"/>
            <a:fld id="{42D7FBDC-F454-4A37-A575-26EEF987D01E}" type="slidenum">
              <a:rPr lang="es-ES" sz="1200" b="0">
                <a:solidFill>
                  <a:schemeClr val="tx1"/>
                </a:solidFill>
                <a:cs typeface="Arial" charset="0"/>
              </a:rPr>
              <a:pPr algn="r" defTabSz="914400"/>
              <a:t>12</a:t>
            </a:fld>
            <a:endParaRPr lang="es-ES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91" tIns="44151" rIns="88291" bIns="44151" anchor="b"/>
          <a:lstStyle/>
          <a:p>
            <a:pPr algn="r" defTabSz="882650" eaLnBrk="0" hangingPunct="0"/>
            <a:fld id="{D138B210-4DE1-4724-9270-79FC75A2D387}" type="slidenum">
              <a:rPr lang="fr-FR" altLang="ko-KR" sz="1000" b="0">
                <a:solidFill>
                  <a:schemeClr val="tx1"/>
                </a:solidFill>
                <a:latin typeface="Times New Roman" pitchFamily="18" charset="0"/>
              </a:rPr>
              <a:pPr algn="r" defTabSz="882650" eaLnBrk="0" hangingPunct="0"/>
              <a:t>14</a:t>
            </a:fld>
            <a:endParaRPr lang="fr-FR" altLang="ko-KR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  <a:ln/>
        </p:spPr>
        <p:txBody>
          <a:bodyPr lIns="88291" tIns="44151" rIns="88291" bIns="44151"/>
          <a:lstStyle/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International tourism is expected to continue growing, but to a slightly reduced pace of growth -&gt; 3.3% compared to 3.9% average for the period 1995-2010.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Four factors: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- Statistical effect: increased volumes mean reduced rates of growth (it becomes important to observe volumes rather than % change)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- Reduced GDP growth, as economies become more mature</a:t>
            </a: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 Reduced elasticity of travel to GDP; as affluence increases, a marginal increase in GDP corresponds to a smaller increase in the number of arrivals generated by a country</a:t>
            </a: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 A shift from falling costs of transport to increasing ones</a:t>
            </a:r>
          </a:p>
          <a:p>
            <a:pPr eaLnBrk="1" hangingPunct="1">
              <a:buFontTx/>
              <a:buChar char="-"/>
            </a:pPr>
            <a:endParaRPr lang="en-US" altLang="ko-KR" smtClean="0"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43 million ITA per year on average -&gt; arrivals to Italy1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A471FA01-5F42-4D53-A65B-664205B3222B}" type="slidenum">
              <a:rPr lang="fr-FR" altLang="ko-KR" sz="1000">
                <a:latin typeface="Times New Roman" pitchFamily="18" charset="0"/>
                <a:ea typeface="Gulim" pitchFamily="34" charset="-127"/>
              </a:rPr>
              <a:pPr algn="r"/>
              <a:t>15</a:t>
            </a:fld>
            <a:endParaRPr lang="fr-FR" altLang="ko-KR" sz="10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6EB0AF1B-8C08-477C-8B9C-72C9E3DEB846}" type="slidenum">
              <a:rPr lang="fr-FR" altLang="ko-KR" sz="1000">
                <a:latin typeface="Times New Roman" pitchFamily="18" charset="0"/>
                <a:ea typeface="Gulim" pitchFamily="34" charset="-127"/>
              </a:rPr>
              <a:pPr algn="r"/>
              <a:t>16</a:t>
            </a:fld>
            <a:endParaRPr lang="fr-FR" altLang="ko-KR" sz="10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DDC31A27-A18F-4D0B-BB85-51E51C2C8363}" type="slidenum">
              <a:rPr lang="fr-FR" altLang="ko-KR" sz="1000">
                <a:latin typeface="Times New Roman" pitchFamily="18" charset="0"/>
                <a:ea typeface="Gulim" pitchFamily="34" charset="-127"/>
              </a:rPr>
              <a:pPr algn="r"/>
              <a:t>17</a:t>
            </a:fld>
            <a:endParaRPr lang="fr-FR" altLang="ko-KR" sz="10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52016" y="9435262"/>
            <a:ext cx="2945659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A065E6EB-E3BB-449A-BD00-F78D081D4442}" type="slidenum">
              <a:rPr lang="fr-FR" altLang="ko-KR" sz="1000"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/>
              <a:t>18</a:t>
            </a:fld>
            <a:endParaRPr lang="fr-FR" altLang="ko-KR" sz="1000"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4520" y="744617"/>
            <a:ext cx="4531783" cy="3723084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5907"/>
            <a:ext cx="4981815" cy="4467701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52016" y="9435262"/>
            <a:ext cx="2945659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0BE8E2BA-48B8-4553-9551-E425634F9A83}" type="slidenum">
              <a:rPr lang="fr-FR" altLang="ko-KR" sz="1000"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/>
              <a:t>19</a:t>
            </a:fld>
            <a:endParaRPr lang="fr-FR" altLang="ko-KR" sz="1000"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5907"/>
            <a:ext cx="4981815" cy="4467701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r"/>
            <a:fld id="{69575908-35F5-429E-B5AF-709B7254606A}" type="slidenum">
              <a:rPr lang="fr-FR" altLang="ko-KR" sz="1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pPr algn="r"/>
              <a:t>20</a:t>
            </a:fld>
            <a:endParaRPr lang="fr-FR" altLang="ko-KR" sz="1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4978400" cy="4465637"/>
          </a:xfrm>
          <a:noFill/>
          <a:ln/>
        </p:spPr>
        <p:txBody>
          <a:bodyPr lIns="95562" tIns="47782" rIns="95562" bIns="47782"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887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5638"/>
          </a:xfrm>
          <a:noFill/>
          <a:ln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9277A-09EB-44BA-921B-9BA8FEACD780}" type="slidenum">
              <a:rPr lang="fr-FR"/>
              <a:pPr/>
              <a:t>22</a:t>
            </a:fld>
            <a:endParaRPr lang="fr-FR"/>
          </a:p>
        </p:txBody>
      </p:sp>
      <p:sp>
        <p:nvSpPr>
          <p:cNvPr id="32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901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Steady and rapid growth emerging economies: 442 million arrivals  emerging economies vs 498 million arrivals advanced in 2010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4DF8E-2B71-48C3-BFC4-C0061314D221}" type="slidenum">
              <a:rPr lang="fr-FR"/>
              <a:pPr/>
              <a:t>23</a:t>
            </a:fld>
            <a:endParaRPr lang="fr-FR"/>
          </a:p>
        </p:txBody>
      </p:sp>
      <p:sp>
        <p:nvSpPr>
          <p:cNvPr id="32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901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Share difference narrowing over the years: emerging economies (47%) vs advanced economies (53%) in 2010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42EF1-C4E4-4156-AE5E-3E8D138F9CE1}" type="slidenum">
              <a:rPr lang="fr-FR"/>
              <a:pPr/>
              <a:t>24</a:t>
            </a:fld>
            <a:endParaRPr lang="fr-FR"/>
          </a:p>
        </p:txBody>
      </p:sp>
      <p:sp>
        <p:nvSpPr>
          <p:cNvPr id="32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901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Most arrivals within own region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43237-9C9E-4BF0-8A31-B8632B42DFDE}" type="slidenum">
              <a:rPr lang="fr-FR"/>
              <a:pPr/>
              <a:t>25</a:t>
            </a:fld>
            <a:endParaRPr lang="fr-FR"/>
          </a:p>
        </p:txBody>
      </p:sp>
      <p:sp>
        <p:nvSpPr>
          <p:cNvPr id="3311618" name="Rectangle 7"/>
          <p:cNvSpPr txBox="1">
            <a:spLocks noGrp="1" noChangeArrowheads="1"/>
          </p:cNvSpPr>
          <p:nvPr/>
        </p:nvSpPr>
        <p:spPr bwMode="auto">
          <a:xfrm>
            <a:off x="3851814" y="9435433"/>
            <a:ext cx="2945862" cy="4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53" rIns="92297" bIns="46153" anchor="b"/>
          <a:lstStyle>
            <a:lvl1pPr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30188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90AC5EF-6059-46F5-A4C7-7AF0C64E9D49}" type="slidenum">
              <a:rPr lang="fr-FR" altLang="ko-KR" sz="1100">
                <a:ea typeface="Gulim" pitchFamily="34" charset="-127"/>
              </a:rPr>
              <a:pPr algn="r"/>
              <a:t>25</a:t>
            </a:fld>
            <a:endParaRPr lang="fr-FR" altLang="ko-KR" sz="1100">
              <a:ea typeface="Gulim" pitchFamily="34" charset="-127"/>
            </a:endParaRPr>
          </a:p>
        </p:txBody>
      </p:sp>
      <p:sp>
        <p:nvSpPr>
          <p:cNvPr id="33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33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4715406"/>
            <a:ext cx="4979692" cy="4467471"/>
          </a:xfrm>
        </p:spPr>
        <p:txBody>
          <a:bodyPr lIns="91530" tIns="45768" rIns="91530" bIns="45768"/>
          <a:lstStyle/>
          <a:p>
            <a:r>
              <a:rPr lang="en-GB" altLang="ko-KR">
                <a:ea typeface="Gulim" pitchFamily="34" charset="-127"/>
              </a:rPr>
              <a:t>Diversification of destinations</a:t>
            </a:r>
          </a:p>
          <a:p>
            <a:pPr>
              <a:buFontTx/>
              <a:buChar char="-"/>
            </a:pPr>
            <a:r>
              <a:rPr lang="en-GB" altLang="ko-KR">
                <a:ea typeface="Gulim" pitchFamily="34" charset="-127"/>
              </a:rPr>
              <a:t>More destinations taking part in international tourism, more competition</a:t>
            </a:r>
          </a:p>
          <a:p>
            <a:pPr>
              <a:buFontTx/>
              <a:buChar char="-"/>
            </a:pPr>
            <a:r>
              <a:rPr lang="en-GB" altLang="ko-KR">
                <a:ea typeface="Gulim" pitchFamily="34" charset="-127"/>
              </a:rPr>
              <a:t> Emerging destinations among top 15, which was dominated by traditional ones: China (3rd, ousting Spain in 2010), Turkey, Russian Fed, Malaysia</a:t>
            </a:r>
            <a:r>
              <a:rPr lang="en-GB" altLang="ko-KR">
                <a:latin typeface="Arial"/>
                <a:ea typeface="Gulim" pitchFamily="34" charset="-127"/>
              </a:rPr>
              <a:t>…</a:t>
            </a:r>
            <a:endParaRPr lang="en-GB" altLang="ko-KR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98636-BBC1-444B-8BAB-1321350F9D1E}" type="slidenum">
              <a:rPr lang="fr-FR"/>
              <a:pPr/>
              <a:t>26</a:t>
            </a:fld>
            <a:endParaRPr lang="fr-FR"/>
          </a:p>
        </p:txBody>
      </p:sp>
      <p:sp>
        <p:nvSpPr>
          <p:cNvPr id="32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8487"/>
            <a:ext cx="4982732" cy="4467471"/>
          </a:xfrm>
        </p:spPr>
        <p:txBody>
          <a:bodyPr/>
          <a:lstStyle/>
          <a:p>
            <a:r>
              <a:rPr lang="es-ES"/>
              <a:t>(sub) regions grew above the world average between 2000-2010:</a:t>
            </a:r>
          </a:p>
          <a:p>
            <a:r>
              <a:rPr lang="es-ES"/>
              <a:t>Middle East, South-East Asia, North-East Asia, Subsaharan Africa, Central America, South Asia, South America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43237-9C9E-4BF0-8A31-B8632B42DFDE}" type="slidenum">
              <a:rPr lang="fr-FR">
                <a:solidFill>
                  <a:srgbClr val="1F497D"/>
                </a:solidFill>
              </a:rPr>
              <a:pPr/>
              <a:t>27</a:t>
            </a:fld>
            <a:endParaRPr lang="fr-FR">
              <a:solidFill>
                <a:srgbClr val="1F497D"/>
              </a:solidFill>
            </a:endParaRPr>
          </a:p>
        </p:txBody>
      </p:sp>
      <p:sp>
        <p:nvSpPr>
          <p:cNvPr id="3311618" name="Rectangle 7"/>
          <p:cNvSpPr txBox="1">
            <a:spLocks noGrp="1" noChangeArrowheads="1"/>
          </p:cNvSpPr>
          <p:nvPr/>
        </p:nvSpPr>
        <p:spPr bwMode="auto">
          <a:xfrm>
            <a:off x="3851814" y="9435433"/>
            <a:ext cx="2945862" cy="4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53" rIns="92297" bIns="46153" anchor="b"/>
          <a:lstStyle>
            <a:lvl1pPr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30188" algn="l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90AC5EF-6059-46F5-A4C7-7AF0C64E9D49}" type="slidenum">
              <a:rPr lang="fr-FR" altLang="ko-KR" sz="1100">
                <a:solidFill>
                  <a:prstClr val="black"/>
                </a:solidFill>
                <a:ea typeface="Gulim" pitchFamily="34" charset="-127"/>
              </a:rPr>
              <a:pPr algn="r"/>
              <a:t>27</a:t>
            </a:fld>
            <a:endParaRPr lang="fr-FR" altLang="ko-KR" sz="1100">
              <a:solidFill>
                <a:prstClr val="black"/>
              </a:solidFill>
              <a:ea typeface="Gulim" pitchFamily="34" charset="-127"/>
            </a:endParaRPr>
          </a:p>
        </p:txBody>
      </p:sp>
      <p:sp>
        <p:nvSpPr>
          <p:cNvPr id="33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33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4715406"/>
            <a:ext cx="4979692" cy="4467471"/>
          </a:xfrm>
        </p:spPr>
        <p:txBody>
          <a:bodyPr lIns="91530" tIns="45768" rIns="91530" bIns="45768"/>
          <a:lstStyle/>
          <a:p>
            <a:r>
              <a:rPr lang="en-GB" altLang="ko-KR">
                <a:ea typeface="Gulim" pitchFamily="34" charset="-127"/>
              </a:rPr>
              <a:t>Diversification of destinations</a:t>
            </a:r>
          </a:p>
          <a:p>
            <a:pPr>
              <a:buFontTx/>
              <a:buChar char="-"/>
            </a:pPr>
            <a:r>
              <a:rPr lang="en-GB" altLang="ko-KR">
                <a:ea typeface="Gulim" pitchFamily="34" charset="-127"/>
              </a:rPr>
              <a:t>More destinations taking part in international tourism, more competition</a:t>
            </a:r>
          </a:p>
          <a:p>
            <a:pPr>
              <a:buFontTx/>
              <a:buChar char="-"/>
            </a:pPr>
            <a:r>
              <a:rPr lang="en-GB" altLang="ko-KR">
                <a:ea typeface="Gulim" pitchFamily="34" charset="-127"/>
              </a:rPr>
              <a:t> Emerging destinations among top 15, which was dominated by traditional ones: China (3rd, ousting Spain in 2010), Turkey, Russian Fed, Malaysia</a:t>
            </a:r>
            <a:r>
              <a:rPr lang="en-GB" altLang="ko-KR">
                <a:latin typeface="Arial"/>
                <a:ea typeface="Gulim" pitchFamily="34" charset="-127"/>
              </a:rPr>
              <a:t>…</a:t>
            </a:r>
            <a:endParaRPr lang="en-GB" altLang="ko-KR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DE75E-9DD0-4CD3-991C-FB00A4CA7625}" type="slidenum">
              <a:rPr lang="fr-FR"/>
              <a:pPr/>
              <a:t>28</a:t>
            </a:fld>
            <a:endParaRPr lang="fr-FR"/>
          </a:p>
        </p:txBody>
      </p:sp>
      <p:sp>
        <p:nvSpPr>
          <p:cNvPr id="33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33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20027"/>
            <a:ext cx="4985772" cy="446593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881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5"/>
            <a:ext cx="4984750" cy="4465637"/>
          </a:xfrm>
          <a:noFill/>
          <a:ln/>
        </p:spPr>
        <p:txBody>
          <a:bodyPr lIns="95562" tIns="47782" rIns="95562" bIns="47782"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881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5"/>
            <a:ext cx="4984750" cy="4465637"/>
          </a:xfrm>
          <a:noFill/>
          <a:ln/>
        </p:spPr>
        <p:txBody>
          <a:bodyPr lIns="95562" tIns="47782" rIns="95562" bIns="47782"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2688"/>
          </a:xfrm>
          <a:ln/>
        </p:spPr>
      </p:sp>
      <p:sp>
        <p:nvSpPr>
          <p:cNvPr id="515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 lIns="91129" tIns="45568" rIns="91129" bIns="45568"/>
          <a:lstStyle/>
          <a:p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881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 lIns="95562" tIns="47782" rIns="95562" bIns="47782"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2688"/>
          </a:xfrm>
          <a:ln/>
        </p:spPr>
      </p:sp>
      <p:sp>
        <p:nvSpPr>
          <p:cNvPr id="515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 lIns="91129" tIns="45568" rIns="91129" bIns="45568"/>
          <a:lstStyle/>
          <a:p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814" y="9433892"/>
            <a:ext cx="2945862" cy="4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91" tIns="44151" rIns="88291" bIns="44151" anchor="b"/>
          <a:lstStyle/>
          <a:p>
            <a:pPr algn="r" defTabSz="853201" eaLnBrk="0" hangingPunct="0"/>
            <a:fld id="{A5DCCB73-C35F-4C87-9AEA-BB2BC7DF5589}" type="slidenum">
              <a:rPr lang="fr-FR" altLang="ko-KR" sz="1000">
                <a:solidFill>
                  <a:srgbClr val="000000"/>
                </a:solidFill>
                <a:latin typeface="Times New Roman" pitchFamily="18" charset="0"/>
              </a:rPr>
              <a:pPr algn="r" defTabSz="853201" eaLnBrk="0" hangingPunct="0"/>
              <a:t>34</a:t>
            </a:fld>
            <a:endParaRPr lang="fr-FR" altLang="ko-K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6947"/>
            <a:ext cx="4982732" cy="4467470"/>
          </a:xfrm>
          <a:noFill/>
          <a:ln/>
        </p:spPr>
        <p:txBody>
          <a:bodyPr lIns="88291" tIns="44151" rIns="88291" bIns="44151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2688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 lIns="91129" tIns="45568" rIns="91129" bIns="45568"/>
          <a:lstStyle/>
          <a:p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2016" y="9435262"/>
            <a:ext cx="2945659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69703D85-DB10-4C78-AD84-3C6E71278E1A}" type="slidenum">
              <a:rPr lang="fr-FR" altLang="ko-KR" sz="1000"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/>
              <a:t>36</a:t>
            </a:fld>
            <a:endParaRPr lang="fr-FR" altLang="ko-KR" sz="1000"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5907"/>
            <a:ext cx="4981815" cy="4467701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2016" y="9435262"/>
            <a:ext cx="2945659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69703D85-DB10-4C78-AD84-3C6E71278E1A}" type="slidenum">
              <a:rPr lang="fr-FR" altLang="ko-KR" sz="1000"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/>
              <a:t>37</a:t>
            </a:fld>
            <a:endParaRPr lang="fr-FR" altLang="ko-KR" sz="1000"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5907"/>
            <a:ext cx="4981815" cy="4467701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Rectangle 7"/>
          <p:cNvSpPr txBox="1">
            <a:spLocks noGrp="1" noChangeArrowheads="1"/>
          </p:cNvSpPr>
          <p:nvPr/>
        </p:nvSpPr>
        <p:spPr bwMode="auto">
          <a:xfrm>
            <a:off x="3851275" y="943451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91" tIns="44151" rIns="88291" bIns="44151" anchor="b"/>
          <a:lstStyle/>
          <a:p>
            <a:pPr algn="r" defTabSz="882650" eaLnBrk="0" hangingPunct="0"/>
            <a:fld id="{D138B210-4DE1-4724-9270-79FC75A2D387}" type="slidenum">
              <a:rPr lang="fr-FR" altLang="ko-KR" sz="1000" b="0">
                <a:solidFill>
                  <a:schemeClr val="tx1"/>
                </a:solidFill>
                <a:latin typeface="Times New Roman" pitchFamily="18" charset="0"/>
              </a:rPr>
              <a:pPr algn="r" defTabSz="882650" eaLnBrk="0" hangingPunct="0"/>
              <a:t>39</a:t>
            </a:fld>
            <a:endParaRPr lang="fr-FR" altLang="ko-KR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noFill/>
          <a:ln/>
        </p:spPr>
        <p:txBody>
          <a:bodyPr lIns="88291" tIns="44151" rIns="88291" bIns="44151"/>
          <a:lstStyle/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International tourism is expected to continue growing, but to a slightly reduced pace of growth -&gt; 3.3% compared to 3.9% average for the period 1995-2010.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Four factors: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- Statistical effect: increased volumes mean reduced rates of growth (it becomes important to observe volumes rather than % change)</a:t>
            </a:r>
          </a:p>
          <a:p>
            <a:pPr eaLnBrk="1" hangingPunct="1"/>
            <a:r>
              <a:rPr lang="en-US" altLang="ko-KR" smtClean="0">
                <a:ea typeface="Gulim" pitchFamily="34" charset="-127"/>
                <a:cs typeface="Arial" charset="0"/>
              </a:rPr>
              <a:t>- Reduced GDP growth, as economies become more mature</a:t>
            </a: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 Reduced elasticity of travel to GDP; as affluence increases, a marginal increase in GDP corresponds to a smaller increase in the number of arrivals generated by a country</a:t>
            </a: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 A shift from falling costs of transport to increasing ones</a:t>
            </a:r>
          </a:p>
          <a:p>
            <a:pPr eaLnBrk="1" hangingPunct="1">
              <a:buFontTx/>
              <a:buChar char="-"/>
            </a:pPr>
            <a:endParaRPr lang="en-US" altLang="ko-KR" smtClean="0"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ko-KR" smtClean="0">
                <a:ea typeface="Gulim" pitchFamily="34" charset="-127"/>
                <a:cs typeface="Arial" charset="0"/>
              </a:rPr>
              <a:t>43 million ITA per year on average -&gt; arrivals to Italy1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7"/>
          <p:cNvSpPr txBox="1">
            <a:spLocks noGrp="1" noChangeArrowheads="1"/>
          </p:cNvSpPr>
          <p:nvPr/>
        </p:nvSpPr>
        <p:spPr bwMode="auto">
          <a:xfrm>
            <a:off x="3851814" y="9435433"/>
            <a:ext cx="2945862" cy="4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6" rIns="92281" bIns="46146" anchor="b"/>
          <a:lstStyle>
            <a:lvl1pPr algn="l" defTabSz="9572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defTabSz="9572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defTabSz="9572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8613" indent="-227013" algn="l" defTabSz="9572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30188" algn="l" defTabSz="9572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30188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7B2D8C9D-3635-46FE-968C-F02F0EABB627}" type="slidenum">
              <a:rPr lang="fr-FR" sz="1100" b="0">
                <a:latin typeface="Times New Roman" pitchFamily="18" charset="0"/>
                <a:cs typeface="Arial" pitchFamily="34" charset="0"/>
              </a:rPr>
              <a:pPr algn="r"/>
              <a:t>4</a:t>
            </a:fld>
            <a:endParaRPr lang="fr-FR" sz="1100" b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2525" cy="3722688"/>
          </a:xfrm>
          <a:ln/>
        </p:spPr>
      </p:sp>
      <p:sp>
        <p:nvSpPr>
          <p:cNvPr id="1110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6946"/>
            <a:ext cx="4982732" cy="4464390"/>
          </a:xfrm>
        </p:spPr>
        <p:txBody>
          <a:bodyPr lIns="91803" tIns="45903" rIns="91803" bIns="4590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7"/>
          <p:cNvSpPr txBox="1">
            <a:spLocks noGrp="1" noChangeArrowheads="1"/>
          </p:cNvSpPr>
          <p:nvPr/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algn="l" defTabSz="9556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9938" indent="-296863" algn="l" defTabSz="9556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4275" indent="-236538" algn="l" defTabSz="9556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58938" indent="-238125" algn="l" defTabSz="9556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2013" indent="-236538" algn="l" defTabSz="9556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89213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46413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03613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813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3ECDF944-4DFE-46C8-BBC9-DCCBDD7F50D0}" type="slidenum">
              <a:rPr lang="fr-FR" sz="1100" b="0">
                <a:latin typeface="Times New Roman" pitchFamily="18" charset="0"/>
              </a:rPr>
              <a:pPr algn="r"/>
              <a:t>5</a:t>
            </a:fld>
            <a:endParaRPr lang="fr-FR" sz="1100" b="0">
              <a:latin typeface="Times New Roman" pitchFamily="18" charset="0"/>
            </a:endParaRPr>
          </a:p>
        </p:txBody>
      </p:sp>
      <p:sp>
        <p:nvSpPr>
          <p:cNvPr id="111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ln/>
        </p:spPr>
      </p:sp>
      <p:sp>
        <p:nvSpPr>
          <p:cNvPr id="1116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6947"/>
            <a:ext cx="4982732" cy="4469010"/>
          </a:xfrm>
        </p:spPr>
        <p:txBody>
          <a:bodyPr lIns="89644" tIns="44820" rIns="89644" bIns="4482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887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5638"/>
          </a:xfrm>
          <a:noFill/>
          <a:ln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Rectangle 7"/>
          <p:cNvSpPr txBox="1">
            <a:spLocks noGrp="1" noChangeArrowheads="1"/>
          </p:cNvSpPr>
          <p:nvPr/>
        </p:nvSpPr>
        <p:spPr bwMode="auto">
          <a:xfrm>
            <a:off x="3851275" y="943610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1" tIns="46146" rIns="92281" bIns="46146" anchor="b"/>
          <a:lstStyle/>
          <a:p>
            <a:pPr algn="r" defTabSz="922338" eaLnBrk="0" hangingPunct="0"/>
            <a:fld id="{097CCB40-811A-437B-9CEC-F32D12FF0C87}" type="slidenum">
              <a:rPr lang="fr-FR" sz="11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pPr algn="r" defTabSz="922338" eaLnBrk="0" hangingPunct="0"/>
              <a:t>7</a:t>
            </a:fld>
            <a:endParaRPr lang="fr-FR" sz="1100" b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2525" cy="3722688"/>
          </a:xfrm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5637"/>
          </a:xfrm>
          <a:noFill/>
          <a:ln/>
        </p:spPr>
        <p:txBody>
          <a:bodyPr lIns="91803" tIns="45903" rIns="91803" bIns="45903"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5406"/>
            <a:ext cx="4985772" cy="4465930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875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6A94-F426-42C3-94A2-021BD32766B9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3A12-7DB4-4CBD-B7D0-E775477A12A4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9782-D9C6-4B24-9B20-23487C558EEA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2EF2-4495-4462-B32A-B4D5E0FD6454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11CE-7AF1-4E52-B44F-484116633A66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C197-EB36-4303-AFF2-7CE2F360700D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E80E-8CFB-471D-9362-7672C01C6923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8133-611F-4665-8A5E-5C60328362E0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64C9-BD44-4968-834A-29D2A6DFEBC7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9851-17E0-4F20-9B08-0E0A830CDC44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7253-66A5-4F3B-B255-5D1A40597985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8E97-FA36-41B6-84A5-CA533ABB120E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6FA-15C4-429E-855E-0A28C56972BA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463A-DB88-488D-A2CA-73246B752B0E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CD77-417A-4F6A-98F9-414D9A948A8B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48A-39BB-45C8-9E9D-45560723AF74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7307-35BC-4618-877C-BAB09DA6D268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B5A8-4AE4-40BC-9D74-54A035FD1D22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FED-116D-4422-ABD9-3355837FDA01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53D1-94A5-4856-B0F3-2DBBAADC627E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03DF-FBB8-4B92-9FC1-94575D6E6FA8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EA16-0A91-4A61-B758-3075E433DE0E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ko-KR" smtClean="0"/>
              <a:t>Clic para editar título</a:t>
            </a:r>
            <a:endParaRPr lang="es-ES" altLang="ko-KR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ko-KR" smtClean="0"/>
              <a:t>Haga clic para modificar el estilo de texto del patrón</a:t>
            </a:r>
          </a:p>
          <a:p>
            <a:pPr lvl="1"/>
            <a:r>
              <a:rPr lang="es-ES_tradnl" altLang="ko-KR" smtClean="0"/>
              <a:t>Segundo nivel</a:t>
            </a:r>
          </a:p>
          <a:p>
            <a:pPr lvl="2"/>
            <a:r>
              <a:rPr lang="es-ES_tradnl" altLang="ko-KR" smtClean="0"/>
              <a:t>Tercer nivel</a:t>
            </a:r>
          </a:p>
          <a:p>
            <a:pPr lvl="3"/>
            <a:r>
              <a:rPr lang="es-ES_tradnl" altLang="ko-KR" smtClean="0"/>
              <a:t>Cuarto nivel</a:t>
            </a:r>
          </a:p>
          <a:p>
            <a:pPr lvl="4"/>
            <a:r>
              <a:rPr lang="es-ES_tradnl" altLang="ko-KR" smtClean="0"/>
              <a:t>Quinto nivel</a:t>
            </a:r>
            <a:endParaRPr lang="es-ES" altLang="ko-K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BC57FE3-D3EA-4CED-99A1-F4D13ADFB62E}" type="datetimeFigureOut">
              <a:rPr lang="es-ES" altLang="ko-KR"/>
              <a:pPr>
                <a:defRPr/>
              </a:pPr>
              <a:t>11/01/2013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A6351E4-1C0E-426C-A023-E1D5336AA212}" type="slidenum">
              <a:rPr lang="es-ES" altLang="ko-KR"/>
              <a:pPr>
                <a:defRPr/>
              </a:pPr>
              <a:t>‹#›</a:t>
            </a:fld>
            <a:endParaRPr lang="es-E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logo_unwto_p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0"/>
            <a:ext cx="9874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18872" y="1717040"/>
            <a:ext cx="3941064" cy="5140960"/>
          </a:xfrm>
          <a:prstGeom prst="rect">
            <a:avLst/>
          </a:prstGeom>
          <a:solidFill>
            <a:srgbClr val="C8C9E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ko-KR" sz="2400" dirty="0" smtClean="0">
                <a:solidFill>
                  <a:schemeClr val="tx1"/>
                </a:solidFill>
                <a:ea typeface="MS PGothic" pitchFamily="34" charset="-128"/>
              </a:rPr>
              <a:t>INTERNATIONAL CONVENTION</a:t>
            </a:r>
          </a:p>
          <a:p>
            <a:pPr algn="ctr">
              <a:defRPr/>
            </a:pPr>
            <a:endParaRPr lang="en-GB" altLang="ko-KR" dirty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dirty="0" smtClean="0">
                <a:solidFill>
                  <a:schemeClr val="tx1"/>
                </a:solidFill>
                <a:ea typeface="MS PGothic" pitchFamily="34" charset="-128"/>
              </a:rPr>
              <a:t>WORLD FEDERATION OF </a:t>
            </a:r>
            <a:r>
              <a:rPr lang="en-GB" altLang="ko-KR" smtClean="0">
                <a:solidFill>
                  <a:schemeClr val="tx1"/>
                </a:solidFill>
                <a:ea typeface="MS PGothic" pitchFamily="34" charset="-128"/>
              </a:rPr>
              <a:t>TOURIST </a:t>
            </a:r>
            <a:r>
              <a:rPr lang="en-GB" altLang="ko-KR" smtClean="0">
                <a:solidFill>
                  <a:schemeClr val="tx1"/>
                </a:solidFill>
                <a:ea typeface="MS PGothic" pitchFamily="34" charset="-128"/>
              </a:rPr>
              <a:t>GUIDE </a:t>
            </a:r>
            <a:r>
              <a:rPr lang="en-GB" altLang="ko-KR" smtClean="0">
                <a:solidFill>
                  <a:schemeClr val="tx1"/>
                </a:solidFill>
                <a:ea typeface="MS PGothic" pitchFamily="34" charset="-128"/>
              </a:rPr>
              <a:t>ASSOCIATIONS</a:t>
            </a:r>
            <a:endParaRPr lang="en-GB" altLang="ko-KR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GB" altLang="ko-KR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sz="2800" dirty="0" smtClean="0">
                <a:solidFill>
                  <a:schemeClr val="tx1"/>
                </a:solidFill>
                <a:ea typeface="MS PGothic" pitchFamily="34" charset="-128"/>
              </a:rPr>
              <a:t>WFTGA 2013</a:t>
            </a:r>
          </a:p>
          <a:p>
            <a:pPr algn="ctr">
              <a:defRPr/>
            </a:pPr>
            <a:endParaRPr lang="en-GB" altLang="ko-KR" sz="1800" b="0" dirty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sz="1800" dirty="0" smtClean="0">
                <a:solidFill>
                  <a:schemeClr val="tx1"/>
                </a:solidFill>
                <a:ea typeface="MS PGothic" pitchFamily="34" charset="-128"/>
              </a:rPr>
              <a:t>Macau, China 14-18 January 2013</a:t>
            </a:r>
          </a:p>
          <a:p>
            <a:pPr algn="ctr">
              <a:defRPr/>
            </a:pPr>
            <a:endParaRPr lang="en-GB" altLang="ko-KR" sz="18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GB" altLang="ko-KR" sz="1800" dirty="0">
              <a:solidFill>
                <a:schemeClr val="tx1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sz="1800" dirty="0" err="1" smtClean="0">
                <a:solidFill>
                  <a:schemeClr val="tx1"/>
                </a:solidFill>
                <a:ea typeface="MS PGothic" pitchFamily="34" charset="-128"/>
              </a:rPr>
              <a:t>Mr.</a:t>
            </a:r>
            <a:r>
              <a:rPr lang="en-GB" altLang="ko-KR" sz="1800" dirty="0" smtClean="0">
                <a:solidFill>
                  <a:schemeClr val="tx1"/>
                </a:solidFill>
                <a:ea typeface="MS PGothic" pitchFamily="34" charset="-128"/>
              </a:rPr>
              <a:t> Márcio Favilla L. de Paula</a:t>
            </a:r>
          </a:p>
          <a:p>
            <a:pPr algn="ctr">
              <a:defRPr/>
            </a:pPr>
            <a:r>
              <a:rPr lang="en-GB" altLang="ko-KR" sz="1800" dirty="0" smtClean="0">
                <a:solidFill>
                  <a:schemeClr val="tx1"/>
                </a:solidFill>
                <a:ea typeface="MS PGothic" pitchFamily="34" charset="-128"/>
              </a:rPr>
              <a:t>Executive Director, Competitiveness, External Relations and Partnerships</a:t>
            </a:r>
          </a:p>
          <a:p>
            <a:pPr algn="ctr">
              <a:defRPr/>
            </a:pPr>
            <a:r>
              <a:rPr lang="en-GB" altLang="ko-KR" sz="1800" dirty="0" smtClean="0">
                <a:solidFill>
                  <a:schemeClr val="tx1"/>
                </a:solidFill>
                <a:ea typeface="MS PGothic" pitchFamily="34" charset="-128"/>
              </a:rPr>
              <a:t>UNWTO</a:t>
            </a:r>
            <a:endParaRPr lang="en-GB" altLang="ko-KR" sz="1800" dirty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923654" name="Picture 6" descr="Tipica estampa historica de Macao (Macau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70" y="697706"/>
            <a:ext cx="470916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427163"/>
            <a:ext cx="9117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654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35038"/>
          </a:xfrm>
          <a:solidFill>
            <a:srgbClr val="D2D4EA"/>
          </a:solidFill>
        </p:spPr>
        <p:txBody>
          <a:bodyPr tIns="90000" bIns="90000"/>
          <a:lstStyle/>
          <a:p>
            <a:pPr marL="342900" indent="-342900" eaLnBrk="1" hangingPunct="1"/>
            <a:r>
              <a:rPr lang="en-GB" sz="3200" b="1" dirty="0" smtClean="0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2012: positive growth in all regions except ME</a:t>
            </a:r>
            <a:endParaRPr lang="es-ES" sz="3200" b="1" dirty="0" smtClean="0">
              <a:solidFill>
                <a:schemeClr val="tx2"/>
              </a:solidFill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876549" name="Oval 10"/>
          <p:cNvSpPr>
            <a:spLocks noChangeArrowheads="1"/>
          </p:cNvSpPr>
          <p:nvPr/>
        </p:nvSpPr>
        <p:spPr bwMode="auto">
          <a:xfrm>
            <a:off x="2322286" y="1344840"/>
            <a:ext cx="3106058" cy="4436608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de-DE" sz="2800" b="0">
              <a:solidFill>
                <a:srgbClr val="FF66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72" name="Rectangle 10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90000" bIns="90000" anchor="ctr"/>
          <a:lstStyle/>
          <a:p>
            <a:pPr marL="342900" indent="-342900" algn="ctr"/>
            <a:r>
              <a:rPr lang="en-GB" sz="2800">
                <a:latin typeface="Arial Narrow Bold" charset="0"/>
                <a:cs typeface="Times New Roman" pitchFamily="18" charset="0"/>
              </a:rPr>
              <a:t>International tourism: projection full year 2012</a:t>
            </a:r>
          </a:p>
        </p:txBody>
      </p:sp>
      <p:sp>
        <p:nvSpPr>
          <p:cNvPr id="910373" name="Text Box 37"/>
          <p:cNvSpPr txBox="1">
            <a:spLocks noChangeArrowheads="1"/>
          </p:cNvSpPr>
          <p:nvPr/>
        </p:nvSpPr>
        <p:spPr bwMode="auto">
          <a:xfrm>
            <a:off x="134938" y="6524625"/>
            <a:ext cx="235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GB" sz="1000" b="0">
                <a:solidFill>
                  <a:srgbClr val="336699"/>
                </a:solidFill>
                <a:latin typeface="Arial Narrow" pitchFamily="34" charset="0"/>
              </a:rPr>
              <a:t>Source: World Tourism Organization (UNWTO)</a:t>
            </a:r>
          </a:p>
        </p:txBody>
      </p:sp>
      <p:graphicFrame>
        <p:nvGraphicFramePr>
          <p:cNvPr id="910374" name="Group 38"/>
          <p:cNvGraphicFramePr>
            <a:graphicFrameLocks noGrp="1"/>
          </p:cNvGraphicFramePr>
          <p:nvPr/>
        </p:nvGraphicFramePr>
        <p:xfrm>
          <a:off x="463550" y="1358900"/>
          <a:ext cx="8166100" cy="5144836"/>
        </p:xfrm>
        <a:graphic>
          <a:graphicData uri="http://schemas.openxmlformats.org/drawingml/2006/table">
            <a:tbl>
              <a:tblPr/>
              <a:tblGrid>
                <a:gridCol w="2892425"/>
                <a:gridCol w="1665288"/>
                <a:gridCol w="2065337"/>
                <a:gridCol w="154305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(Full year)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Forecast 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(done January)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YTD 2012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(Jan.-Aug.)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World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+5.0%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3% to 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4.1%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Europe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+6.7%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2% to 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Asia and the Pacific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+6.4%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4% to 6%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7.3%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Americas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+4.2%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2% to 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3.6%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Africa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+0.3%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4% to 6%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6.1%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Middle East</a:t>
                      </a:r>
                    </a:p>
                  </a:txBody>
                  <a:tcPr marL="83077" marR="83077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-7.0%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0% to 5%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-1.4%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ext Box 37"/>
          <p:cNvSpPr txBox="1">
            <a:spLocks noChangeArrowheads="1"/>
          </p:cNvSpPr>
          <p:nvPr/>
        </p:nvSpPr>
        <p:spPr bwMode="auto">
          <a:xfrm>
            <a:off x="134938" y="6524625"/>
            <a:ext cx="235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GB" sz="1000" b="0">
                <a:solidFill>
                  <a:srgbClr val="336699"/>
                </a:solidFill>
                <a:latin typeface="Arial Narrow" pitchFamily="34" charset="0"/>
              </a:rPr>
              <a:t>Source: World Tourism Organization (UNWTO)</a:t>
            </a:r>
          </a:p>
        </p:txBody>
      </p:sp>
      <p:graphicFrame>
        <p:nvGraphicFramePr>
          <p:cNvPr id="912387" name="Object 5"/>
          <p:cNvGraphicFramePr>
            <a:graphicFrameLocks noChangeAspect="1"/>
          </p:cNvGraphicFramePr>
          <p:nvPr/>
        </p:nvGraphicFramePr>
        <p:xfrm>
          <a:off x="100013" y="1692275"/>
          <a:ext cx="8901112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1" name="Gráfico" r:id="rId4" imgW="9658350" imgH="4629150" progId="MSGraph.Chart.8">
                  <p:embed followColorScheme="full"/>
                </p:oleObj>
              </mc:Choice>
              <mc:Fallback>
                <p:oleObj name="Gráfico" r:id="rId4" imgW="9658350" imgH="4629150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692275"/>
                        <a:ext cx="8901112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8" name="Text Box 6"/>
          <p:cNvSpPr txBox="1">
            <a:spLocks noChangeArrowheads="1"/>
          </p:cNvSpPr>
          <p:nvPr/>
        </p:nvSpPr>
        <p:spPr bwMode="auto">
          <a:xfrm>
            <a:off x="5694363" y="1223963"/>
            <a:ext cx="2989262" cy="1130300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es-ES">
                <a:latin typeface="Calibri" pitchFamily="34" charset="0"/>
                <a:cs typeface="Arial" charset="0"/>
              </a:rPr>
              <a:t>Forecast 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  <a:cs typeface="Arial" charset="0"/>
              </a:rPr>
              <a:t>2012: 3% to 4%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es-ES">
                <a:latin typeface="Calibri" pitchFamily="34" charset="0"/>
                <a:cs typeface="Arial" charset="0"/>
              </a:rPr>
              <a:t>2013: 2% to 4%</a:t>
            </a:r>
          </a:p>
        </p:txBody>
      </p:sp>
      <p:sp>
        <p:nvSpPr>
          <p:cNvPr id="91238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35038"/>
          </a:xfrm>
          <a:solidFill>
            <a:srgbClr val="D2D4EA"/>
          </a:solidFill>
          <a:ln/>
        </p:spPr>
        <p:txBody>
          <a:bodyPr tIns="90000" bIns="90000"/>
          <a:lstStyle/>
          <a:p>
            <a:pPr marL="342900" indent="-342900" eaLnBrk="1" hangingPunct="1"/>
            <a:r>
              <a:rPr lang="es-ES" sz="3200" b="1" smtClean="0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Outlook: World </a:t>
            </a:r>
          </a:p>
        </p:txBody>
      </p:sp>
      <p:sp>
        <p:nvSpPr>
          <p:cNvPr id="912390" name="Text Box 11"/>
          <p:cNvSpPr txBox="1">
            <a:spLocks noChangeArrowheads="1"/>
          </p:cNvSpPr>
          <p:nvPr/>
        </p:nvSpPr>
        <p:spPr bwMode="auto">
          <a:xfrm rot="-5400000">
            <a:off x="-455613" y="3697288"/>
            <a:ext cx="1800225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change</a:t>
            </a:r>
            <a:r>
              <a:rPr lang="es-ES" sz="1000">
                <a:solidFill>
                  <a:schemeClr val="tx1"/>
                </a:solidFill>
                <a:cs typeface="Arial" charset="0"/>
              </a:rPr>
              <a:t> (%)</a:t>
            </a:r>
          </a:p>
        </p:txBody>
      </p:sp>
      <p:sp>
        <p:nvSpPr>
          <p:cNvPr id="912392" name="Line 12"/>
          <p:cNvSpPr>
            <a:spLocks noChangeShapeType="1"/>
          </p:cNvSpPr>
          <p:nvPr/>
        </p:nvSpPr>
        <p:spPr bwMode="auto">
          <a:xfrm>
            <a:off x="7850188" y="2470150"/>
            <a:ext cx="13335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12393" name="Line 12"/>
          <p:cNvSpPr>
            <a:spLocks noChangeShapeType="1"/>
          </p:cNvSpPr>
          <p:nvPr/>
        </p:nvSpPr>
        <p:spPr bwMode="auto">
          <a:xfrm>
            <a:off x="8488363" y="2474913"/>
            <a:ext cx="13335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53" name="Imagen 4" descr="logo_unwto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0"/>
            <a:ext cx="9874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517525" y="2540000"/>
            <a:ext cx="3571875" cy="4318000"/>
          </a:xfrm>
          <a:prstGeom prst="rect">
            <a:avLst/>
          </a:prstGeom>
          <a:solidFill>
            <a:srgbClr val="C8C9E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altLang="ko-KR" sz="1800" b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3955" name="CuadroTexto 5"/>
          <p:cNvSpPr txBox="1">
            <a:spLocks noChangeArrowheads="1"/>
          </p:cNvSpPr>
          <p:nvPr/>
        </p:nvSpPr>
        <p:spPr bwMode="auto">
          <a:xfrm>
            <a:off x="568325" y="2644775"/>
            <a:ext cx="3603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endParaRPr lang="en-GB" altLang="ko-KR" sz="2400">
              <a:solidFill>
                <a:srgbClr val="1F497D"/>
              </a:solidFill>
              <a:latin typeface="Arial Narrow Bold" charset="0"/>
            </a:endParaRPr>
          </a:p>
          <a:p>
            <a:pPr defTabSz="914400"/>
            <a:r>
              <a:rPr lang="en-GB" altLang="ko-KR" sz="2400">
                <a:solidFill>
                  <a:srgbClr val="1F497D"/>
                </a:solidFill>
                <a:latin typeface="Arial Narrow Bold" charset="0"/>
              </a:rPr>
              <a:t>Tourism towards 2030</a:t>
            </a:r>
          </a:p>
        </p:txBody>
      </p:sp>
      <p:pic>
        <p:nvPicPr>
          <p:cNvPr id="8939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63538"/>
            <a:ext cx="44307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1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Text Box 5"/>
          <p:cNvSpPr txBox="1">
            <a:spLocks noChangeArrowheads="1"/>
          </p:cNvSpPr>
          <p:nvPr/>
        </p:nvSpPr>
        <p:spPr bwMode="auto">
          <a:xfrm>
            <a:off x="5376863" y="1792288"/>
            <a:ext cx="3286125" cy="4494212"/>
          </a:xfrm>
          <a:prstGeom prst="rect">
            <a:avLst/>
          </a:prstGeom>
          <a:solidFill>
            <a:srgbClr val="FFD7A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altLang="ko-KR" sz="1800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94978" name="Picture 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1763"/>
            <a:ext cx="8864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497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 defTabSz="914400"/>
            <a:r>
              <a:rPr lang="en-GB" altLang="ko-KR" sz="3600">
                <a:solidFill>
                  <a:schemeClr val="tx1"/>
                </a:solidFill>
                <a:latin typeface="Arial Narrow Bold" charset="0"/>
                <a:cs typeface="Times New Roman" pitchFamily="18" charset="0"/>
              </a:rPr>
              <a:t>International arrivals to reach </a:t>
            </a:r>
          </a:p>
          <a:p>
            <a:pPr marL="342900" indent="-342900" algn="ctr" defTabSz="914400"/>
            <a:r>
              <a:rPr lang="en-GB" altLang="ko-KR" sz="3600">
                <a:solidFill>
                  <a:schemeClr val="tx1"/>
                </a:solidFill>
                <a:latin typeface="Arial Narrow Bold" charset="0"/>
                <a:cs typeface="Times New Roman" pitchFamily="18" charset="0"/>
              </a:rPr>
              <a:t>1.4 billion in 2020 and 1.8 billion by 2030</a:t>
            </a:r>
          </a:p>
        </p:txBody>
      </p:sp>
      <p:pic>
        <p:nvPicPr>
          <p:cNvPr id="8949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060575"/>
            <a:ext cx="18462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4981" name="AutoShape 5"/>
          <p:cNvSpPr>
            <a:spLocks noChangeArrowheads="1"/>
          </p:cNvSpPr>
          <p:nvPr/>
        </p:nvSpPr>
        <p:spPr bwMode="auto">
          <a:xfrm>
            <a:off x="5551488" y="4278313"/>
            <a:ext cx="885825" cy="534987"/>
          </a:xfrm>
          <a:prstGeom prst="wedgeRoundRectCallout">
            <a:avLst>
              <a:gd name="adj1" fmla="val -36560"/>
              <a:gd name="adj2" fmla="val -128042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3200">
                <a:latin typeface="Arial Narrow" pitchFamily="34" charset="0"/>
              </a:rPr>
              <a:t>1 bn</a:t>
            </a:r>
          </a:p>
        </p:txBody>
      </p:sp>
      <p:sp>
        <p:nvSpPr>
          <p:cNvPr id="894982" name="AutoShape 5"/>
          <p:cNvSpPr>
            <a:spLocks noChangeArrowheads="1"/>
          </p:cNvSpPr>
          <p:nvPr/>
        </p:nvSpPr>
        <p:spPr bwMode="auto">
          <a:xfrm>
            <a:off x="7761288" y="2828925"/>
            <a:ext cx="1133475" cy="534988"/>
          </a:xfrm>
          <a:prstGeom prst="wedgeRoundRectCallout">
            <a:avLst>
              <a:gd name="adj1" fmla="val 20588"/>
              <a:gd name="adj2" fmla="val -137241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3200">
                <a:latin typeface="Arial Narrow" pitchFamily="34" charset="0"/>
              </a:rPr>
              <a:t>1.8 bn</a:t>
            </a:r>
          </a:p>
        </p:txBody>
      </p:sp>
      <p:sp>
        <p:nvSpPr>
          <p:cNvPr id="894983" name="AutoShape 5"/>
          <p:cNvSpPr>
            <a:spLocks noChangeArrowheads="1"/>
          </p:cNvSpPr>
          <p:nvPr/>
        </p:nvSpPr>
        <p:spPr bwMode="auto">
          <a:xfrm>
            <a:off x="6699250" y="3654425"/>
            <a:ext cx="1062038" cy="534988"/>
          </a:xfrm>
          <a:prstGeom prst="wedgeRoundRectCallout">
            <a:avLst>
              <a:gd name="adj1" fmla="val -35648"/>
              <a:gd name="adj2" fmla="val -117657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GB" sz="3200">
                <a:latin typeface="Arial Narrow" pitchFamily="34" charset="0"/>
              </a:rPr>
              <a:t>1.4 bn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069771" y="2060575"/>
            <a:ext cx="23070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err="1" smtClean="0">
                <a:latin typeface="Arial Narrow" pitchFamily="34" charset="0"/>
              </a:rPr>
              <a:t>Average</a:t>
            </a:r>
            <a:r>
              <a:rPr lang="es-ES" sz="1800" dirty="0" smtClean="0">
                <a:latin typeface="Arial Narrow" pitchFamily="34" charset="0"/>
              </a:rPr>
              <a:t> </a:t>
            </a:r>
            <a:r>
              <a:rPr lang="es-ES" sz="1800" dirty="0" err="1" smtClean="0">
                <a:latin typeface="Arial Narrow" pitchFamily="34" charset="0"/>
              </a:rPr>
              <a:t>annual</a:t>
            </a:r>
            <a:r>
              <a:rPr lang="es-ES" sz="1800" dirty="0" smtClean="0">
                <a:latin typeface="Arial Narrow" pitchFamily="34" charset="0"/>
              </a:rPr>
              <a:t> </a:t>
            </a:r>
            <a:r>
              <a:rPr lang="es-ES" sz="1800" dirty="0" err="1" smtClean="0">
                <a:latin typeface="Arial Narrow" pitchFamily="34" charset="0"/>
              </a:rPr>
              <a:t>growth</a:t>
            </a:r>
            <a:r>
              <a:rPr lang="es-ES" sz="1800" dirty="0" smtClean="0">
                <a:latin typeface="Arial Narrow" pitchFamily="34" charset="0"/>
              </a:rPr>
              <a:t> 2010-2030: +3.3%</a:t>
            </a:r>
          </a:p>
          <a:p>
            <a:pPr algn="ctr"/>
            <a:r>
              <a:rPr lang="es-ES" sz="1800" dirty="0" smtClean="0">
                <a:latin typeface="Arial Narrow" pitchFamily="34" charset="0"/>
              </a:rPr>
              <a:t>+ 43 </a:t>
            </a:r>
            <a:r>
              <a:rPr lang="es-ES" sz="1800" dirty="0" err="1" smtClean="0">
                <a:latin typeface="Arial Narrow" pitchFamily="34" charset="0"/>
              </a:rPr>
              <a:t>million</a:t>
            </a:r>
            <a:endParaRPr lang="es-ES" sz="1800" dirty="0" smtClean="0">
              <a:latin typeface="Arial Narrow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594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ko-KR" sz="3200" b="1" dirty="0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Growth in international tourism will continue, </a:t>
            </a:r>
          </a:p>
          <a:p>
            <a:pPr algn="ctr" eaLnBrk="1" hangingPunct="1"/>
            <a:r>
              <a:rPr lang="en-GB" altLang="ko-KR" sz="3200" b="1" dirty="0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but at a more moderate pace</a:t>
            </a:r>
          </a:p>
        </p:txBody>
      </p:sp>
      <p:sp>
        <p:nvSpPr>
          <p:cNvPr id="6147" name="Text Box 24"/>
          <p:cNvSpPr txBox="1">
            <a:spLocks noChangeArrowheads="1"/>
          </p:cNvSpPr>
          <p:nvPr/>
        </p:nvSpPr>
        <p:spPr bwMode="auto">
          <a:xfrm>
            <a:off x="561975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  <a:p>
            <a:pPr defTabSz="914400" eaLnBrk="1" hangingPunct="1">
              <a:spcBef>
                <a:spcPct val="50000"/>
              </a:spcBef>
            </a:pPr>
            <a:endParaRPr lang="en-GB" altLang="ko-KR"/>
          </a:p>
        </p:txBody>
      </p:sp>
      <p:pic>
        <p:nvPicPr>
          <p:cNvPr id="6148" name="Picture 27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30325"/>
            <a:ext cx="88646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5762625" y="4816475"/>
            <a:ext cx="1414463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7262813" y="4810125"/>
            <a:ext cx="1511300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640388" y="2757488"/>
            <a:ext cx="3286125" cy="63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864225" y="2362200"/>
            <a:ext cx="2909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     2010 – 2030 : 3.3%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6159500" y="4808538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s-ES">
                <a:solidFill>
                  <a:schemeClr val="tx2"/>
                </a:solidFill>
                <a:latin typeface="Arial" pitchFamily="34" charset="0"/>
              </a:rPr>
              <a:t>3.8 %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7754938" y="4810125"/>
            <a:ext cx="769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2.9%</a:t>
            </a: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5762625" y="4441825"/>
            <a:ext cx="1414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2010 - 2020</a:t>
            </a:r>
          </a:p>
        </p:txBody>
      </p: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7359650" y="4441825"/>
            <a:ext cx="1414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2020 - 2030</a:t>
            </a:r>
          </a:p>
        </p:txBody>
      </p:sp>
      <p:sp>
        <p:nvSpPr>
          <p:cNvPr id="6157" name="Line 21"/>
          <p:cNvSpPr>
            <a:spLocks noChangeShapeType="1"/>
          </p:cNvSpPr>
          <p:nvPr/>
        </p:nvSpPr>
        <p:spPr bwMode="auto">
          <a:xfrm>
            <a:off x="827088" y="5000625"/>
            <a:ext cx="2254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>
            <a:off x="3240088" y="5000625"/>
            <a:ext cx="23796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827088" y="5176838"/>
            <a:ext cx="2470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 1980 – 1995: 4.4%</a:t>
            </a:r>
            <a:r>
              <a:rPr lang="es-ES"/>
              <a:t>  </a:t>
            </a:r>
          </a:p>
        </p:txBody>
      </p:sp>
      <p:sp>
        <p:nvSpPr>
          <p:cNvPr id="6160" name="Text Box 24"/>
          <p:cNvSpPr txBox="1">
            <a:spLocks noChangeArrowheads="1"/>
          </p:cNvSpPr>
          <p:nvPr/>
        </p:nvSpPr>
        <p:spPr bwMode="auto">
          <a:xfrm>
            <a:off x="3240088" y="5167313"/>
            <a:ext cx="218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1995 – 2010: 3.9%</a:t>
            </a:r>
          </a:p>
        </p:txBody>
      </p:sp>
      <p:sp>
        <p:nvSpPr>
          <p:cNvPr id="6161" name="TextBox 1"/>
          <p:cNvSpPr txBox="1">
            <a:spLocks noChangeArrowheads="1"/>
          </p:cNvSpPr>
          <p:nvPr/>
        </p:nvSpPr>
        <p:spPr bwMode="auto">
          <a:xfrm>
            <a:off x="6605588" y="2170113"/>
            <a:ext cx="160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1000">
                <a:solidFill>
                  <a:schemeClr val="tx2"/>
                </a:solidFill>
                <a:latin typeface="Arial Narrow" pitchFamily="34" charset="0"/>
              </a:rPr>
              <a:t>Average annual growth</a:t>
            </a:r>
          </a:p>
        </p:txBody>
      </p:sp>
      <p:sp>
        <p:nvSpPr>
          <p:cNvPr id="6162" name="TextBox 3"/>
          <p:cNvSpPr txBox="1">
            <a:spLocks noChangeArrowheads="1"/>
          </p:cNvSpPr>
          <p:nvPr/>
        </p:nvSpPr>
        <p:spPr bwMode="auto">
          <a:xfrm>
            <a:off x="1231900" y="5013325"/>
            <a:ext cx="1643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900">
                <a:solidFill>
                  <a:schemeClr val="tx2"/>
                </a:solidFill>
                <a:latin typeface="Arial Narrow" pitchFamily="34" charset="0"/>
              </a:rPr>
              <a:t>Average annual growth</a:t>
            </a:r>
          </a:p>
        </p:txBody>
      </p:sp>
      <p:sp>
        <p:nvSpPr>
          <p:cNvPr id="6163" name="TextBox 18"/>
          <p:cNvSpPr txBox="1">
            <a:spLocks noChangeArrowheads="1"/>
          </p:cNvSpPr>
          <p:nvPr/>
        </p:nvSpPr>
        <p:spPr bwMode="auto">
          <a:xfrm>
            <a:off x="3760788" y="5013325"/>
            <a:ext cx="1395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900">
                <a:solidFill>
                  <a:schemeClr val="tx2"/>
                </a:solidFill>
                <a:latin typeface="Arial Narrow" pitchFamily="34" charset="0"/>
              </a:rPr>
              <a:t>Average annual growth</a:t>
            </a:r>
          </a:p>
        </p:txBody>
      </p:sp>
    </p:spTree>
    <p:extLst>
      <p:ext uri="{BB962C8B-B14F-4D97-AF65-F5344CB8AC3E}">
        <p14:creationId xmlns:p14="http://schemas.microsoft.com/office/powerpoint/2010/main" val="193569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International tourist arrivals to increase </a:t>
            </a:r>
          </a:p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by 43 million a year on average 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61975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</p:txBody>
      </p:sp>
      <p:pic>
        <p:nvPicPr>
          <p:cNvPr id="7172" name="Picture 8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330325"/>
            <a:ext cx="88646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619750" y="2359025"/>
            <a:ext cx="3286125" cy="63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827088" y="5000625"/>
            <a:ext cx="2254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3240088" y="5000625"/>
            <a:ext cx="23796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913438" y="1998663"/>
            <a:ext cx="2992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    2010 – 2030 : +43 mn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762625" y="4459288"/>
            <a:ext cx="1414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2010 - 2020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7359650" y="4441825"/>
            <a:ext cx="1414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2020 - 2030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5762625" y="4816475"/>
            <a:ext cx="1414463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7262813" y="4810125"/>
            <a:ext cx="1511300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6076950" y="4808538"/>
            <a:ext cx="1168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>
                <a:solidFill>
                  <a:schemeClr val="tx2"/>
                </a:solidFill>
                <a:latin typeface="Arial" pitchFamily="34" charset="0"/>
              </a:rPr>
              <a:t>+42 mn 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7569200" y="4816475"/>
            <a:ext cx="1046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tx2"/>
                </a:solidFill>
                <a:latin typeface="Arial" pitchFamily="34" charset="0"/>
              </a:rPr>
              <a:t>+ 45 mn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827088" y="5175250"/>
            <a:ext cx="23288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>
                <a:solidFill>
                  <a:schemeClr val="tx2"/>
                </a:solidFill>
                <a:latin typeface="Arial" pitchFamily="34" charset="0"/>
              </a:rPr>
              <a:t>1980 – 1995: +17</a:t>
            </a:r>
            <a:r>
              <a:rPr lang="es-ES" sz="1600"/>
              <a:t> mn 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213100" y="5183188"/>
            <a:ext cx="21875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>
                <a:solidFill>
                  <a:schemeClr val="tx2"/>
                </a:solidFill>
                <a:latin typeface="Arial" pitchFamily="34" charset="0"/>
              </a:rPr>
              <a:t>1995 – 2010: +28 mn</a:t>
            </a: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>
            <a:off x="6902450" y="1784350"/>
            <a:ext cx="1609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1000">
                <a:solidFill>
                  <a:schemeClr val="tx2"/>
                </a:solidFill>
                <a:latin typeface="Arial Narrow" pitchFamily="34" charset="0"/>
              </a:rPr>
              <a:t>Average growth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>
            <a:off x="1547813" y="5002213"/>
            <a:ext cx="160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1000">
                <a:solidFill>
                  <a:schemeClr val="tx2"/>
                </a:solidFill>
                <a:latin typeface="Arial Narrow" pitchFamily="34" charset="0"/>
              </a:rPr>
              <a:t>Average growth</a:t>
            </a:r>
          </a:p>
        </p:txBody>
      </p:sp>
      <p:sp>
        <p:nvSpPr>
          <p:cNvPr id="7187" name="TextBox 18"/>
          <p:cNvSpPr txBox="1">
            <a:spLocks noChangeArrowheads="1"/>
          </p:cNvSpPr>
          <p:nvPr/>
        </p:nvSpPr>
        <p:spPr bwMode="auto">
          <a:xfrm>
            <a:off x="3863975" y="4992688"/>
            <a:ext cx="1536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1000">
                <a:solidFill>
                  <a:schemeClr val="tx2"/>
                </a:solidFill>
                <a:latin typeface="Arial Narrow" pitchFamily="34" charset="0"/>
              </a:rPr>
              <a:t>Average growth</a:t>
            </a:r>
          </a:p>
        </p:txBody>
      </p:sp>
    </p:spTree>
    <p:extLst>
      <p:ext uri="{BB962C8B-B14F-4D97-AF65-F5344CB8AC3E}">
        <p14:creationId xmlns:p14="http://schemas.microsoft.com/office/powerpoint/2010/main" val="271689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ko-KR" sz="3200" b="1" dirty="0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Emerging economies destinations to surpass advanced destinations </a:t>
            </a:r>
            <a:r>
              <a:rPr lang="en-GB" altLang="ko-KR" sz="3200" b="1" dirty="0" smtClean="0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by </a:t>
            </a:r>
            <a:r>
              <a:rPr lang="en-GB" altLang="ko-KR" sz="3200" b="1" dirty="0">
                <a:solidFill>
                  <a:schemeClr val="tx2"/>
                </a:solidFill>
                <a:latin typeface="Arial Narrow Bold"/>
                <a:cs typeface="Times New Roman" pitchFamily="18" charset="0"/>
              </a:rPr>
              <a:t>2015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0070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</p:txBody>
      </p:sp>
      <p:pic>
        <p:nvPicPr>
          <p:cNvPr id="8196" name="Picture 6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330325"/>
            <a:ext cx="88646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429125" y="4813300"/>
            <a:ext cx="1171575" cy="407988"/>
          </a:xfrm>
          <a:prstGeom prst="wedgeRoundRectCallout">
            <a:avLst>
              <a:gd name="adj1" fmla="val 44852"/>
              <a:gd name="adj2" fmla="val -139986"/>
              <a:gd name="adj3" fmla="val 16667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457 mn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7804150" y="4084638"/>
            <a:ext cx="1222375" cy="407987"/>
          </a:xfrm>
          <a:prstGeom prst="wedgeRoundRectCallout">
            <a:avLst>
              <a:gd name="adj1" fmla="val 22468"/>
              <a:gd name="adj2" fmla="val -219685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772 mn</a:t>
            </a:r>
          </a:p>
        </p:txBody>
      </p:sp>
      <p:sp>
        <p:nvSpPr>
          <p:cNvPr id="8199" name="AutoShape 5"/>
          <p:cNvSpPr>
            <a:spLocks noChangeArrowheads="1"/>
          </p:cNvSpPr>
          <p:nvPr/>
        </p:nvSpPr>
        <p:spPr bwMode="auto">
          <a:xfrm>
            <a:off x="5651500" y="3135313"/>
            <a:ext cx="1292225" cy="407987"/>
          </a:xfrm>
          <a:prstGeom prst="wedgeRoundRectCallout">
            <a:avLst>
              <a:gd name="adj1" fmla="val 10778"/>
              <a:gd name="adj2" fmla="val 141199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552 mn</a:t>
            </a:r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449763" y="3670300"/>
            <a:ext cx="955675" cy="407988"/>
          </a:xfrm>
          <a:prstGeom prst="wedgeRoundRectCallout">
            <a:avLst>
              <a:gd name="adj1" fmla="val 62144"/>
              <a:gd name="adj2" fmla="val 68843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523 mn </a:t>
            </a:r>
          </a:p>
        </p:txBody>
      </p:sp>
      <p:sp>
        <p:nvSpPr>
          <p:cNvPr id="8201" name="AutoShape 5"/>
          <p:cNvSpPr>
            <a:spLocks noChangeArrowheads="1"/>
          </p:cNvSpPr>
          <p:nvPr/>
        </p:nvSpPr>
        <p:spPr bwMode="auto">
          <a:xfrm>
            <a:off x="7824788" y="1941513"/>
            <a:ext cx="1212850" cy="407987"/>
          </a:xfrm>
          <a:prstGeom prst="wedgeRoundRectCallout">
            <a:avLst>
              <a:gd name="adj1" fmla="val 23287"/>
              <a:gd name="adj2" fmla="val 90690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1,037 mn</a:t>
            </a:r>
          </a:p>
        </p:txBody>
      </p:sp>
      <p:sp>
        <p:nvSpPr>
          <p:cNvPr id="8202" name="AutoShape 5"/>
          <p:cNvSpPr>
            <a:spLocks noChangeArrowheads="1"/>
          </p:cNvSpPr>
          <p:nvPr/>
        </p:nvSpPr>
        <p:spPr bwMode="auto">
          <a:xfrm>
            <a:off x="5937250" y="4589463"/>
            <a:ext cx="1157288" cy="407987"/>
          </a:xfrm>
          <a:prstGeom prst="wedgeRoundRectCallout">
            <a:avLst>
              <a:gd name="adj1" fmla="val -5653"/>
              <a:gd name="adj2" fmla="val -212944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2400" b="1">
                <a:solidFill>
                  <a:schemeClr val="tx2"/>
                </a:solidFill>
                <a:latin typeface="Arial Narrow" pitchFamily="34" charset="0"/>
              </a:rPr>
              <a:t>540 mn</a:t>
            </a:r>
          </a:p>
        </p:txBody>
      </p:sp>
    </p:spTree>
    <p:extLst>
      <p:ext uri="{BB962C8B-B14F-4D97-AF65-F5344CB8AC3E}">
        <p14:creationId xmlns:p14="http://schemas.microsoft.com/office/powerpoint/2010/main" val="238109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Asia and the Pacific, the Middle East </a:t>
            </a:r>
          </a:p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and Africa to increase their shares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13" y="1366838"/>
            <a:ext cx="4914901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38375"/>
            <a:ext cx="58388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287713"/>
            <a:ext cx="6850063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020763" y="1089025"/>
            <a:ext cx="181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2400">
                <a:latin typeface="Arial Narrow" pitchFamily="34" charset="0"/>
              </a:rPr>
              <a:t>1980 (277 mn)</a:t>
            </a:r>
            <a:endParaRPr lang="es-ES" altLang="ko-KR" sz="2400">
              <a:latin typeface="Arial Narrow" pitchFamily="34" charset="0"/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957638" y="1960563"/>
            <a:ext cx="181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2400">
                <a:latin typeface="Arial Narrow" pitchFamily="34" charset="0"/>
              </a:rPr>
              <a:t>2010 </a:t>
            </a:r>
            <a:r>
              <a:rPr lang="es-ES" altLang="ko-KR" sz="2400">
                <a:latin typeface="Arial Narrow" pitchFamily="34" charset="0"/>
              </a:rPr>
              <a:t>(940 mn)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883400" y="3251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2400">
                <a:latin typeface="Arial Narrow" pitchFamily="34" charset="0"/>
              </a:rPr>
              <a:t>2030 </a:t>
            </a:r>
            <a:r>
              <a:rPr lang="es-ES" altLang="ko-KR" sz="2400">
                <a:latin typeface="Arial Narrow" pitchFamily="34" charset="0"/>
              </a:rPr>
              <a:t>(1.8 bn)</a:t>
            </a:r>
          </a:p>
        </p:txBody>
      </p:sp>
    </p:spTree>
    <p:extLst>
      <p:ext uri="{BB962C8B-B14F-4D97-AF65-F5344CB8AC3E}">
        <p14:creationId xmlns:p14="http://schemas.microsoft.com/office/powerpoint/2010/main" val="280333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560070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  <a:p>
            <a:pPr eaLnBrk="1" hangingPunct="1">
              <a:spcBef>
                <a:spcPct val="50000"/>
              </a:spcBef>
            </a:pPr>
            <a:endParaRPr lang="en-GB" altLang="ko-KR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46200"/>
            <a:ext cx="88138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Asia and the Pacific will also be the </a:t>
            </a:r>
          </a:p>
          <a:p>
            <a:pPr algn="ctr" eaLnBrk="1" hangingPunct="1"/>
            <a:r>
              <a:rPr lang="en-GB" altLang="ko-KR" sz="3200" b="1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outbound region that grows most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04645" y="2908300"/>
            <a:ext cx="949325" cy="273050"/>
          </a:xfrm>
          <a:prstGeom prst="wedgeRoundRectCallout">
            <a:avLst>
              <a:gd name="adj1" fmla="val 62708"/>
              <a:gd name="adj2" fmla="val 147773"/>
              <a:gd name="adj3" fmla="val 16667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509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920038" y="2497931"/>
            <a:ext cx="763587" cy="271463"/>
          </a:xfrm>
          <a:prstGeom prst="wedgeRoundRectCallout">
            <a:avLst>
              <a:gd name="adj1" fmla="val 53088"/>
              <a:gd name="adj2" fmla="val -130963"/>
              <a:gd name="adj3" fmla="val 16667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832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572000" y="4031821"/>
            <a:ext cx="949325" cy="273050"/>
          </a:xfrm>
          <a:prstGeom prst="wedgeRoundRectCallout">
            <a:avLst>
              <a:gd name="adj1" fmla="val 62921"/>
              <a:gd name="adj2" fmla="val 211287"/>
              <a:gd name="adj3" fmla="val 16667"/>
            </a:avLst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205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169434" y="3758406"/>
            <a:ext cx="879475" cy="273050"/>
          </a:xfrm>
          <a:prstGeom prst="wedgeRoundRectCallout">
            <a:avLst>
              <a:gd name="adj1" fmla="val 10414"/>
              <a:gd name="adj2" fmla="val -177921"/>
              <a:gd name="adj3" fmla="val 16667"/>
            </a:avLst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541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flipH="1">
            <a:off x="4145756" y="4510567"/>
            <a:ext cx="852488" cy="273050"/>
          </a:xfrm>
          <a:prstGeom prst="wedgeRoundRectCallout">
            <a:avLst>
              <a:gd name="adj1" fmla="val -115039"/>
              <a:gd name="adj2" fmla="val 122628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 smtClean="0">
                <a:latin typeface="Arial Narrow" pitchFamily="34" charset="0"/>
              </a:rPr>
              <a:t>160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7920037" y="4083892"/>
            <a:ext cx="966787" cy="272415"/>
          </a:xfrm>
          <a:prstGeom prst="wedgeRoundRectCallout">
            <a:avLst>
              <a:gd name="adj1" fmla="val 34290"/>
              <a:gd name="adj2" fmla="val 102477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 smtClean="0">
                <a:latin typeface="Arial Narrow" pitchFamily="34" charset="0"/>
              </a:rPr>
              <a:t>265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809965" y="5182553"/>
            <a:ext cx="744538" cy="271463"/>
          </a:xfrm>
          <a:prstGeom prst="wedgeRoundRectCallout">
            <a:avLst>
              <a:gd name="adj1" fmla="val 49477"/>
              <a:gd name="adj2" fmla="val 61639"/>
              <a:gd name="adj3" fmla="val 16667"/>
            </a:avLst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 </a:t>
            </a:r>
            <a:r>
              <a:rPr lang="en-GB" sz="1600" dirty="0" smtClean="0">
                <a:latin typeface="Arial Narrow" pitchFamily="34" charset="0"/>
              </a:rPr>
              <a:t>37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307998" y="6025516"/>
            <a:ext cx="949325" cy="271463"/>
          </a:xfrm>
          <a:prstGeom prst="wedgeRoundRectCallout">
            <a:avLst>
              <a:gd name="adj1" fmla="val 79057"/>
              <a:gd name="adj2" fmla="val -208389"/>
              <a:gd name="adj3" fmla="val 16667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30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581581" y="4909503"/>
            <a:ext cx="949325" cy="273050"/>
          </a:xfrm>
          <a:prstGeom prst="wedgeRoundRectCallout">
            <a:avLst>
              <a:gd name="adj1" fmla="val 68576"/>
              <a:gd name="adj2" fmla="val 57407"/>
              <a:gd name="adj3" fmla="val 16667"/>
            </a:avLst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81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81580" y="5844544"/>
            <a:ext cx="949325" cy="271462"/>
          </a:xfrm>
          <a:prstGeom prst="wedgeRoundRectCallout">
            <a:avLst>
              <a:gd name="adj1" fmla="val 67778"/>
              <a:gd name="adj2" fmla="val -227621"/>
              <a:gd name="adj3" fmla="val 16667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dirty="0" smtClean="0">
                <a:latin typeface="Arial Narrow" pitchFamily="34" charset="0"/>
              </a:rPr>
              <a:t>90</a:t>
            </a:r>
            <a:r>
              <a:rPr lang="en-GB" sz="1600" b="1" dirty="0" smtClean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93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Cover_Highlights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190500"/>
            <a:ext cx="4578350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Freeform 3"/>
          <p:cNvSpPr>
            <a:spLocks/>
          </p:cNvSpPr>
          <p:nvPr/>
        </p:nvSpPr>
        <p:spPr bwMode="auto">
          <a:xfrm>
            <a:off x="-1250950" y="3522663"/>
            <a:ext cx="4762" cy="3175"/>
          </a:xfrm>
          <a:custGeom>
            <a:avLst/>
            <a:gdLst>
              <a:gd name="T0" fmla="*/ 2519627 w 9"/>
              <a:gd name="T1" fmla="*/ 3360208 h 3"/>
              <a:gd name="T2" fmla="*/ 559800 w 9"/>
              <a:gd name="T3" fmla="*/ 2240492 h 3"/>
              <a:gd name="T4" fmla="*/ 0 w 9"/>
              <a:gd name="T5" fmla="*/ 0 h 3"/>
              <a:gd name="T6" fmla="*/ 2519627 w 9"/>
              <a:gd name="T7" fmla="*/ 3360208 h 3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"/>
              <a:gd name="T14" fmla="*/ 9 w 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">
                <a:moveTo>
                  <a:pt x="9" y="3"/>
                </a:moveTo>
                <a:lnTo>
                  <a:pt x="2" y="2"/>
                </a:lnTo>
                <a:lnTo>
                  <a:pt x="0" y="0"/>
                </a:lnTo>
                <a:lnTo>
                  <a:pt x="9" y="3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21507" name="Freeform 4"/>
          <p:cNvSpPr>
            <a:spLocks/>
          </p:cNvSpPr>
          <p:nvPr/>
        </p:nvSpPr>
        <p:spPr bwMode="auto">
          <a:xfrm>
            <a:off x="-1255713" y="2752725"/>
            <a:ext cx="20638" cy="6350"/>
          </a:xfrm>
          <a:custGeom>
            <a:avLst/>
            <a:gdLst>
              <a:gd name="T0" fmla="*/ 3505403 w 27"/>
              <a:gd name="T1" fmla="*/ 5040312 h 8"/>
              <a:gd name="T2" fmla="*/ 0 w 27"/>
              <a:gd name="T3" fmla="*/ 0 h 8"/>
              <a:gd name="T4" fmla="*/ 15775077 w 27"/>
              <a:gd name="T5" fmla="*/ 1889919 h 8"/>
              <a:gd name="T6" fmla="*/ 3505403 w 27"/>
              <a:gd name="T7" fmla="*/ 5040312 h 8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8"/>
              <a:gd name="T14" fmla="*/ 27 w 2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8">
                <a:moveTo>
                  <a:pt x="6" y="8"/>
                </a:moveTo>
                <a:lnTo>
                  <a:pt x="0" y="0"/>
                </a:lnTo>
                <a:lnTo>
                  <a:pt x="27" y="3"/>
                </a:lnTo>
                <a:lnTo>
                  <a:pt x="6" y="8"/>
                </a:lnTo>
                <a:close/>
              </a:path>
            </a:pathLst>
          </a:custGeom>
          <a:solidFill>
            <a:srgbClr val="C0C0C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-1325563" y="2728913"/>
            <a:ext cx="12700" cy="4762"/>
          </a:xfrm>
          <a:custGeom>
            <a:avLst/>
            <a:gdLst>
              <a:gd name="T0" fmla="*/ 2232211 w 17"/>
              <a:gd name="T1" fmla="*/ 0 h 6"/>
              <a:gd name="T2" fmla="*/ 0 w 17"/>
              <a:gd name="T3" fmla="*/ 2519892 h 6"/>
              <a:gd name="T4" fmla="*/ 9487646 w 17"/>
              <a:gd name="T5" fmla="*/ 3779441 h 6"/>
              <a:gd name="T6" fmla="*/ 2232211 w 17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6"/>
              <a:gd name="T14" fmla="*/ 17 w 1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6">
                <a:moveTo>
                  <a:pt x="4" y="0"/>
                </a:moveTo>
                <a:lnTo>
                  <a:pt x="0" y="4"/>
                </a:lnTo>
                <a:lnTo>
                  <a:pt x="17" y="6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21509" name="Freeform 6"/>
          <p:cNvSpPr>
            <a:spLocks/>
          </p:cNvSpPr>
          <p:nvPr/>
        </p:nvSpPr>
        <p:spPr bwMode="auto">
          <a:xfrm>
            <a:off x="-1293813" y="2720975"/>
            <a:ext cx="9525" cy="3175"/>
          </a:xfrm>
          <a:custGeom>
            <a:avLst/>
            <a:gdLst>
              <a:gd name="T0" fmla="*/ 6978895 w 13"/>
              <a:gd name="T1" fmla="*/ 2016125 h 5"/>
              <a:gd name="T2" fmla="*/ 0 w 13"/>
              <a:gd name="T3" fmla="*/ 2016125 h 5"/>
              <a:gd name="T4" fmla="*/ 1073394 w 13"/>
              <a:gd name="T5" fmla="*/ 0 h 5"/>
              <a:gd name="T6" fmla="*/ 6978895 w 13"/>
              <a:gd name="T7" fmla="*/ 2016125 h 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"/>
              <a:gd name="T14" fmla="*/ 13 w 1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">
                <a:moveTo>
                  <a:pt x="13" y="5"/>
                </a:moveTo>
                <a:lnTo>
                  <a:pt x="0" y="5"/>
                </a:lnTo>
                <a:lnTo>
                  <a:pt x="2" y="0"/>
                </a:lnTo>
                <a:lnTo>
                  <a:pt x="13" y="5"/>
                </a:lnTo>
                <a:close/>
              </a:path>
            </a:pathLst>
          </a:custGeom>
          <a:solidFill>
            <a:srgbClr val="C0C0C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08859" y="255588"/>
            <a:ext cx="4211409" cy="6617196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4000" dirty="0">
                <a:solidFill>
                  <a:schemeClr val="tx1"/>
                </a:solidFill>
                <a:latin typeface="Arial Narrow" pitchFamily="34" charset="0"/>
              </a:rPr>
              <a:t>Results 2011</a:t>
            </a:r>
          </a:p>
          <a:p>
            <a:pPr algn="ctr" eaLnBrk="0" hangingPunct="0"/>
            <a:endParaRPr lang="en-GB" sz="4000" dirty="0">
              <a:solidFill>
                <a:srgbClr val="336699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GB" sz="2400" dirty="0">
                <a:solidFill>
                  <a:srgbClr val="0066CC"/>
                </a:solidFill>
                <a:latin typeface="Arial Narrow" pitchFamily="34" charset="0"/>
              </a:rPr>
              <a:t>International Tourist Arrivals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990 million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+5.0%</a:t>
            </a:r>
          </a:p>
          <a:p>
            <a:pPr algn="ctr" eaLnBrk="0" hangingPunct="0"/>
            <a:endParaRPr lang="en-GB" sz="2400" dirty="0">
              <a:solidFill>
                <a:srgbClr val="0066CC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GB" sz="2400" dirty="0">
                <a:solidFill>
                  <a:srgbClr val="0066CC"/>
                </a:solidFill>
                <a:latin typeface="Arial Narrow" pitchFamily="34" charset="0"/>
              </a:rPr>
              <a:t>International Tourism Receipts</a:t>
            </a:r>
          </a:p>
          <a:p>
            <a:pPr algn="ctr" eaLnBrk="0" hangingPunct="0"/>
            <a:r>
              <a:rPr lang="en-GB" sz="2400" dirty="0">
                <a:solidFill>
                  <a:srgbClr val="0066CC"/>
                </a:solidFill>
                <a:latin typeface="Arial Narrow" pitchFamily="34" charset="0"/>
              </a:rPr>
              <a:t>(BOP Travel)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US$ </a:t>
            </a:r>
            <a:r>
              <a:rPr lang="en-GB" sz="2400" b="0" dirty="0" smtClean="0">
                <a:solidFill>
                  <a:srgbClr val="0066CC"/>
                </a:solidFill>
                <a:latin typeface="Arial Narrow" pitchFamily="34" charset="0"/>
              </a:rPr>
              <a:t>1,035 </a:t>
            </a:r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billion (euro 740 </a:t>
            </a:r>
            <a:r>
              <a:rPr lang="en-GB" sz="2400" b="0" dirty="0" err="1">
                <a:solidFill>
                  <a:srgbClr val="0066CC"/>
                </a:solidFill>
                <a:latin typeface="Arial Narrow" pitchFamily="34" charset="0"/>
              </a:rPr>
              <a:t>bn</a:t>
            </a:r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)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 +3.9% (real terms)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+</a:t>
            </a:r>
          </a:p>
          <a:p>
            <a:pPr algn="ctr" eaLnBrk="0" hangingPunct="0"/>
            <a:r>
              <a:rPr lang="en-GB" sz="2400" dirty="0">
                <a:solidFill>
                  <a:srgbClr val="0066CC"/>
                </a:solidFill>
                <a:latin typeface="Arial Narrow" pitchFamily="34" charset="0"/>
              </a:rPr>
              <a:t>International passenger transport</a:t>
            </a:r>
          </a:p>
          <a:p>
            <a:pPr algn="ctr" eaLnBrk="0" hangingPunct="0"/>
            <a:r>
              <a:rPr lang="en-GB" sz="2400" dirty="0">
                <a:solidFill>
                  <a:srgbClr val="0066CC"/>
                </a:solidFill>
                <a:latin typeface="Arial Narrow" pitchFamily="34" charset="0"/>
              </a:rPr>
              <a:t>(BOP Transport, passenger)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US$ 203 billion (euro 144 </a:t>
            </a:r>
            <a:r>
              <a:rPr lang="en-GB" sz="2400" b="0" dirty="0" err="1">
                <a:solidFill>
                  <a:srgbClr val="0066CC"/>
                </a:solidFill>
                <a:latin typeface="Arial Narrow" pitchFamily="34" charset="0"/>
              </a:rPr>
              <a:t>bn</a:t>
            </a:r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)</a:t>
            </a:r>
          </a:p>
          <a:p>
            <a:pPr algn="ctr" eaLnBrk="0" hangingPunct="0"/>
            <a:r>
              <a:rPr lang="en-GB" sz="2400" b="0" dirty="0">
                <a:solidFill>
                  <a:srgbClr val="0066CC"/>
                </a:solidFill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en-GB" sz="3200" b="0" dirty="0">
                <a:solidFill>
                  <a:srgbClr val="0066CC"/>
                </a:solidFill>
                <a:latin typeface="Arial Narrow" pitchFamily="34" charset="0"/>
              </a:rPr>
              <a:t>www.unwto.org/facts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1262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b="1"/>
              <a:t>Asia and the Pacific will gain most </a:t>
            </a:r>
          </a:p>
          <a:p>
            <a:pPr algn="ctr" eaLnBrk="1" hangingPunct="1"/>
            <a:r>
              <a:rPr lang="en-US" altLang="ko-KR" b="1"/>
              <a:t>of the new arrivals</a:t>
            </a:r>
            <a:endParaRPr lang="en-GB" altLang="ko-KR" b="1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60070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ko-KR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4820" name="Picture 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49363"/>
            <a:ext cx="8864600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920038" y="2362200"/>
            <a:ext cx="763587" cy="271463"/>
          </a:xfrm>
          <a:prstGeom prst="wedgeRoundRectCallout">
            <a:avLst>
              <a:gd name="adj1" fmla="val 53088"/>
              <a:gd name="adj2" fmla="val -130963"/>
              <a:gd name="adj3" fmla="val 16667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>
                <a:latin typeface="Arial Narrow" pitchFamily="34" charset="0"/>
              </a:rPr>
              <a:t>744 mn 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4446588" y="3830638"/>
            <a:ext cx="949325" cy="273050"/>
          </a:xfrm>
          <a:prstGeom prst="wedgeRoundRectCallout">
            <a:avLst>
              <a:gd name="adj1" fmla="val 62921"/>
              <a:gd name="adj2" fmla="val 211287"/>
              <a:gd name="adj3" fmla="val 16667"/>
            </a:avLst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>
                <a:latin typeface="Arial Narrow" pitchFamily="34" charset="0"/>
              </a:rPr>
              <a:t>204 mn </a:t>
            </a:r>
          </a:p>
        </p:txBody>
      </p:sp>
      <p:sp>
        <p:nvSpPr>
          <p:cNvPr id="34823" name="AutoShape 5"/>
          <p:cNvSpPr>
            <a:spLocks noChangeArrowheads="1"/>
          </p:cNvSpPr>
          <p:nvPr/>
        </p:nvSpPr>
        <p:spPr bwMode="auto">
          <a:xfrm flipH="1">
            <a:off x="4159250" y="4351338"/>
            <a:ext cx="852488" cy="273050"/>
          </a:xfrm>
          <a:prstGeom prst="wedgeRoundRectCallout">
            <a:avLst>
              <a:gd name="adj1" fmla="val -102972"/>
              <a:gd name="adj2" fmla="val 131000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150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4718050" y="5870575"/>
            <a:ext cx="949325" cy="271463"/>
          </a:xfrm>
          <a:prstGeom prst="wedgeRoundRectCallout">
            <a:avLst>
              <a:gd name="adj1" fmla="val 34509"/>
              <a:gd name="adj2" fmla="val -225231"/>
              <a:gd name="adj3" fmla="val 16667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50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25" name="AutoShape 5"/>
          <p:cNvSpPr>
            <a:spLocks noChangeArrowheads="1"/>
          </p:cNvSpPr>
          <p:nvPr/>
        </p:nvSpPr>
        <p:spPr bwMode="auto">
          <a:xfrm>
            <a:off x="4803775" y="4991100"/>
            <a:ext cx="744538" cy="271463"/>
          </a:xfrm>
          <a:prstGeom prst="wedgeRoundRectCallout">
            <a:avLst>
              <a:gd name="adj1" fmla="val 49477"/>
              <a:gd name="adj2" fmla="val 61639"/>
              <a:gd name="adj3" fmla="val 16667"/>
            </a:avLst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 61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26" name="AutoShape 5"/>
          <p:cNvSpPr>
            <a:spLocks noChangeArrowheads="1"/>
          </p:cNvSpPr>
          <p:nvPr/>
        </p:nvSpPr>
        <p:spPr bwMode="auto">
          <a:xfrm>
            <a:off x="4384675" y="2771775"/>
            <a:ext cx="949325" cy="273050"/>
          </a:xfrm>
          <a:prstGeom prst="wedgeRoundRectCallout">
            <a:avLst>
              <a:gd name="adj1" fmla="val 62708"/>
              <a:gd name="adj2" fmla="val 147773"/>
              <a:gd name="adj3" fmla="val 16667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475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27" name="AutoShape 5"/>
          <p:cNvSpPr>
            <a:spLocks noChangeArrowheads="1"/>
          </p:cNvSpPr>
          <p:nvPr/>
        </p:nvSpPr>
        <p:spPr bwMode="auto">
          <a:xfrm>
            <a:off x="8124825" y="3322638"/>
            <a:ext cx="879475" cy="273050"/>
          </a:xfrm>
          <a:prstGeom prst="wedgeRoundRectCallout">
            <a:avLst>
              <a:gd name="adj1" fmla="val 22111"/>
              <a:gd name="adj2" fmla="val -110944"/>
              <a:gd name="adj3" fmla="val 16667"/>
            </a:avLst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535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28" name="AutoShape 5"/>
          <p:cNvSpPr>
            <a:spLocks noChangeArrowheads="1"/>
          </p:cNvSpPr>
          <p:nvPr/>
        </p:nvSpPr>
        <p:spPr bwMode="auto">
          <a:xfrm>
            <a:off x="8124825" y="3827463"/>
            <a:ext cx="825500" cy="271462"/>
          </a:xfrm>
          <a:prstGeom prst="wedgeRoundRectCallout">
            <a:avLst>
              <a:gd name="adj1" fmla="val 18921"/>
              <a:gd name="adj2" fmla="val 85694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>
                <a:latin typeface="Arial Narrow" pitchFamily="34" charset="0"/>
              </a:rPr>
              <a:t>248 mn </a:t>
            </a:r>
          </a:p>
        </p:txBody>
      </p:sp>
      <p:sp>
        <p:nvSpPr>
          <p:cNvPr id="34829" name="AutoShape 5"/>
          <p:cNvSpPr>
            <a:spLocks noChangeArrowheads="1"/>
          </p:cNvSpPr>
          <p:nvPr/>
        </p:nvSpPr>
        <p:spPr bwMode="auto">
          <a:xfrm>
            <a:off x="7445375" y="5126038"/>
            <a:ext cx="949325" cy="273050"/>
          </a:xfrm>
          <a:prstGeom prst="wedgeRoundRectCallout">
            <a:avLst>
              <a:gd name="adj1" fmla="val 79412"/>
              <a:gd name="adj2" fmla="val -139338"/>
              <a:gd name="adj3" fmla="val 16667"/>
            </a:avLst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 dirty="0">
                <a:latin typeface="Arial Narrow" pitchFamily="34" charset="0"/>
              </a:rPr>
              <a:t>149 </a:t>
            </a:r>
            <a:r>
              <a:rPr lang="en-GB" sz="1600" b="1" dirty="0" err="1">
                <a:latin typeface="Arial Narrow" pitchFamily="34" charset="0"/>
              </a:rPr>
              <a:t>mn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34830" name="AutoShape 5"/>
          <p:cNvSpPr>
            <a:spLocks noChangeArrowheads="1"/>
          </p:cNvSpPr>
          <p:nvPr/>
        </p:nvSpPr>
        <p:spPr bwMode="auto">
          <a:xfrm>
            <a:off x="7764463" y="5818188"/>
            <a:ext cx="949325" cy="271462"/>
          </a:xfrm>
          <a:prstGeom prst="wedgeRoundRectCallout">
            <a:avLst>
              <a:gd name="adj1" fmla="val 49718"/>
              <a:gd name="adj2" fmla="val -358148"/>
              <a:gd name="adj3" fmla="val 16667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 b="1">
                <a:latin typeface="Arial Narrow" pitchFamily="34" charset="0"/>
              </a:rPr>
              <a:t>134 mn </a:t>
            </a:r>
          </a:p>
        </p:txBody>
      </p:sp>
    </p:spTree>
    <p:extLst>
      <p:ext uri="{BB962C8B-B14F-4D97-AF65-F5344CB8AC3E}">
        <p14:creationId xmlns:p14="http://schemas.microsoft.com/office/powerpoint/2010/main" val="135604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/>
        </p:nvSpPr>
        <p:spPr>
          <a:xfrm>
            <a:off x="5054600" y="2540000"/>
            <a:ext cx="3571875" cy="4318000"/>
          </a:xfrm>
          <a:prstGeom prst="rect">
            <a:avLst/>
          </a:prstGeom>
          <a:solidFill>
            <a:srgbClr val="C8C9E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ko-KR" sz="1800" b="0">
              <a:solidFill>
                <a:srgbClr val="FFFFFF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86786" name="Rectangle 3"/>
          <p:cNvSpPr>
            <a:spLocks noChangeArrowheads="1"/>
          </p:cNvSpPr>
          <p:nvPr/>
        </p:nvSpPr>
        <p:spPr bwMode="auto">
          <a:xfrm>
            <a:off x="1714500" y="515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DE"/>
          </a:p>
        </p:txBody>
      </p:sp>
      <p:sp>
        <p:nvSpPr>
          <p:cNvPr id="886787" name="Rectangle 4"/>
          <p:cNvSpPr>
            <a:spLocks noChangeArrowheads="1"/>
          </p:cNvSpPr>
          <p:nvPr/>
        </p:nvSpPr>
        <p:spPr bwMode="auto">
          <a:xfrm>
            <a:off x="4445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DE"/>
          </a:p>
        </p:txBody>
      </p:sp>
      <p:sp>
        <p:nvSpPr>
          <p:cNvPr id="886788" name="Text Box 5"/>
          <p:cNvSpPr txBox="1">
            <a:spLocks noChangeArrowheads="1"/>
          </p:cNvSpPr>
          <p:nvPr/>
        </p:nvSpPr>
        <p:spPr bwMode="auto">
          <a:xfrm>
            <a:off x="4167188" y="6416675"/>
            <a:ext cx="16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b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886789" name="Text Box 3"/>
          <p:cNvSpPr txBox="1">
            <a:spLocks noChangeArrowheads="1"/>
          </p:cNvSpPr>
          <p:nvPr/>
        </p:nvSpPr>
        <p:spPr bwMode="auto">
          <a:xfrm>
            <a:off x="5162549" y="3093381"/>
            <a:ext cx="342582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defTabSz="9144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336699"/>
                </a:solidFill>
                <a:latin typeface="Arial Narrow Bold" charset="0"/>
              </a:rPr>
              <a:t>Emerging</a:t>
            </a:r>
          </a:p>
          <a:p>
            <a:pPr algn="ctr" defTabSz="9144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336699"/>
                </a:solidFill>
                <a:latin typeface="Arial Narrow Bold" charset="0"/>
              </a:rPr>
              <a:t>markets </a:t>
            </a:r>
            <a:endParaRPr lang="en-US" altLang="ko-KR" sz="3600" dirty="0">
              <a:solidFill>
                <a:srgbClr val="336699"/>
              </a:solidFill>
              <a:latin typeface="Arial Narrow Bold" charset="0"/>
            </a:endParaRPr>
          </a:p>
        </p:txBody>
      </p:sp>
      <p:pic>
        <p:nvPicPr>
          <p:cNvPr id="886790" name="Imagen 4" descr="logo_unwto_p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725" y="-3175"/>
            <a:ext cx="9874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682" name="Rectangle 2"/>
          <p:cNvSpPr>
            <a:spLocks noChangeArrowheads="1"/>
          </p:cNvSpPr>
          <p:nvPr/>
        </p:nvSpPr>
        <p:spPr bwMode="auto">
          <a:xfrm>
            <a:off x="0" y="14096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2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79661"/>
              </p:ext>
            </p:extLst>
          </p:nvPr>
        </p:nvGraphicFramePr>
        <p:xfrm>
          <a:off x="199293" y="908050"/>
          <a:ext cx="88260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9" name="Chart" r:id="rId4" imgW="9772599" imgH="5743643" progId="MSGraph.Chart.8">
                  <p:embed/>
                </p:oleObj>
              </mc:Choice>
              <mc:Fallback>
                <p:oleObj name="Chart" r:id="rId4" imgW="9772599" imgH="574364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93" y="908050"/>
                        <a:ext cx="8826012" cy="561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1684" name="Rectangle 4"/>
          <p:cNvSpPr>
            <a:spLocks noChangeArrowheads="1"/>
          </p:cNvSpPr>
          <p:nvPr/>
        </p:nvSpPr>
        <p:spPr bwMode="auto">
          <a:xfrm>
            <a:off x="0" y="50291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1685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Growth: Driven by emerging destinations</a:t>
            </a:r>
            <a:endParaRPr lang="en-GB" sz="32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1686" name="Text Box 37"/>
          <p:cNvSpPr txBox="1">
            <a:spLocks noChangeArrowheads="1"/>
          </p:cNvSpPr>
          <p:nvPr/>
        </p:nvSpPr>
        <p:spPr bwMode="auto">
          <a:xfrm>
            <a:off x="-20667" y="6524626"/>
            <a:ext cx="2662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336699"/>
                </a:solidFill>
                <a:latin typeface="Calibri" pitchFamily="34" charset="0"/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248988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Rectangle 2"/>
          <p:cNvSpPr>
            <a:spLocks noChangeArrowheads="1"/>
          </p:cNvSpPr>
          <p:nvPr/>
        </p:nvSpPr>
        <p:spPr bwMode="auto">
          <a:xfrm>
            <a:off x="0" y="14096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2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291317"/>
              </p:ext>
            </p:extLst>
          </p:nvPr>
        </p:nvGraphicFramePr>
        <p:xfrm>
          <a:off x="0" y="908050"/>
          <a:ext cx="88260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52" name="Chart" r:id="rId4" imgW="9772599" imgH="5743643" progId="MSGraph.Chart.8">
                  <p:embed/>
                </p:oleObj>
              </mc:Choice>
              <mc:Fallback>
                <p:oleObj name="Chart" r:id="rId4" imgW="9772599" imgH="574364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050"/>
                        <a:ext cx="8826012" cy="561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3732" name="Rectangle 4"/>
          <p:cNvSpPr>
            <a:spLocks noChangeArrowheads="1"/>
          </p:cNvSpPr>
          <p:nvPr/>
        </p:nvSpPr>
        <p:spPr bwMode="auto">
          <a:xfrm>
            <a:off x="0" y="50291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3733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Growth: Driven by emerging destinations (share)</a:t>
            </a:r>
            <a:endParaRPr lang="en-GB" sz="32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3734" name="Text Box 37"/>
          <p:cNvSpPr txBox="1">
            <a:spLocks noChangeArrowheads="1"/>
          </p:cNvSpPr>
          <p:nvPr/>
        </p:nvSpPr>
        <p:spPr bwMode="auto">
          <a:xfrm>
            <a:off x="-20667" y="6524626"/>
            <a:ext cx="2662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336699"/>
                </a:solidFill>
                <a:latin typeface="Calibri" pitchFamily="34" charset="0"/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208171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ChangeArrowheads="1"/>
          </p:cNvSpPr>
          <p:nvPr/>
        </p:nvSpPr>
        <p:spPr bwMode="auto">
          <a:xfrm>
            <a:off x="0" y="14096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2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49742"/>
              </p:ext>
            </p:extLst>
          </p:nvPr>
        </p:nvGraphicFramePr>
        <p:xfrm>
          <a:off x="118697" y="981075"/>
          <a:ext cx="8560777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6" name="Chart" r:id="rId4" imgW="9686967" imgH="5743643" progId="MSGraph.Chart.8">
                  <p:embed/>
                </p:oleObj>
              </mc:Choice>
              <mc:Fallback>
                <p:oleObj name="Chart" r:id="rId4" imgW="9686967" imgH="574364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97" y="981075"/>
                        <a:ext cx="8560777" cy="550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5780" name="Rectangle 4"/>
          <p:cNvSpPr>
            <a:spLocks noChangeArrowheads="1"/>
          </p:cNvSpPr>
          <p:nvPr/>
        </p:nvSpPr>
        <p:spPr bwMode="auto">
          <a:xfrm>
            <a:off x="0" y="50291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5781" name="Text Box 5"/>
          <p:cNvSpPr txBox="1">
            <a:spLocks noChangeArrowheads="1"/>
          </p:cNvSpPr>
          <p:nvPr/>
        </p:nvSpPr>
        <p:spPr bwMode="auto">
          <a:xfrm>
            <a:off x="0" y="0"/>
            <a:ext cx="9145466" cy="935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/>
          <a:lstStyle/>
          <a:p>
            <a:pPr eaLnBrk="0" hangingPunct="0"/>
            <a:r>
              <a:rPr lang="en-GB" sz="3200">
                <a:solidFill>
                  <a:srgbClr val="FFFFFF"/>
                </a:solidFill>
                <a:latin typeface="Calibri" pitchFamily="34" charset="0"/>
              </a:rPr>
              <a:t>Most arrivals within own region</a:t>
            </a:r>
          </a:p>
        </p:txBody>
      </p:sp>
      <p:sp>
        <p:nvSpPr>
          <p:cNvPr id="3275782" name="Text Box 37"/>
          <p:cNvSpPr txBox="1">
            <a:spLocks noChangeArrowheads="1"/>
          </p:cNvSpPr>
          <p:nvPr/>
        </p:nvSpPr>
        <p:spPr bwMode="auto">
          <a:xfrm>
            <a:off x="-20667" y="6524626"/>
            <a:ext cx="2662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336699"/>
                </a:solidFill>
                <a:latin typeface="Calibri" pitchFamily="34" charset="0"/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264245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39023"/>
              </p:ext>
            </p:extLst>
          </p:nvPr>
        </p:nvGraphicFramePr>
        <p:xfrm>
          <a:off x="518746" y="981075"/>
          <a:ext cx="8030308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01" name="Worksheet" r:id="rId5" imgW="5724657" imgH="3590857" progId="Excel.Sheet.8">
                  <p:embed/>
                </p:oleObj>
              </mc:Choice>
              <mc:Fallback>
                <p:oleObj name="Worksheet" r:id="rId5" imgW="5724657" imgH="35908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46" y="981075"/>
                        <a:ext cx="8030308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0595" name="Oval 3"/>
          <p:cNvSpPr>
            <a:spLocks noChangeArrowheads="1"/>
          </p:cNvSpPr>
          <p:nvPr/>
        </p:nvSpPr>
        <p:spPr bwMode="auto">
          <a:xfrm>
            <a:off x="983274" y="5805488"/>
            <a:ext cx="1861038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66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310596" name="Oval 4"/>
          <p:cNvSpPr>
            <a:spLocks noChangeArrowheads="1"/>
          </p:cNvSpPr>
          <p:nvPr/>
        </p:nvSpPr>
        <p:spPr bwMode="auto">
          <a:xfrm>
            <a:off x="6498981" y="5807076"/>
            <a:ext cx="2327031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66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310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s-ES_tradnl" sz="3200">
                <a:solidFill>
                  <a:schemeClr val="bg1"/>
                </a:solidFill>
                <a:latin typeface="Arial" pitchFamily="34" charset="0"/>
                <a:ea typeface="Gulim" pitchFamily="34" charset="-127"/>
                <a:cs typeface="Times New Roman" pitchFamily="18" charset="0"/>
              </a:rPr>
              <a:t>Diversification of destinations</a:t>
            </a:r>
          </a:p>
        </p:txBody>
      </p:sp>
    </p:spTree>
    <p:extLst>
      <p:ext uri="{BB962C8B-B14F-4D97-AF65-F5344CB8AC3E}">
        <p14:creationId xmlns:p14="http://schemas.microsoft.com/office/powerpoint/2010/main" val="23745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200" dirty="0" smtClean="0">
                <a:solidFill>
                  <a:srgbClr val="FFFFFF"/>
                </a:solidFill>
                <a:latin typeface="Calibri" pitchFamily="34" charset="0"/>
              </a:rPr>
              <a:t>Average annual growth: 2000-2011*</a:t>
            </a:r>
            <a:endParaRPr lang="en-GB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2778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13462"/>
              </p:ext>
            </p:extLst>
          </p:nvPr>
        </p:nvGraphicFramePr>
        <p:xfrm>
          <a:off x="114300" y="842963"/>
          <a:ext cx="8512420" cy="575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39" name="Chart" r:id="rId4" imgW="9534612" imgH="5953057" progId="MSGraph.Chart.8">
                  <p:embed followColorScheme="full"/>
                </p:oleObj>
              </mc:Choice>
              <mc:Fallback>
                <p:oleObj name="Chart" r:id="rId4" imgW="9534612" imgH="59530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42963"/>
                        <a:ext cx="8512420" cy="575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28" name="Text Box 37"/>
          <p:cNvSpPr txBox="1">
            <a:spLocks noChangeArrowheads="1"/>
          </p:cNvSpPr>
          <p:nvPr/>
        </p:nvSpPr>
        <p:spPr bwMode="auto">
          <a:xfrm>
            <a:off x="-20667" y="6524626"/>
            <a:ext cx="2662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336699"/>
                </a:solidFill>
                <a:latin typeface="Calibri" pitchFamily="34" charset="0"/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67627785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3600" dirty="0">
                <a:solidFill>
                  <a:schemeClr val="bg1"/>
                </a:solidFill>
                <a:latin typeface="Arial Narrow" pitchFamily="34" charset="0"/>
              </a:rPr>
              <a:t>Emerging </a:t>
            </a:r>
            <a:r>
              <a:rPr lang="en-GB" sz="3600" dirty="0" smtClean="0">
                <a:solidFill>
                  <a:schemeClr val="bg1"/>
                </a:solidFill>
                <a:latin typeface="Arial Narrow" pitchFamily="34" charset="0"/>
              </a:rPr>
              <a:t>markets  characteristics</a:t>
            </a:r>
            <a:endParaRPr lang="en-GB" altLang="es-ES_tradnl" sz="3600" dirty="0">
              <a:solidFill>
                <a:schemeClr val="bg1"/>
              </a:solidFill>
              <a:latin typeface="Arial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090267"/>
            <a:ext cx="77724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GB" sz="2800" dirty="0">
                <a:solidFill>
                  <a:srgbClr val="1F497D"/>
                </a:solidFill>
                <a:latin typeface="Arial Narrow" pitchFamily="34" charset="0"/>
              </a:rPr>
              <a:t>Sizeable population → still limited number taking part in international tourism → huge growth potential</a:t>
            </a:r>
          </a:p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GB" sz="2800" dirty="0">
                <a:solidFill>
                  <a:srgbClr val="1F497D"/>
                </a:solidFill>
                <a:latin typeface="Arial Narrow" pitchFamily="34" charset="0"/>
              </a:rPr>
              <a:t>Economies rapid economic growth → disposable incomes increase</a:t>
            </a:r>
          </a:p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GB" sz="2800" dirty="0">
                <a:solidFill>
                  <a:srgbClr val="1F497D"/>
                </a:solidFill>
                <a:latin typeface="Arial Narrow" pitchFamily="34" charset="0"/>
              </a:rPr>
              <a:t>A relative big share of this increase will be spent on tourism (domestic as well as international)</a:t>
            </a:r>
          </a:p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US" sz="2800" dirty="0">
                <a:solidFill>
                  <a:srgbClr val="1F497D"/>
                </a:solidFill>
                <a:latin typeface="Arial Narrow" pitchFamily="34" charset="0"/>
              </a:rPr>
              <a:t>Emerging middle classes:</a:t>
            </a:r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r>
              <a:rPr lang="en-US" sz="2800" dirty="0">
                <a:solidFill>
                  <a:srgbClr val="1F497D"/>
                </a:solidFill>
                <a:latin typeface="Arial Narrow" pitchFamily="34" charset="0"/>
              </a:rPr>
              <a:t>Growing proportion of population able to take part and taking part in tourism</a:t>
            </a:r>
          </a:p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US" sz="2800" dirty="0">
                <a:solidFill>
                  <a:srgbClr val="1F497D"/>
                </a:solidFill>
                <a:latin typeface="Arial Narrow" pitchFamily="34" charset="0"/>
              </a:rPr>
              <a:t>Increasing frequency of existing travelers</a:t>
            </a:r>
          </a:p>
          <a:p>
            <a:pPr marL="342900" lvl="0" indent="-342900" eaLnBrk="0" hangingPunct="0">
              <a:spcBef>
                <a:spcPct val="10000"/>
              </a:spcBef>
              <a:buFontTx/>
              <a:buChar char="•"/>
            </a:pPr>
            <a:r>
              <a:rPr lang="en-US" sz="2800" dirty="0">
                <a:solidFill>
                  <a:srgbClr val="1F497D"/>
                </a:solidFill>
                <a:latin typeface="Arial Narrow" pitchFamily="34" charset="0"/>
              </a:rPr>
              <a:t>Increased competition →diversification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31426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26" name="Rectangle 2"/>
          <p:cNvSpPr>
            <a:spLocks noChangeArrowheads="1"/>
          </p:cNvSpPr>
          <p:nvPr/>
        </p:nvSpPr>
        <p:spPr bwMode="auto">
          <a:xfrm>
            <a:off x="1513743" y="0"/>
            <a:ext cx="620590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3400" b="1">
                <a:solidFill>
                  <a:schemeClr val="accent2"/>
                </a:solidFill>
                <a:latin typeface="Arial" pitchFamily="34" charset="0"/>
              </a:rPr>
              <a:t>World’s Top Economies in 2030: BRICS on the spot</a:t>
            </a:r>
          </a:p>
        </p:txBody>
      </p:sp>
      <p:sp>
        <p:nvSpPr>
          <p:cNvPr id="3354627" name="Rectangle 3"/>
          <p:cNvSpPr>
            <a:spLocks noChangeArrowheads="1"/>
          </p:cNvSpPr>
          <p:nvPr/>
        </p:nvSpPr>
        <p:spPr bwMode="auto">
          <a:xfrm>
            <a:off x="583223" y="981075"/>
            <a:ext cx="8452132" cy="55435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354628" name="Rectangle 4"/>
          <p:cNvSpPr>
            <a:spLocks noChangeArrowheads="1"/>
          </p:cNvSpPr>
          <p:nvPr/>
        </p:nvSpPr>
        <p:spPr bwMode="auto">
          <a:xfrm>
            <a:off x="849923" y="1363663"/>
            <a:ext cx="20005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USA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China</a:t>
            </a:r>
            <a:r>
              <a:rPr lang="en-GB" sz="2000" b="1">
                <a:solidFill>
                  <a:srgbClr val="FFCC00"/>
                </a:solidFill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Japan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Germany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France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UK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Italy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Brazil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Russia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Canada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India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Spain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Australia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Mexico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Korea (ROK)</a:t>
            </a:r>
          </a:p>
        </p:txBody>
      </p:sp>
      <p:sp>
        <p:nvSpPr>
          <p:cNvPr id="3354629" name="Rectangle 5"/>
          <p:cNvSpPr>
            <a:spLocks noChangeArrowheads="1"/>
          </p:cNvSpPr>
          <p:nvPr/>
        </p:nvSpPr>
        <p:spPr bwMode="auto">
          <a:xfrm>
            <a:off x="3261643" y="1363663"/>
            <a:ext cx="4985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14.6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5.6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4.8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3.6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2.9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2.3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2.0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1.7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1.6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1.5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1.2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1.1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1.0</a:t>
            </a:r>
          </a:p>
        </p:txBody>
      </p:sp>
      <p:sp>
        <p:nvSpPr>
          <p:cNvPr id="3354632" name="Line 8"/>
          <p:cNvSpPr>
            <a:spLocks noChangeShapeType="1"/>
          </p:cNvSpPr>
          <p:nvPr/>
        </p:nvSpPr>
        <p:spPr bwMode="auto">
          <a:xfrm>
            <a:off x="716574" y="1363663"/>
            <a:ext cx="7643446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54633" name="Rectangle 9"/>
          <p:cNvSpPr>
            <a:spLocks noChangeArrowheads="1"/>
          </p:cNvSpPr>
          <p:nvPr/>
        </p:nvSpPr>
        <p:spPr bwMode="auto">
          <a:xfrm>
            <a:off x="7322225" y="1363663"/>
            <a:ext cx="4985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31.7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22.9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8.0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5.9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5.9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4.7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4.4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4.2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3.6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3.0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2.9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2.3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2.1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2.0</a:t>
            </a:r>
          </a:p>
          <a:p>
            <a:pPr algn="r" eaLnBrk="0" hangingPunct="0">
              <a:lnSpc>
                <a:spcPct val="110000"/>
              </a:lnSpc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1.8</a:t>
            </a:r>
          </a:p>
        </p:txBody>
      </p:sp>
      <p:sp>
        <p:nvSpPr>
          <p:cNvPr id="3354634" name="Text Box 10"/>
          <p:cNvSpPr txBox="1">
            <a:spLocks noChangeArrowheads="1"/>
          </p:cNvSpPr>
          <p:nvPr/>
        </p:nvSpPr>
        <p:spPr bwMode="auto">
          <a:xfrm>
            <a:off x="1012582" y="6508750"/>
            <a:ext cx="1208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400"/>
              <a:t>Source: IMF</a:t>
            </a:r>
          </a:p>
        </p:txBody>
      </p:sp>
      <p:sp>
        <p:nvSpPr>
          <p:cNvPr id="3354635" name="Rectangle 11"/>
          <p:cNvSpPr>
            <a:spLocks noChangeArrowheads="1"/>
          </p:cNvSpPr>
          <p:nvPr/>
        </p:nvSpPr>
        <p:spPr bwMode="auto">
          <a:xfrm>
            <a:off x="4904643" y="1363663"/>
            <a:ext cx="20005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China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USA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India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Brazil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Japan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solidFill>
                  <a:srgbClr val="CC0000"/>
                </a:solidFill>
                <a:latin typeface="Arial" pitchFamily="34" charset="0"/>
              </a:rPr>
              <a:t>Russia</a:t>
            </a:r>
            <a:r>
              <a:rPr lang="en-GB" sz="2000" b="1">
                <a:latin typeface="Arial" pitchFamily="34" charset="0"/>
              </a:rPr>
              <a:t>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Germany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France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UK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Mexico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Italy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Canada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Korea (ROK)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Spain </a:t>
            </a:r>
          </a:p>
          <a:p>
            <a:pPr marL="457200" indent="-457200" algn="l" eaLnBrk="0" hangingPunct="0">
              <a:lnSpc>
                <a:spcPct val="110000"/>
              </a:lnSpc>
              <a:buFontTx/>
              <a:buAutoNum type="arabicPlain"/>
              <a:tabLst>
                <a:tab pos="476250" algn="l"/>
              </a:tabLst>
            </a:pPr>
            <a:r>
              <a:rPr lang="en-GB" sz="2000" b="1">
                <a:latin typeface="Arial" pitchFamily="34" charset="0"/>
              </a:rPr>
              <a:t>Australia </a:t>
            </a:r>
          </a:p>
        </p:txBody>
      </p:sp>
      <p:sp>
        <p:nvSpPr>
          <p:cNvPr id="3354636" name="Rectangle 12"/>
          <p:cNvSpPr>
            <a:spLocks noChangeArrowheads="1"/>
          </p:cNvSpPr>
          <p:nvPr/>
        </p:nvSpPr>
        <p:spPr bwMode="auto">
          <a:xfrm>
            <a:off x="4970585" y="1017588"/>
            <a:ext cx="3737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1341438" algn="l"/>
              </a:tabLst>
            </a:pPr>
            <a:r>
              <a:rPr lang="en-GB" sz="2000" b="1" dirty="0">
                <a:latin typeface="Arial" pitchFamily="34" charset="0"/>
              </a:rPr>
              <a:t>Country	GDP 2030 (USD </a:t>
            </a:r>
            <a:r>
              <a:rPr lang="en-GB" sz="2000" b="1" dirty="0" err="1">
                <a:latin typeface="Arial" pitchFamily="34" charset="0"/>
              </a:rPr>
              <a:t>trn</a:t>
            </a:r>
            <a:r>
              <a:rPr lang="en-GB" sz="2000" b="1" dirty="0">
                <a:latin typeface="Arial" pitchFamily="34" charset="0"/>
              </a:rPr>
              <a:t>)</a:t>
            </a:r>
          </a:p>
        </p:txBody>
      </p:sp>
      <p:sp>
        <p:nvSpPr>
          <p:cNvPr id="3354638" name="Rectangle 14"/>
          <p:cNvSpPr>
            <a:spLocks noChangeArrowheads="1"/>
          </p:cNvSpPr>
          <p:nvPr/>
        </p:nvSpPr>
        <p:spPr bwMode="auto">
          <a:xfrm>
            <a:off x="716574" y="1055886"/>
            <a:ext cx="39387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1341438" algn="l"/>
              </a:tabLst>
            </a:pPr>
            <a:r>
              <a:rPr lang="en-GB" sz="2000" b="1" dirty="0">
                <a:latin typeface="Arial" pitchFamily="34" charset="0"/>
              </a:rPr>
              <a:t>Country	GDP 2010 (USD </a:t>
            </a:r>
            <a:r>
              <a:rPr lang="en-GB" sz="2000" b="1" dirty="0" err="1">
                <a:latin typeface="Arial" pitchFamily="34" charset="0"/>
              </a:rPr>
              <a:t>trn</a:t>
            </a:r>
            <a:r>
              <a:rPr lang="en-GB" sz="2000" b="1" dirty="0">
                <a:latin typeface="Arial" pitchFamily="34" charset="0"/>
              </a:rPr>
              <a:t>)</a:t>
            </a:r>
          </a:p>
        </p:txBody>
      </p:sp>
      <p:sp>
        <p:nvSpPr>
          <p:cNvPr id="3354639" name="Text Box 15"/>
          <p:cNvSpPr txBox="1">
            <a:spLocks noChangeArrowheads="1"/>
          </p:cNvSpPr>
          <p:nvPr/>
        </p:nvSpPr>
        <p:spPr bwMode="auto">
          <a:xfrm>
            <a:off x="3732300" y="6550223"/>
            <a:ext cx="53030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400"/>
              <a:t>Projection in 2010 constant dollars; source: Goldman Sachs</a:t>
            </a:r>
          </a:p>
        </p:txBody>
      </p:sp>
    </p:spTree>
    <p:extLst>
      <p:ext uri="{BB962C8B-B14F-4D97-AF65-F5344CB8AC3E}">
        <p14:creationId xmlns:p14="http://schemas.microsoft.com/office/powerpoint/2010/main" val="209117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153876"/>
              </p:ext>
            </p:extLst>
          </p:nvPr>
        </p:nvGraphicFramePr>
        <p:xfrm>
          <a:off x="193675" y="949325"/>
          <a:ext cx="8740775" cy="551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4025" name="Text Box 3"/>
          <p:cNvSpPr txBox="1">
            <a:spLocks noChangeArrowheads="1"/>
          </p:cNvSpPr>
          <p:nvPr/>
        </p:nvSpPr>
        <p:spPr bwMode="auto">
          <a:xfrm>
            <a:off x="0" y="0"/>
            <a:ext cx="9145588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endParaRPr lang="en-US" sz="3200" dirty="0" smtClean="0">
              <a:latin typeface="Arial Narrow Bold" charset="0"/>
              <a:cs typeface="Times New Roman" pitchFamily="18" charset="0"/>
            </a:endParaRPr>
          </a:p>
          <a:p>
            <a:pPr marL="342900" indent="-342900" algn="ctr"/>
            <a:r>
              <a:rPr lang="en-US" sz="3200" b="1" dirty="0" smtClean="0">
                <a:latin typeface="Arial Narrow Bold" charset="0"/>
                <a:cs typeface="Times New Roman" pitchFamily="18" charset="0"/>
              </a:rPr>
              <a:t>Fast-growing emerging destinations</a:t>
            </a:r>
            <a:endParaRPr lang="en-US" sz="3200" b="1" dirty="0">
              <a:latin typeface="Arial Narrow Bold" charset="0"/>
              <a:cs typeface="Times New Roman" pitchFamily="18" charset="0"/>
            </a:endParaRPr>
          </a:p>
          <a:p>
            <a:pPr marL="342900" indent="-342900" algn="ctr"/>
            <a:r>
              <a:rPr lang="en-US" sz="3200" b="1" dirty="0" smtClean="0">
                <a:latin typeface="Arial Narrow Bold" charset="0"/>
                <a:cs typeface="Times New Roman" pitchFamily="18" charset="0"/>
              </a:rPr>
              <a:t>Inbound tourism 2000 - 2011</a:t>
            </a:r>
            <a:r>
              <a:rPr lang="en-US" sz="3200" dirty="0" smtClean="0">
                <a:latin typeface="Arial Narrow Bold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Arial Narrow Bold" charset="0"/>
                <a:cs typeface="Times New Roman" pitchFamily="18" charset="0"/>
              </a:rPr>
            </a:br>
            <a:endParaRPr lang="en-GB" sz="3200" dirty="0"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040421" y="4085473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4860032" y="4729959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5148064" y="4293096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5508104" y="486916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0" name="TextBox 1"/>
          <p:cNvSpPr txBox="1"/>
          <p:nvPr/>
        </p:nvSpPr>
        <p:spPr>
          <a:xfrm>
            <a:off x="6228184" y="4797152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6948264" y="4797152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5" name="TextBox 1"/>
          <p:cNvSpPr txBox="1"/>
          <p:nvPr/>
        </p:nvSpPr>
        <p:spPr>
          <a:xfrm>
            <a:off x="8244408" y="486916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854016" name="TextBox 854015"/>
          <p:cNvSpPr txBox="1"/>
          <p:nvPr/>
        </p:nvSpPr>
        <p:spPr>
          <a:xfrm>
            <a:off x="7020272" y="4759260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latin typeface="Arial" pitchFamily="34" charset="0"/>
                <a:cs typeface="Arial" pitchFamily="34" charset="0"/>
              </a:rPr>
              <a:t>0,8</a:t>
            </a:r>
            <a:endParaRPr lang="es-ES" sz="10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8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GB" sz="3200" dirty="0">
                <a:latin typeface="Arial Narrow Bold" charset="0"/>
                <a:cs typeface="Times New Roman" pitchFamily="18" charset="0"/>
              </a:rPr>
              <a:t>Inbound tourism: World</a:t>
            </a:r>
          </a:p>
        </p:txBody>
      </p:sp>
      <p:graphicFrame>
        <p:nvGraphicFramePr>
          <p:cNvPr id="514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179"/>
              </p:ext>
            </p:extLst>
          </p:nvPr>
        </p:nvGraphicFramePr>
        <p:xfrm>
          <a:off x="450850" y="1071563"/>
          <a:ext cx="8364538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1" name="Chart" r:id="rId4" imgW="8829565" imgH="5819843" progId="MSGraph.Chart.8">
                  <p:embed followColorScheme="full"/>
                </p:oleObj>
              </mc:Choice>
              <mc:Fallback>
                <p:oleObj name="Chart" r:id="rId4" imgW="8829565" imgH="5819843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071563"/>
                        <a:ext cx="8364538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9" name="Text Box 37"/>
          <p:cNvSpPr txBox="1">
            <a:spLocks noChangeArrowheads="1"/>
          </p:cNvSpPr>
          <p:nvPr/>
        </p:nvSpPr>
        <p:spPr bwMode="auto">
          <a:xfrm>
            <a:off x="134938" y="6524625"/>
            <a:ext cx="235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GB" sz="1000" b="0">
                <a:solidFill>
                  <a:srgbClr val="336699"/>
                </a:solidFill>
                <a:latin typeface="Arial Narrow" pitchFamily="34" charset="0"/>
              </a:rPr>
              <a:t>Source: World Tourism Organization (UNWTO)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00202410"/>
              </p:ext>
            </p:extLst>
          </p:nvPr>
        </p:nvGraphicFramePr>
        <p:xfrm>
          <a:off x="193675" y="949325"/>
          <a:ext cx="8740775" cy="551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4025" name="Text Box 3"/>
          <p:cNvSpPr txBox="1">
            <a:spLocks noChangeArrowheads="1"/>
          </p:cNvSpPr>
          <p:nvPr/>
        </p:nvSpPr>
        <p:spPr bwMode="auto">
          <a:xfrm>
            <a:off x="0" y="0"/>
            <a:ext cx="9145588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US" sz="2800" dirty="0" smtClean="0">
                <a:latin typeface="Arial Narrow Bold" charset="0"/>
                <a:cs typeface="Times New Roman" pitchFamily="18" charset="0"/>
              </a:rPr>
              <a:t>Emerging markets increasing expenditure abroad</a:t>
            </a:r>
            <a:r>
              <a:rPr lang="en-US" sz="3200" dirty="0" smtClean="0">
                <a:latin typeface="Arial Narrow Bold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Arial Narrow Bold" charset="0"/>
                <a:cs typeface="Times New Roman" pitchFamily="18" charset="0"/>
              </a:rPr>
            </a:br>
            <a:r>
              <a:rPr lang="en-US" sz="2400" b="0" dirty="0" smtClean="0">
                <a:latin typeface="Arial Narrow Bold" charset="0"/>
                <a:cs typeface="Times New Roman" pitchFamily="18" charset="0"/>
              </a:rPr>
              <a:t>International tourism expenditure 2000 - 2011</a:t>
            </a:r>
            <a:endParaRPr lang="en-GB" sz="2400" b="0" dirty="0"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971600" y="3573016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</a:t>
            </a:r>
            <a:endParaRPr lang="es-ES" sz="1100" dirty="0"/>
          </a:p>
        </p:txBody>
      </p:sp>
      <p:sp>
        <p:nvSpPr>
          <p:cNvPr id="6" name="TextBox 1"/>
          <p:cNvSpPr txBox="1"/>
          <p:nvPr/>
        </p:nvSpPr>
        <p:spPr>
          <a:xfrm>
            <a:off x="1403648" y="3501008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</a:t>
            </a:r>
            <a:endParaRPr lang="es-ES" sz="1100" dirty="0"/>
          </a:p>
        </p:txBody>
      </p:sp>
      <p:sp>
        <p:nvSpPr>
          <p:cNvPr id="7" name="TextBox 1"/>
          <p:cNvSpPr txBox="1"/>
          <p:nvPr/>
        </p:nvSpPr>
        <p:spPr>
          <a:xfrm>
            <a:off x="1687845" y="3501008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 smtClean="0"/>
              <a:t>1</a:t>
            </a:r>
            <a:endParaRPr lang="es-ES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2040421" y="4085473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</a:t>
            </a:r>
            <a:endParaRPr lang="es-E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2354722" y="4085473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4</a:t>
            </a:r>
            <a:endParaRPr lang="es-ES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2771800" y="4365104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4</a:t>
            </a:r>
            <a:endParaRPr lang="es-E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3059832" y="4365104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9</a:t>
            </a:r>
            <a:endParaRPr lang="es-ES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3419872" y="4437112"/>
            <a:ext cx="28803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5</a:t>
            </a:r>
            <a:endParaRPr lang="es-ES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3707904" y="4149080"/>
            <a:ext cx="28803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 5</a:t>
            </a:r>
            <a:endParaRPr lang="es-ES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4139952" y="4653136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7</a:t>
            </a:r>
            <a:endParaRPr lang="es-ES" sz="1100" dirty="0"/>
          </a:p>
        </p:txBody>
      </p:sp>
      <p:sp>
        <p:nvSpPr>
          <p:cNvPr id="15" name="TextBox 1"/>
          <p:cNvSpPr txBox="1"/>
          <p:nvPr/>
        </p:nvSpPr>
        <p:spPr>
          <a:xfrm>
            <a:off x="4427984" y="3429000"/>
            <a:ext cx="252822" cy="3648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</a:t>
            </a:r>
            <a:endParaRPr lang="es-ES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4860032" y="4729959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5148064" y="4293096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7</a:t>
            </a:r>
            <a:endParaRPr lang="es-ES" sz="1100" dirty="0"/>
          </a:p>
        </p:txBody>
      </p:sp>
      <p:sp>
        <p:nvSpPr>
          <p:cNvPr id="18" name="TextBox 1"/>
          <p:cNvSpPr txBox="1"/>
          <p:nvPr/>
        </p:nvSpPr>
        <p:spPr>
          <a:xfrm>
            <a:off x="5796136" y="4509120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12</a:t>
            </a:r>
            <a:endParaRPr lang="es-ES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5508104" y="486916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0" name="TextBox 1"/>
          <p:cNvSpPr txBox="1"/>
          <p:nvPr/>
        </p:nvSpPr>
        <p:spPr>
          <a:xfrm>
            <a:off x="6228184" y="4797152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6948264" y="4797152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2" name="TextBox 1"/>
          <p:cNvSpPr txBox="1"/>
          <p:nvPr/>
        </p:nvSpPr>
        <p:spPr>
          <a:xfrm>
            <a:off x="6479717" y="4509120"/>
            <a:ext cx="415259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18</a:t>
            </a:r>
            <a:endParaRPr lang="es-ES" sz="1100" dirty="0"/>
          </a:p>
        </p:txBody>
      </p:sp>
      <p:sp>
        <p:nvSpPr>
          <p:cNvPr id="23" name="TextBox 1"/>
          <p:cNvSpPr txBox="1"/>
          <p:nvPr/>
        </p:nvSpPr>
        <p:spPr>
          <a:xfrm>
            <a:off x="7200292" y="4509120"/>
            <a:ext cx="39604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 smtClean="0"/>
              <a:t>15</a:t>
            </a:r>
            <a:endParaRPr lang="es-ES" sz="1100" dirty="0"/>
          </a:p>
        </p:txBody>
      </p:sp>
      <p:sp>
        <p:nvSpPr>
          <p:cNvPr id="24" name="TextBox 1"/>
          <p:cNvSpPr txBox="1"/>
          <p:nvPr/>
        </p:nvSpPr>
        <p:spPr>
          <a:xfrm>
            <a:off x="7861310" y="4590256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 smtClean="0"/>
              <a:t>17</a:t>
            </a:r>
            <a:endParaRPr lang="es-ES" sz="1100" dirty="0"/>
          </a:p>
        </p:txBody>
      </p:sp>
      <p:sp>
        <p:nvSpPr>
          <p:cNvPr id="25" name="TextBox 1"/>
          <p:cNvSpPr txBox="1"/>
          <p:nvPr/>
        </p:nvSpPr>
        <p:spPr>
          <a:xfrm>
            <a:off x="8244408" y="486916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26" name="TextBox 1"/>
          <p:cNvSpPr txBox="1"/>
          <p:nvPr/>
        </p:nvSpPr>
        <p:spPr>
          <a:xfrm>
            <a:off x="8576851" y="4653136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23</a:t>
            </a:r>
            <a:endParaRPr lang="es-E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756381"/>
            <a:ext cx="395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 </a:t>
            </a:r>
            <a:r>
              <a:rPr lang="es-ES" sz="1100" dirty="0" smtClean="0">
                <a:latin typeface="+mj-lt"/>
              </a:rPr>
              <a:t>12</a:t>
            </a:r>
            <a:endParaRPr lang="es-ES" sz="11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4976" y="480805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+mn-lt"/>
              </a:rPr>
              <a:t>15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184964" y="482617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18</a:t>
            </a:r>
            <a:endParaRPr lang="es-ES" sz="1100" dirty="0"/>
          </a:p>
        </p:txBody>
      </p:sp>
      <p:sp>
        <p:nvSpPr>
          <p:cNvPr id="29" name="TextBox 1"/>
          <p:cNvSpPr txBox="1"/>
          <p:nvPr/>
        </p:nvSpPr>
        <p:spPr>
          <a:xfrm>
            <a:off x="5508104" y="4869160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26</a:t>
            </a:r>
            <a:endParaRPr lang="es-ES" sz="1100" dirty="0"/>
          </a:p>
        </p:txBody>
      </p:sp>
      <p:sp>
        <p:nvSpPr>
          <p:cNvPr id="30" name="TextBox 1"/>
          <p:cNvSpPr txBox="1"/>
          <p:nvPr/>
        </p:nvSpPr>
        <p:spPr>
          <a:xfrm>
            <a:off x="8244408" y="4869160"/>
            <a:ext cx="3600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 32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2998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4024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75" y="896938"/>
          <a:ext cx="8821738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8" name="Gráfico" r:id="rId4" imgW="11772900" imgH="7486650" progId="MSGraph.Chart.8">
                  <p:embed followColorScheme="full"/>
                </p:oleObj>
              </mc:Choice>
              <mc:Fallback>
                <p:oleObj name="Gráfico" r:id="rId4" imgW="11772900" imgH="7486650" progId="MSGraph.Chart.8">
                  <p:embed followColorScheme="full"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896938"/>
                        <a:ext cx="8821738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5" name="Text Box 3"/>
          <p:cNvSpPr txBox="1">
            <a:spLocks noChangeArrowheads="1"/>
          </p:cNvSpPr>
          <p:nvPr/>
        </p:nvSpPr>
        <p:spPr bwMode="auto">
          <a:xfrm>
            <a:off x="0" y="0"/>
            <a:ext cx="9145588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US" sz="3200">
                <a:latin typeface="Arial Narrow Bold" charset="0"/>
                <a:cs typeface="Times New Roman" pitchFamily="18" charset="0"/>
              </a:rPr>
              <a:t>International tourism expenditure in major outbound markets: BRICs are hot</a:t>
            </a:r>
            <a:endParaRPr lang="en-GB" sz="3200"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854026" name="TextBox 2"/>
          <p:cNvSpPr txBox="1">
            <a:spLocks noChangeArrowheads="1"/>
          </p:cNvSpPr>
          <p:nvPr/>
        </p:nvSpPr>
        <p:spPr bwMode="auto">
          <a:xfrm>
            <a:off x="4840288" y="20891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/>
              <a:t>B</a:t>
            </a:r>
          </a:p>
        </p:txBody>
      </p:sp>
      <p:sp>
        <p:nvSpPr>
          <p:cNvPr id="854027" name="TextBox 7"/>
          <p:cNvSpPr txBox="1">
            <a:spLocks noChangeArrowheads="1"/>
          </p:cNvSpPr>
          <p:nvPr/>
        </p:nvSpPr>
        <p:spPr bwMode="auto">
          <a:xfrm>
            <a:off x="3117850" y="2465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/>
              <a:t>R</a:t>
            </a:r>
          </a:p>
        </p:txBody>
      </p:sp>
      <p:sp>
        <p:nvSpPr>
          <p:cNvPr id="854028" name="TextBox 8"/>
          <p:cNvSpPr txBox="1">
            <a:spLocks noChangeArrowheads="1"/>
          </p:cNvSpPr>
          <p:nvPr/>
        </p:nvSpPr>
        <p:spPr bwMode="auto">
          <a:xfrm>
            <a:off x="8339138" y="2465388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/>
              <a:t>I</a:t>
            </a:r>
          </a:p>
        </p:txBody>
      </p:sp>
      <p:sp>
        <p:nvSpPr>
          <p:cNvPr id="854029" name="TextBox 9"/>
          <p:cNvSpPr txBox="1">
            <a:spLocks noChangeArrowheads="1"/>
          </p:cNvSpPr>
          <p:nvPr/>
        </p:nvSpPr>
        <p:spPr bwMode="auto">
          <a:xfrm>
            <a:off x="1724025" y="1704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1750"/>
            <a:ext cx="454025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219" name="Picture 3" descr="-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12875"/>
            <a:ext cx="31877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4837113" y="134938"/>
            <a:ext cx="4187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>
                <a:solidFill>
                  <a:srgbClr val="FF0000"/>
                </a:solidFill>
                <a:latin typeface="Arial Narrow" pitchFamily="34" charset="0"/>
              </a:rPr>
              <a:t>Everybody chasing the Chinese tourist</a:t>
            </a:r>
            <a:r>
              <a:rPr lang="en-GB" sz="3200">
                <a:solidFill>
                  <a:srgbClr val="FF0000"/>
                </a:solidFill>
                <a:latin typeface="Calibri"/>
              </a:rPr>
              <a:t>…</a:t>
            </a:r>
            <a:endParaRPr lang="en-GB" sz="32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61221" name="Line 12"/>
          <p:cNvSpPr>
            <a:spLocks noChangeShapeType="1"/>
          </p:cNvSpPr>
          <p:nvPr/>
        </p:nvSpPr>
        <p:spPr bwMode="auto">
          <a:xfrm flipH="1">
            <a:off x="4059238" y="774700"/>
            <a:ext cx="1376362" cy="127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8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GB" sz="3200" dirty="0" smtClean="0">
                <a:latin typeface="Arial Narrow Bold" charset="0"/>
                <a:cs typeface="Times New Roman" pitchFamily="18" charset="0"/>
              </a:rPr>
              <a:t>China Outbound Travel Market</a:t>
            </a:r>
            <a:endParaRPr lang="en-GB" sz="3200" dirty="0"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514059" name="Text Box 37"/>
          <p:cNvSpPr txBox="1">
            <a:spLocks noChangeArrowheads="1"/>
          </p:cNvSpPr>
          <p:nvPr/>
        </p:nvSpPr>
        <p:spPr bwMode="auto">
          <a:xfrm>
            <a:off x="134938" y="6524625"/>
            <a:ext cx="235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GB" sz="1000" b="0">
                <a:solidFill>
                  <a:srgbClr val="336699"/>
                </a:solidFill>
                <a:latin typeface="Arial Narrow" pitchFamily="34" charset="0"/>
              </a:rPr>
              <a:t>Source: World Tourism Organization (UNWTO)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57" y="921568"/>
            <a:ext cx="8926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China is the </a:t>
            </a:r>
            <a:r>
              <a:rPr lang="en-US" sz="2400" dirty="0">
                <a:latin typeface="Arial Narrow" pitchFamily="34" charset="0"/>
              </a:rPr>
              <a:t>most populated country in the world and the world’s second largest economy. </a:t>
            </a:r>
            <a:r>
              <a:rPr lang="en-US" sz="2400" dirty="0" smtClean="0">
                <a:latin typeface="Arial Narrow" pitchFamily="34" charset="0"/>
              </a:rPr>
              <a:t>China </a:t>
            </a:r>
            <a:r>
              <a:rPr lang="en-US" sz="2400" dirty="0">
                <a:latin typeface="Arial Narrow" pitchFamily="34" charset="0"/>
              </a:rPr>
              <a:t>is also one of the fastest growing </a:t>
            </a:r>
            <a:r>
              <a:rPr lang="en-US" sz="2400" dirty="0" smtClean="0">
                <a:latin typeface="Arial Narrow" pitchFamily="34" charset="0"/>
              </a:rPr>
              <a:t>travel </a:t>
            </a:r>
            <a:r>
              <a:rPr lang="en-US" sz="2400" dirty="0">
                <a:latin typeface="Arial Narrow" pitchFamily="34" charset="0"/>
              </a:rPr>
              <a:t>markets in the </a:t>
            </a:r>
            <a:r>
              <a:rPr lang="en-US" sz="2400" dirty="0" smtClean="0">
                <a:latin typeface="Arial Narrow" pitchFamily="34" charset="0"/>
              </a:rPr>
              <a:t>world, both in terms of international visitor arrivals and expenditure abroad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China </a:t>
            </a:r>
            <a:r>
              <a:rPr lang="en-US" sz="2400" dirty="0">
                <a:latin typeface="Arial Narrow" pitchFamily="34" charset="0"/>
              </a:rPr>
              <a:t>is the third largest spender in the world after Germany (US$ 86 billion) and the United States (US$ 79 billion). Chinese travellers spent US$ 73 billion in 2011, a more than three-fold increase from 2005, when expenditure was US$ 22 billion. 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Thanks </a:t>
            </a:r>
            <a:r>
              <a:rPr lang="en-US" sz="2400" dirty="0">
                <a:latin typeface="Arial Narrow" pitchFamily="34" charset="0"/>
              </a:rPr>
              <a:t>to rising disposable incomes, rapid urbanization and relaxations of restrictions on foreign travel, outbound trips from China have grown an average 19% a year since 2000. </a:t>
            </a:r>
            <a:r>
              <a:rPr lang="en-US" sz="2400" dirty="0" smtClean="0">
                <a:latin typeface="Arial Narrow" pitchFamily="34" charset="0"/>
              </a:rPr>
              <a:t>Chinese </a:t>
            </a:r>
            <a:r>
              <a:rPr lang="en-US" sz="2400" dirty="0">
                <a:latin typeface="Arial Narrow" pitchFamily="34" charset="0"/>
              </a:rPr>
              <a:t>had taken 34.5 million trips abroad (2006). By 2011, this figure had risen to over 70 million, and continues to increase steadily. </a:t>
            </a:r>
          </a:p>
        </p:txBody>
      </p:sp>
    </p:spTree>
    <p:extLst>
      <p:ext uri="{BB962C8B-B14F-4D97-AF65-F5344CB8AC3E}">
        <p14:creationId xmlns:p14="http://schemas.microsoft.com/office/powerpoint/2010/main" val="370613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/>
            <a:r>
              <a:rPr lang="en-GB" altLang="ko-KR" sz="3200" b="1">
                <a:solidFill>
                  <a:srgbClr val="1F497D"/>
                </a:solidFill>
                <a:latin typeface="Arial Narrow Bold"/>
                <a:ea typeface="MS PGothic" pitchFamily="34" charset="-128"/>
                <a:cs typeface="Times New Roman" pitchFamily="18" charset="0"/>
              </a:rPr>
              <a:t>UNWTO reports on </a:t>
            </a:r>
          </a:p>
          <a:p>
            <a:pPr marL="342900" indent="-342900"/>
            <a:r>
              <a:rPr lang="en-GB" altLang="ko-KR" sz="3200" b="1">
                <a:solidFill>
                  <a:srgbClr val="1F497D"/>
                </a:solidFill>
                <a:latin typeface="Arial Narrow Bold"/>
                <a:ea typeface="MS PGothic" pitchFamily="34" charset="-128"/>
                <a:cs typeface="Times New Roman" pitchFamily="18" charset="0"/>
              </a:rPr>
              <a:t>Outbound Markets</a:t>
            </a:r>
          </a:p>
        </p:txBody>
      </p:sp>
      <p:sp>
        <p:nvSpPr>
          <p:cNvPr id="21506" name="Content Placeholder 2"/>
          <p:cNvSpPr>
            <a:spLocks/>
          </p:cNvSpPr>
          <p:nvPr/>
        </p:nvSpPr>
        <p:spPr bwMode="auto">
          <a:xfrm>
            <a:off x="288925" y="1128713"/>
            <a:ext cx="8643938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5000"/>
              </a:lnSpc>
              <a:spcAft>
                <a:spcPct val="20000"/>
              </a:spcAft>
              <a:buFont typeface="Arial" charset="0"/>
              <a:buNone/>
            </a:pPr>
            <a:endParaRPr lang="en-GB" altLang="ko-KR" sz="2000" b="1">
              <a:solidFill>
                <a:srgbClr val="000099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" y="1355725"/>
            <a:ext cx="4829174" cy="67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497D"/>
                </a:solidFill>
                <a:ea typeface="MS PGothic" pitchFamily="34" charset="-128"/>
              </a:rPr>
              <a:t>The Indian Outbound Travel Market (2007)</a:t>
            </a: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rgbClr val="1F497D"/>
                </a:solidFill>
                <a:ea typeface="MS PGothic" pitchFamily="34" charset="-128"/>
              </a:rPr>
              <a:t>The Chinese Outbound Travel Market (2008) </a:t>
            </a:r>
            <a:r>
              <a:rPr lang="en-GB" sz="2200" i="1" dirty="0">
                <a:solidFill>
                  <a:srgbClr val="1F497D"/>
                </a:solidFill>
                <a:ea typeface="MS PGothic" pitchFamily="34" charset="-128"/>
              </a:rPr>
              <a:t>(new update forthcoming, 2012)</a:t>
            </a: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497D"/>
                </a:solidFill>
                <a:ea typeface="MS PGothic" pitchFamily="34" charset="-128"/>
              </a:rPr>
              <a:t>The Russian Outbound Travel Market (2009)</a:t>
            </a: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497D"/>
                </a:solidFill>
                <a:ea typeface="MS PGothic" pitchFamily="34" charset="-128"/>
              </a:rPr>
              <a:t>The Middle East Outbound Travel Market (2012)</a:t>
            </a: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497D"/>
                </a:solidFill>
                <a:ea typeface="MS PGothic" pitchFamily="34" charset="-128"/>
              </a:rPr>
              <a:t>The US Outbound Travel Market </a:t>
            </a:r>
            <a:r>
              <a:rPr lang="en-US" sz="2200" dirty="0" smtClean="0">
                <a:solidFill>
                  <a:srgbClr val="1F497D"/>
                </a:solidFill>
                <a:ea typeface="MS PGothic" pitchFamily="34" charset="-128"/>
              </a:rPr>
              <a:t>(2013)</a:t>
            </a:r>
            <a:endParaRPr lang="en-US" sz="2200" dirty="0">
              <a:solidFill>
                <a:srgbClr val="1F497D"/>
              </a:solidFill>
              <a:ea typeface="MS PGothic" pitchFamily="34" charset="-128"/>
            </a:endParaRP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497D"/>
                </a:solidFill>
                <a:ea typeface="MS PGothic" pitchFamily="34" charset="-128"/>
              </a:rPr>
              <a:t>The Latin American Outbound Travel Market </a:t>
            </a:r>
            <a:r>
              <a:rPr lang="en-US" sz="2200" dirty="0" smtClean="0">
                <a:solidFill>
                  <a:srgbClr val="1F497D"/>
                </a:solidFill>
                <a:ea typeface="MS PGothic" pitchFamily="34" charset="-128"/>
              </a:rPr>
              <a:t> (2013)</a:t>
            </a:r>
          </a:p>
          <a:p>
            <a:pPr marL="457200" indent="-457200" defTabSz="9144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The Brazil Outbound Market (2013</a:t>
            </a:r>
            <a:r>
              <a:rPr lang="en-US" sz="2200" dirty="0">
                <a:solidFill>
                  <a:srgbClr val="1F497D"/>
                </a:solidFill>
              </a:rPr>
              <a:t>)</a:t>
            </a:r>
          </a:p>
          <a:p>
            <a:pPr marL="457200" indent="-457200" defTabSz="914400">
              <a:spcBef>
                <a:spcPct val="20000"/>
              </a:spcBef>
            </a:pPr>
            <a:endParaRPr lang="en-US" sz="2200" dirty="0">
              <a:solidFill>
                <a:srgbClr val="1F497D"/>
              </a:solidFill>
              <a:ea typeface="MS PGothic" pitchFamily="34" charset="-128"/>
            </a:endParaRPr>
          </a:p>
          <a:p>
            <a:pPr marL="1093788" lvl="1" indent="-457200" defTabSz="914400" eaLnBrk="0" hangingPunct="0">
              <a:spcBef>
                <a:spcPct val="20000"/>
              </a:spcBef>
            </a:pPr>
            <a:endParaRPr lang="en-GB" sz="2200" dirty="0">
              <a:solidFill>
                <a:srgbClr val="1F497D"/>
              </a:solidFill>
              <a:ea typeface="MS PGothic" pitchFamily="34" charset="-128"/>
            </a:endParaRPr>
          </a:p>
          <a:p>
            <a:pPr marL="457200" indent="-457200" defTabSz="914400">
              <a:spcBef>
                <a:spcPct val="20000"/>
              </a:spcBef>
            </a:pPr>
            <a:endParaRPr lang="en-GB" sz="2200" dirty="0">
              <a:solidFill>
                <a:srgbClr val="1F497D"/>
              </a:solidFill>
              <a:ea typeface="MS PGothic" pitchFamily="34" charset="-128"/>
            </a:endParaRPr>
          </a:p>
        </p:txBody>
      </p:sp>
      <p:pic>
        <p:nvPicPr>
          <p:cNvPr id="21508" name="Picture 6" descr="-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13" y="44450"/>
            <a:ext cx="20018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-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75" y="3213100"/>
            <a:ext cx="200977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-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233738"/>
            <a:ext cx="20018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120229_cover_me_outbound_10c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9175" y="44450"/>
            <a:ext cx="19954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84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GB" sz="3200">
                <a:latin typeface="Arial Narrow Bold" charset="0"/>
                <a:cs typeface="Times New Roman" pitchFamily="18" charset="0"/>
              </a:rPr>
              <a:t>Tourism in the global agenda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2088" y="1528763"/>
            <a:ext cx="38068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GB" dirty="0"/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GB" sz="3200" dirty="0">
              <a:latin typeface="Arial Narrow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GB" sz="3200" dirty="0">
              <a:latin typeface="Arial Narrow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GB" sz="3200" dirty="0">
              <a:latin typeface="Arial Narrow" pitchFamily="34" charset="0"/>
            </a:endParaRPr>
          </a:p>
          <a:p>
            <a:pPr eaLnBrk="0" hangingPunct="0">
              <a:defRPr/>
            </a:pPr>
            <a:endParaRPr lang="en-GB" sz="3200" dirty="0">
              <a:latin typeface="Arial Narrow" pitchFamily="34" charset="0"/>
            </a:endParaRPr>
          </a:p>
          <a:p>
            <a:pPr eaLnBrk="0" hangingPunct="0">
              <a:defRPr/>
            </a:pPr>
            <a:endParaRPr lang="en-GB" dirty="0"/>
          </a:p>
          <a:p>
            <a:pPr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n-GB" dirty="0"/>
          </a:p>
          <a:p>
            <a:pPr algn="ctr" eaLnBrk="0" hangingPunct="0">
              <a:defRPr/>
            </a:pPr>
            <a:endParaRPr lang="es-ES" dirty="0"/>
          </a:p>
        </p:txBody>
      </p:sp>
      <p:sp>
        <p:nvSpPr>
          <p:cNvPr id="174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/>
          <a:p>
            <a:r>
              <a:rPr lang="en-GB" sz="3200" b="1" smtClean="0">
                <a:latin typeface="Arial Narrow" pitchFamily="34" charset="0"/>
              </a:rPr>
              <a:t>G20</a:t>
            </a:r>
            <a:r>
              <a:rPr lang="en-GB" smtClean="0">
                <a:latin typeface="Arial Narrow" pitchFamily="34" charset="0"/>
              </a:rPr>
              <a:t> recognizes for the first time Travel and Tourism as a </a:t>
            </a:r>
            <a:r>
              <a:rPr lang="en-GB" b="1" smtClean="0">
                <a:latin typeface="Arial Narrow" pitchFamily="34" charset="0"/>
              </a:rPr>
              <a:t>vehicle for job creation, economic growth and development</a:t>
            </a:r>
            <a:r>
              <a:rPr lang="en-GB" smtClean="0">
                <a:latin typeface="Arial Narrow" pitchFamily="34" charset="0"/>
              </a:rPr>
              <a:t>, and commits to work on </a:t>
            </a:r>
            <a:r>
              <a:rPr lang="en-GB" b="1" smtClean="0">
                <a:latin typeface="Arial Narrow" pitchFamily="34" charset="0"/>
              </a:rPr>
              <a:t>travel facilitation</a:t>
            </a:r>
          </a:p>
          <a:p>
            <a:endParaRPr lang="es-ES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404938"/>
            <a:ext cx="4306888" cy="5081587"/>
          </a:xfrm>
        </p:spPr>
        <p:txBody>
          <a:bodyPr/>
          <a:lstStyle/>
          <a:p>
            <a:pPr>
              <a:defRPr/>
            </a:pPr>
            <a:endParaRPr lang="en-US" sz="3200" b="1" dirty="0" smtClean="0">
              <a:latin typeface="Arial Narrow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32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 Narrow" pitchFamily="34" charset="0"/>
              </a:rPr>
              <a:t>Rio+20</a:t>
            </a:r>
            <a:r>
              <a:rPr lang="en-US" dirty="0" smtClean="0">
                <a:latin typeface="Arial Narrow" pitchFamily="34" charset="0"/>
              </a:rPr>
              <a:t> recognizes the significant contribution of </a:t>
            </a:r>
            <a:r>
              <a:rPr lang="en-US" b="1" dirty="0" smtClean="0">
                <a:latin typeface="Arial Narrow" pitchFamily="34" charset="0"/>
              </a:rPr>
              <a:t>sustainable tourism </a:t>
            </a:r>
            <a:r>
              <a:rPr lang="en-US" dirty="0" smtClean="0">
                <a:latin typeface="Arial Narrow" pitchFamily="34" charset="0"/>
              </a:rPr>
              <a:t>to </a:t>
            </a:r>
            <a:r>
              <a:rPr lang="en-US" dirty="0">
                <a:latin typeface="Arial Narrow" pitchFamily="34" charset="0"/>
              </a:rPr>
              <a:t>the three </a:t>
            </a:r>
            <a:r>
              <a:rPr lang="en-US" dirty="0" smtClean="0">
                <a:latin typeface="Arial Narrow" pitchFamily="34" charset="0"/>
              </a:rPr>
              <a:t>dimensions of </a:t>
            </a:r>
            <a:r>
              <a:rPr lang="en-US" b="1" dirty="0" smtClean="0">
                <a:latin typeface="Arial Narrow" pitchFamily="34" charset="0"/>
              </a:rPr>
              <a:t>sustainable development</a:t>
            </a:r>
            <a:r>
              <a:rPr lang="en-US" dirty="0" smtClean="0">
                <a:latin typeface="Arial Narrow" pitchFamily="34" charset="0"/>
              </a:rPr>
              <a:t>, its </a:t>
            </a:r>
            <a:r>
              <a:rPr lang="en-US" b="1" dirty="0" smtClean="0">
                <a:latin typeface="Arial Narrow" pitchFamily="34" charset="0"/>
              </a:rPr>
              <a:t>linkages</a:t>
            </a:r>
            <a:r>
              <a:rPr lang="en-US" dirty="0" smtClean="0">
                <a:latin typeface="Arial Narrow" pitchFamily="34" charset="0"/>
              </a:rPr>
              <a:t> to other sectors and its capacity to create </a:t>
            </a:r>
            <a:r>
              <a:rPr lang="en-US" b="1" dirty="0" smtClean="0">
                <a:latin typeface="Arial Narrow" pitchFamily="34" charset="0"/>
              </a:rPr>
              <a:t>decent jobs and </a:t>
            </a:r>
            <a:r>
              <a:rPr lang="en-US" b="1" dirty="0">
                <a:latin typeface="Arial Narrow" pitchFamily="34" charset="0"/>
              </a:rPr>
              <a:t>trade opportunities. </a:t>
            </a:r>
            <a:r>
              <a:rPr lang="en-GB" b="1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7414" name="Picture 2" descr="http://transterrados.files.wordpress.com/2012/06/g20_mex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43942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1181100"/>
            <a:ext cx="2838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44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ko-KR" sz="3200" b="1" dirty="0">
              <a:solidFill>
                <a:schemeClr val="tx2"/>
              </a:solidFill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199683" name="Content Placeholder 2"/>
          <p:cNvSpPr>
            <a:spLocks/>
          </p:cNvSpPr>
          <p:nvPr/>
        </p:nvSpPr>
        <p:spPr bwMode="auto">
          <a:xfrm>
            <a:off x="288925" y="1128713"/>
            <a:ext cx="864393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Aft>
                <a:spcPct val="20000"/>
              </a:spcAft>
              <a:buFont typeface="Arial" pitchFamily="34" charset="0"/>
              <a:buNone/>
            </a:pPr>
            <a:endParaRPr lang="en-GB" altLang="ko-KR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919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1"/>
            <a:ext cx="9144000" cy="712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3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ko-KR" sz="3200" b="1" dirty="0">
              <a:solidFill>
                <a:schemeClr val="tx2"/>
              </a:solidFill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199683" name="Content Placeholder 2"/>
          <p:cNvSpPr>
            <a:spLocks/>
          </p:cNvSpPr>
          <p:nvPr/>
        </p:nvSpPr>
        <p:spPr bwMode="auto">
          <a:xfrm>
            <a:off x="288925" y="1128713"/>
            <a:ext cx="864393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Aft>
                <a:spcPct val="20000"/>
              </a:spcAft>
              <a:buFont typeface="Arial" pitchFamily="34" charset="0"/>
              <a:buNone/>
            </a:pPr>
            <a:endParaRPr lang="en-GB" altLang="ko-KR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920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4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magen 4" descr="logo_unwto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14475" cy="1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60170" y="1395412"/>
            <a:ext cx="5269229" cy="5462587"/>
          </a:xfrm>
          <a:prstGeom prst="rect">
            <a:avLst/>
          </a:prstGeom>
          <a:solidFill>
            <a:srgbClr val="C8C9E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ko-KR" sz="4000" b="1" dirty="0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Thank you very much for your attention!</a:t>
            </a:r>
          </a:p>
          <a:p>
            <a:pPr algn="ctr">
              <a:defRPr/>
            </a:pPr>
            <a:endParaRPr lang="en-GB" altLang="ko-KR" dirty="0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GB" altLang="ko-KR" dirty="0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GB" altLang="ko-KR" dirty="0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GB" altLang="ko-KR" dirty="0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sz="3200" b="1" dirty="0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World Tourism Organization (UNWTO) </a:t>
            </a:r>
          </a:p>
          <a:p>
            <a:pPr algn="ctr">
              <a:defRPr/>
            </a:pPr>
            <a:endParaRPr lang="en-GB" altLang="ko-KR" sz="3200" b="1" dirty="0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defRPr/>
            </a:pPr>
            <a:r>
              <a:rPr lang="en-GB" altLang="ko-KR" sz="4400" b="1" dirty="0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www.unwto.org</a:t>
            </a:r>
            <a:r>
              <a:rPr lang="en-GB" altLang="ko-KR" sz="4400" dirty="0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 defTabSz="914400"/>
            <a:endParaRPr lang="en-GB" altLang="ko-KR" sz="3600" dirty="0">
              <a:solidFill>
                <a:schemeClr val="tx1"/>
              </a:solidFill>
              <a:latin typeface="Arial Narrow Bol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1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/>
          <a:p>
            <a:pPr marL="342900" indent="-342900" eaLnBrk="1" hangingPunct="1"/>
            <a:r>
              <a:rPr lang="en-GB" sz="2800">
                <a:latin typeface="Arial Narrow Bold" charset="0"/>
                <a:cs typeface="Times New Roman" pitchFamily="18" charset="0"/>
              </a:rPr>
              <a:t>International Tourism Arrivals and Receipts, World</a:t>
            </a:r>
          </a:p>
        </p:txBody>
      </p:sp>
      <p:graphicFrame>
        <p:nvGraphicFramePr>
          <p:cNvPr id="1108995" name="Object 3"/>
          <p:cNvGraphicFramePr>
            <a:graphicFrameLocks noChangeAspect="1"/>
          </p:cNvGraphicFramePr>
          <p:nvPr/>
        </p:nvGraphicFramePr>
        <p:xfrm>
          <a:off x="136525" y="1304925"/>
          <a:ext cx="878046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6" name="Gráfico" r:id="rId4" imgW="9467889" imgH="5200785" progId="MSGraph.Chart.8">
                  <p:embed followColorScheme="full"/>
                </p:oleObj>
              </mc:Choice>
              <mc:Fallback>
                <p:oleObj name="Gráfico" r:id="rId4" imgW="9467889" imgH="52007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304925"/>
                        <a:ext cx="878046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874713"/>
            <a:ext cx="8429625" cy="549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D2D4EA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/>
          <a:lstStyle/>
          <a:p>
            <a:pPr marL="342900" indent="-342900" eaLnBrk="1" hangingPunct="1"/>
            <a:r>
              <a:rPr lang="en-GB" sz="2400" b="1" dirty="0" smtClean="0">
                <a:solidFill>
                  <a:schemeClr val="tx2"/>
                </a:solidFill>
                <a:latin typeface="Arial Narrow Bold" charset="0"/>
                <a:cs typeface="Times New Roman" pitchFamily="18" charset="0"/>
              </a:rPr>
              <a:t>growth in receipts follows growth in arrivals closely</a:t>
            </a:r>
            <a:endParaRPr lang="es-ES" sz="2400" b="1" dirty="0" smtClean="0">
              <a:solidFill>
                <a:schemeClr val="tx2"/>
              </a:solidFill>
              <a:latin typeface="Arial Narrow Bold" charset="0"/>
              <a:cs typeface="Times New Roman" pitchFamily="18" charset="0"/>
            </a:endParaRPr>
          </a:p>
        </p:txBody>
      </p:sp>
      <p:sp>
        <p:nvSpPr>
          <p:cNvPr id="1108997" name="AutoShape 5"/>
          <p:cNvSpPr>
            <a:spLocks noChangeArrowheads="1"/>
          </p:cNvSpPr>
          <p:nvPr/>
        </p:nvSpPr>
        <p:spPr bwMode="auto">
          <a:xfrm>
            <a:off x="3308350" y="1539875"/>
            <a:ext cx="1196975" cy="869950"/>
          </a:xfrm>
          <a:prstGeom prst="wedgeRoundRectCallout">
            <a:avLst>
              <a:gd name="adj1" fmla="val 7296"/>
              <a:gd name="adj2" fmla="val 65292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defTabSz="914400">
              <a:spcBef>
                <a:spcPct val="20000"/>
              </a:spcBef>
            </a:pPr>
            <a:r>
              <a:rPr lang="en-GB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Asian financial and economic crisis:</a:t>
            </a:r>
            <a:r>
              <a:rPr lang="en-GB" sz="1200" b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receipts grew slower</a:t>
            </a:r>
          </a:p>
        </p:txBody>
      </p:sp>
      <p:sp>
        <p:nvSpPr>
          <p:cNvPr id="1108998" name="AutoShape 6"/>
          <p:cNvSpPr>
            <a:spLocks noChangeArrowheads="1"/>
          </p:cNvSpPr>
          <p:nvPr/>
        </p:nvSpPr>
        <p:spPr bwMode="auto">
          <a:xfrm>
            <a:off x="4905375" y="1524000"/>
            <a:ext cx="1063625" cy="1066800"/>
          </a:xfrm>
          <a:prstGeom prst="wedgeRoundRectCallout">
            <a:avLst>
              <a:gd name="adj1" fmla="val 3583"/>
              <a:gd name="adj2" fmla="val 8111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defTabSz="914400">
              <a:spcBef>
                <a:spcPct val="20000"/>
              </a:spcBef>
            </a:pPr>
            <a:r>
              <a:rPr lang="en-GB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11S, SARS, economic downturn:</a:t>
            </a:r>
            <a:r>
              <a:rPr lang="en-GB" sz="1200" b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receipts more affected</a:t>
            </a:r>
          </a:p>
        </p:txBody>
      </p:sp>
      <p:sp>
        <p:nvSpPr>
          <p:cNvPr id="1108999" name="AutoShape 6"/>
          <p:cNvSpPr>
            <a:spLocks noChangeArrowheads="1"/>
          </p:cNvSpPr>
          <p:nvPr/>
        </p:nvSpPr>
        <p:spPr bwMode="auto">
          <a:xfrm>
            <a:off x="7362825" y="1484313"/>
            <a:ext cx="798513" cy="1439862"/>
          </a:xfrm>
          <a:prstGeom prst="wedgeRoundRectCallout">
            <a:avLst>
              <a:gd name="adj1" fmla="val 24079"/>
              <a:gd name="adj2" fmla="val 106120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l" defTabSz="914400">
              <a:spcBef>
                <a:spcPct val="20000"/>
              </a:spcBef>
            </a:pPr>
            <a:r>
              <a:rPr lang="en-GB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‘Great recession’:</a:t>
            </a:r>
            <a:r>
              <a:rPr lang="en-GB" sz="1200" b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receipts more affected and slower to recover</a:t>
            </a:r>
          </a:p>
        </p:txBody>
      </p:sp>
      <p:sp>
        <p:nvSpPr>
          <p:cNvPr id="1109000" name="Text Box 37"/>
          <p:cNvSpPr txBox="1">
            <a:spLocks noChangeArrowheads="1"/>
          </p:cNvSpPr>
          <p:nvPr/>
        </p:nvSpPr>
        <p:spPr bwMode="auto">
          <a:xfrm>
            <a:off x="134938" y="6524625"/>
            <a:ext cx="2352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/>
            <a:r>
              <a:rPr lang="en-GB" sz="1000" b="0">
                <a:solidFill>
                  <a:srgbClr val="336699"/>
                </a:solidFill>
                <a:latin typeface="Arial Narrow" pitchFamily="34" charset="0"/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347526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Freeform 2"/>
          <p:cNvSpPr>
            <a:spLocks noChangeAspect="1"/>
          </p:cNvSpPr>
          <p:nvPr/>
        </p:nvSpPr>
        <p:spPr bwMode="auto">
          <a:xfrm>
            <a:off x="5246688" y="3386138"/>
            <a:ext cx="631825" cy="619125"/>
          </a:xfrm>
          <a:custGeom>
            <a:avLst/>
            <a:gdLst>
              <a:gd name="T0" fmla="*/ 226459323 w 429"/>
              <a:gd name="T1" fmla="*/ 595812084 h 388"/>
              <a:gd name="T2" fmla="*/ 193433219 w 429"/>
              <a:gd name="T3" fmla="*/ 504148103 h 388"/>
              <a:gd name="T4" fmla="*/ 132101510 w 429"/>
              <a:gd name="T5" fmla="*/ 445586556 h 388"/>
              <a:gd name="T6" fmla="*/ 58973627 w 429"/>
              <a:gd name="T7" fmla="*/ 315729815 h 388"/>
              <a:gd name="T8" fmla="*/ 0 w 429"/>
              <a:gd name="T9" fmla="*/ 241889608 h 388"/>
              <a:gd name="T10" fmla="*/ 58973627 w 429"/>
              <a:gd name="T11" fmla="*/ 180779706 h 388"/>
              <a:gd name="T12" fmla="*/ 120306789 w 429"/>
              <a:gd name="T13" fmla="*/ 132403400 h 388"/>
              <a:gd name="T14" fmla="*/ 89640197 w 429"/>
              <a:gd name="T15" fmla="*/ 43286091 h 388"/>
              <a:gd name="T16" fmla="*/ 191075114 w 429"/>
              <a:gd name="T17" fmla="*/ 0 h 388"/>
              <a:gd name="T18" fmla="*/ 280715333 w 429"/>
              <a:gd name="T19" fmla="*/ 45831205 h 388"/>
              <a:gd name="T20" fmla="*/ 372713566 w 429"/>
              <a:gd name="T21" fmla="*/ 91664005 h 388"/>
              <a:gd name="T22" fmla="*/ 459994297 w 429"/>
              <a:gd name="T23" fmla="*/ 180779706 h 388"/>
              <a:gd name="T24" fmla="*/ 589736226 w 429"/>
              <a:gd name="T25" fmla="*/ 190964947 h 388"/>
              <a:gd name="T26" fmla="*/ 636915110 w 429"/>
              <a:gd name="T27" fmla="*/ 221519125 h 388"/>
              <a:gd name="T28" fmla="*/ 684093993 w 429"/>
              <a:gd name="T29" fmla="*/ 285174091 h 388"/>
              <a:gd name="T30" fmla="*/ 731272876 w 429"/>
              <a:gd name="T31" fmla="*/ 366652830 h 388"/>
              <a:gd name="T32" fmla="*/ 771376108 w 429"/>
              <a:gd name="T33" fmla="*/ 445586556 h 388"/>
              <a:gd name="T34" fmla="*/ 790246665 w 429"/>
              <a:gd name="T35" fmla="*/ 453225088 h 388"/>
              <a:gd name="T36" fmla="*/ 799683327 w 429"/>
              <a:gd name="T37" fmla="*/ 471047266 h 388"/>
              <a:gd name="T38" fmla="*/ 804400920 w 429"/>
              <a:gd name="T39" fmla="*/ 483779216 h 388"/>
              <a:gd name="T40" fmla="*/ 837425548 w 429"/>
              <a:gd name="T41" fmla="*/ 549980891 h 388"/>
              <a:gd name="T42" fmla="*/ 978963674 w 429"/>
              <a:gd name="T43" fmla="*/ 580535019 h 388"/>
              <a:gd name="T44" fmla="*/ 1011988302 w 429"/>
              <a:gd name="T45" fmla="*/ 608542438 h 388"/>
              <a:gd name="T46" fmla="*/ 990758395 w 429"/>
              <a:gd name="T47" fmla="*/ 728213838 h 388"/>
              <a:gd name="T48" fmla="*/ 922348128 w 429"/>
              <a:gd name="T49" fmla="*/ 756222853 h 388"/>
              <a:gd name="T50" fmla="*/ 851579803 w 429"/>
              <a:gd name="T51" fmla="*/ 786776981 h 388"/>
              <a:gd name="T52" fmla="*/ 778451944 w 429"/>
              <a:gd name="T53" fmla="*/ 809692577 h 388"/>
              <a:gd name="T54" fmla="*/ 702965841 w 429"/>
              <a:gd name="T55" fmla="*/ 830063060 h 388"/>
              <a:gd name="T56" fmla="*/ 648709830 w 429"/>
              <a:gd name="T57" fmla="*/ 908995289 h 388"/>
              <a:gd name="T58" fmla="*/ 596813354 w 429"/>
              <a:gd name="T59" fmla="*/ 987927319 h 388"/>
              <a:gd name="T60" fmla="*/ 547276412 w 429"/>
              <a:gd name="T61" fmla="*/ 906448580 h 388"/>
              <a:gd name="T62" fmla="*/ 450559111 w 429"/>
              <a:gd name="T63" fmla="*/ 878441161 h 388"/>
              <a:gd name="T64" fmla="*/ 424610135 w 429"/>
              <a:gd name="T65" fmla="*/ 942096127 h 388"/>
              <a:gd name="T66" fmla="*/ 377431159 w 429"/>
              <a:gd name="T67" fmla="*/ 858070678 h 388"/>
              <a:gd name="T68" fmla="*/ 299585706 w 429"/>
              <a:gd name="T69" fmla="*/ 723122015 h 3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9"/>
              <a:gd name="T106" fmla="*/ 0 h 388"/>
              <a:gd name="T107" fmla="*/ 429 w 429"/>
              <a:gd name="T108" fmla="*/ 388 h 3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9" h="388">
                <a:moveTo>
                  <a:pt x="105" y="265"/>
                </a:moveTo>
                <a:lnTo>
                  <a:pt x="96" y="234"/>
                </a:lnTo>
                <a:lnTo>
                  <a:pt x="90" y="216"/>
                </a:lnTo>
                <a:lnTo>
                  <a:pt x="82" y="198"/>
                </a:lnTo>
                <a:lnTo>
                  <a:pt x="69" y="186"/>
                </a:lnTo>
                <a:lnTo>
                  <a:pt x="56" y="175"/>
                </a:lnTo>
                <a:lnTo>
                  <a:pt x="45" y="151"/>
                </a:lnTo>
                <a:lnTo>
                  <a:pt x="25" y="124"/>
                </a:lnTo>
                <a:lnTo>
                  <a:pt x="5" y="96"/>
                </a:lnTo>
                <a:lnTo>
                  <a:pt x="0" y="95"/>
                </a:lnTo>
                <a:lnTo>
                  <a:pt x="3" y="68"/>
                </a:lnTo>
                <a:lnTo>
                  <a:pt x="25" y="71"/>
                </a:lnTo>
                <a:lnTo>
                  <a:pt x="37" y="56"/>
                </a:lnTo>
                <a:lnTo>
                  <a:pt x="51" y="52"/>
                </a:lnTo>
                <a:lnTo>
                  <a:pt x="60" y="41"/>
                </a:lnTo>
                <a:lnTo>
                  <a:pt x="38" y="17"/>
                </a:lnTo>
                <a:lnTo>
                  <a:pt x="59" y="9"/>
                </a:lnTo>
                <a:lnTo>
                  <a:pt x="81" y="0"/>
                </a:lnTo>
                <a:lnTo>
                  <a:pt x="100" y="9"/>
                </a:lnTo>
                <a:lnTo>
                  <a:pt x="119" y="18"/>
                </a:lnTo>
                <a:lnTo>
                  <a:pt x="138" y="27"/>
                </a:lnTo>
                <a:lnTo>
                  <a:pt x="158" y="36"/>
                </a:lnTo>
                <a:lnTo>
                  <a:pt x="175" y="52"/>
                </a:lnTo>
                <a:lnTo>
                  <a:pt x="195" y="71"/>
                </a:lnTo>
                <a:lnTo>
                  <a:pt x="232" y="73"/>
                </a:lnTo>
                <a:lnTo>
                  <a:pt x="250" y="75"/>
                </a:lnTo>
                <a:lnTo>
                  <a:pt x="253" y="83"/>
                </a:lnTo>
                <a:lnTo>
                  <a:pt x="270" y="87"/>
                </a:lnTo>
                <a:lnTo>
                  <a:pt x="281" y="104"/>
                </a:lnTo>
                <a:lnTo>
                  <a:pt x="290" y="112"/>
                </a:lnTo>
                <a:lnTo>
                  <a:pt x="309" y="130"/>
                </a:lnTo>
                <a:lnTo>
                  <a:pt x="310" y="144"/>
                </a:lnTo>
                <a:lnTo>
                  <a:pt x="319" y="159"/>
                </a:lnTo>
                <a:lnTo>
                  <a:pt x="327" y="175"/>
                </a:lnTo>
                <a:lnTo>
                  <a:pt x="334" y="179"/>
                </a:lnTo>
                <a:lnTo>
                  <a:pt x="335" y="178"/>
                </a:lnTo>
                <a:lnTo>
                  <a:pt x="339" y="179"/>
                </a:lnTo>
                <a:lnTo>
                  <a:pt x="339" y="185"/>
                </a:lnTo>
                <a:lnTo>
                  <a:pt x="342" y="186"/>
                </a:lnTo>
                <a:lnTo>
                  <a:pt x="341" y="190"/>
                </a:lnTo>
                <a:lnTo>
                  <a:pt x="347" y="196"/>
                </a:lnTo>
                <a:lnTo>
                  <a:pt x="355" y="216"/>
                </a:lnTo>
                <a:lnTo>
                  <a:pt x="384" y="222"/>
                </a:lnTo>
                <a:lnTo>
                  <a:pt x="415" y="228"/>
                </a:lnTo>
                <a:lnTo>
                  <a:pt x="419" y="223"/>
                </a:lnTo>
                <a:lnTo>
                  <a:pt x="429" y="239"/>
                </a:lnTo>
                <a:lnTo>
                  <a:pt x="425" y="263"/>
                </a:lnTo>
                <a:lnTo>
                  <a:pt x="420" y="286"/>
                </a:lnTo>
                <a:lnTo>
                  <a:pt x="406" y="292"/>
                </a:lnTo>
                <a:lnTo>
                  <a:pt x="391" y="297"/>
                </a:lnTo>
                <a:lnTo>
                  <a:pt x="377" y="304"/>
                </a:lnTo>
                <a:lnTo>
                  <a:pt x="361" y="309"/>
                </a:lnTo>
                <a:lnTo>
                  <a:pt x="346" y="314"/>
                </a:lnTo>
                <a:lnTo>
                  <a:pt x="330" y="318"/>
                </a:lnTo>
                <a:lnTo>
                  <a:pt x="314" y="323"/>
                </a:lnTo>
                <a:lnTo>
                  <a:pt x="298" y="326"/>
                </a:lnTo>
                <a:lnTo>
                  <a:pt x="287" y="341"/>
                </a:lnTo>
                <a:lnTo>
                  <a:pt x="275" y="357"/>
                </a:lnTo>
                <a:lnTo>
                  <a:pt x="264" y="372"/>
                </a:lnTo>
                <a:lnTo>
                  <a:pt x="253" y="388"/>
                </a:lnTo>
                <a:lnTo>
                  <a:pt x="251" y="364"/>
                </a:lnTo>
                <a:lnTo>
                  <a:pt x="232" y="356"/>
                </a:lnTo>
                <a:lnTo>
                  <a:pt x="214" y="347"/>
                </a:lnTo>
                <a:lnTo>
                  <a:pt x="191" y="345"/>
                </a:lnTo>
                <a:lnTo>
                  <a:pt x="187" y="364"/>
                </a:lnTo>
                <a:lnTo>
                  <a:pt x="180" y="370"/>
                </a:lnTo>
                <a:lnTo>
                  <a:pt x="170" y="354"/>
                </a:lnTo>
                <a:lnTo>
                  <a:pt x="160" y="337"/>
                </a:lnTo>
                <a:lnTo>
                  <a:pt x="143" y="311"/>
                </a:lnTo>
                <a:lnTo>
                  <a:pt x="127" y="284"/>
                </a:lnTo>
                <a:lnTo>
                  <a:pt x="105" y="265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1" hangingPunct="1"/>
            <a:endParaRPr lang="en-GB" sz="1800" b="0">
              <a:solidFill>
                <a:schemeClr val="tx1"/>
              </a:solidFill>
            </a:endParaRPr>
          </a:p>
        </p:txBody>
      </p:sp>
      <p:grpSp>
        <p:nvGrpSpPr>
          <p:cNvPr id="1115139" name="Group 3"/>
          <p:cNvGrpSpPr>
            <a:grpSpLocks/>
          </p:cNvGrpSpPr>
          <p:nvPr/>
        </p:nvGrpSpPr>
        <p:grpSpPr bwMode="auto">
          <a:xfrm>
            <a:off x="5468938" y="2492375"/>
            <a:ext cx="3556000" cy="3727450"/>
            <a:chOff x="3732" y="1645"/>
            <a:chExt cx="2427" cy="2348"/>
          </a:xfrm>
        </p:grpSpPr>
        <p:sp>
          <p:nvSpPr>
            <p:cNvPr id="1115140" name="Freeform 4"/>
            <p:cNvSpPr>
              <a:spLocks noChangeAspect="1"/>
            </p:cNvSpPr>
            <p:nvPr/>
          </p:nvSpPr>
          <p:spPr bwMode="auto">
            <a:xfrm>
              <a:off x="5780" y="2951"/>
              <a:ext cx="200" cy="187"/>
            </a:xfrm>
            <a:custGeom>
              <a:avLst/>
              <a:gdLst>
                <a:gd name="T0" fmla="*/ 201 w 199"/>
                <a:gd name="T1" fmla="*/ 180 h 186"/>
                <a:gd name="T2" fmla="*/ 192 w 199"/>
                <a:gd name="T3" fmla="*/ 184 h 186"/>
                <a:gd name="T4" fmla="*/ 193 w 199"/>
                <a:gd name="T5" fmla="*/ 188 h 186"/>
                <a:gd name="T6" fmla="*/ 181 w 199"/>
                <a:gd name="T7" fmla="*/ 186 h 186"/>
                <a:gd name="T8" fmla="*/ 163 w 199"/>
                <a:gd name="T9" fmla="*/ 182 h 186"/>
                <a:gd name="T10" fmla="*/ 143 w 199"/>
                <a:gd name="T11" fmla="*/ 177 h 186"/>
                <a:gd name="T12" fmla="*/ 132 w 199"/>
                <a:gd name="T13" fmla="*/ 166 h 186"/>
                <a:gd name="T14" fmla="*/ 122 w 199"/>
                <a:gd name="T15" fmla="*/ 154 h 186"/>
                <a:gd name="T16" fmla="*/ 111 w 199"/>
                <a:gd name="T17" fmla="*/ 140 h 186"/>
                <a:gd name="T18" fmla="*/ 98 w 199"/>
                <a:gd name="T19" fmla="*/ 127 h 186"/>
                <a:gd name="T20" fmla="*/ 72 w 199"/>
                <a:gd name="T21" fmla="*/ 117 h 186"/>
                <a:gd name="T22" fmla="*/ 71 w 199"/>
                <a:gd name="T23" fmla="*/ 122 h 186"/>
                <a:gd name="T24" fmla="*/ 59 w 199"/>
                <a:gd name="T25" fmla="*/ 118 h 186"/>
                <a:gd name="T26" fmla="*/ 60 w 199"/>
                <a:gd name="T27" fmla="*/ 129 h 186"/>
                <a:gd name="T28" fmla="*/ 52 w 199"/>
                <a:gd name="T29" fmla="*/ 128 h 186"/>
                <a:gd name="T30" fmla="*/ 54 w 199"/>
                <a:gd name="T31" fmla="*/ 133 h 186"/>
                <a:gd name="T32" fmla="*/ 27 w 199"/>
                <a:gd name="T33" fmla="*/ 132 h 186"/>
                <a:gd name="T34" fmla="*/ 50 w 199"/>
                <a:gd name="T35" fmla="*/ 145 h 186"/>
                <a:gd name="T36" fmla="*/ 39 w 199"/>
                <a:gd name="T37" fmla="*/ 155 h 186"/>
                <a:gd name="T38" fmla="*/ 19 w 199"/>
                <a:gd name="T39" fmla="*/ 154 h 186"/>
                <a:gd name="T40" fmla="*/ 0 w 199"/>
                <a:gd name="T41" fmla="*/ 154 h 186"/>
                <a:gd name="T42" fmla="*/ 2 w 199"/>
                <a:gd name="T43" fmla="*/ 135 h 186"/>
                <a:gd name="T44" fmla="*/ 3 w 199"/>
                <a:gd name="T45" fmla="*/ 116 h 186"/>
                <a:gd name="T46" fmla="*/ 4 w 199"/>
                <a:gd name="T47" fmla="*/ 97 h 186"/>
                <a:gd name="T48" fmla="*/ 6 w 199"/>
                <a:gd name="T49" fmla="*/ 76 h 186"/>
                <a:gd name="T50" fmla="*/ 7 w 199"/>
                <a:gd name="T51" fmla="*/ 57 h 186"/>
                <a:gd name="T52" fmla="*/ 8 w 199"/>
                <a:gd name="T53" fmla="*/ 37 h 186"/>
                <a:gd name="T54" fmla="*/ 8 w 199"/>
                <a:gd name="T55" fmla="*/ 19 h 186"/>
                <a:gd name="T56" fmla="*/ 9 w 199"/>
                <a:gd name="T57" fmla="*/ 0 h 186"/>
                <a:gd name="T58" fmla="*/ 29 w 199"/>
                <a:gd name="T59" fmla="*/ 9 h 186"/>
                <a:gd name="T60" fmla="*/ 49 w 199"/>
                <a:gd name="T61" fmla="*/ 18 h 186"/>
                <a:gd name="T62" fmla="*/ 69 w 199"/>
                <a:gd name="T63" fmla="*/ 26 h 186"/>
                <a:gd name="T64" fmla="*/ 87 w 199"/>
                <a:gd name="T65" fmla="*/ 35 h 186"/>
                <a:gd name="T66" fmla="*/ 108 w 199"/>
                <a:gd name="T67" fmla="*/ 57 h 186"/>
                <a:gd name="T68" fmla="*/ 108 w 199"/>
                <a:gd name="T69" fmla="*/ 67 h 186"/>
                <a:gd name="T70" fmla="*/ 126 w 199"/>
                <a:gd name="T71" fmla="*/ 75 h 186"/>
                <a:gd name="T72" fmla="*/ 144 w 199"/>
                <a:gd name="T73" fmla="*/ 84 h 186"/>
                <a:gd name="T74" fmla="*/ 145 w 199"/>
                <a:gd name="T75" fmla="*/ 98 h 186"/>
                <a:gd name="T76" fmla="*/ 128 w 199"/>
                <a:gd name="T77" fmla="*/ 100 h 186"/>
                <a:gd name="T78" fmla="*/ 137 w 199"/>
                <a:gd name="T79" fmla="*/ 120 h 186"/>
                <a:gd name="T80" fmla="*/ 151 w 199"/>
                <a:gd name="T81" fmla="*/ 133 h 186"/>
                <a:gd name="T82" fmla="*/ 159 w 199"/>
                <a:gd name="T83" fmla="*/ 153 h 186"/>
                <a:gd name="T84" fmla="*/ 171 w 199"/>
                <a:gd name="T85" fmla="*/ 154 h 186"/>
                <a:gd name="T86" fmla="*/ 171 w 199"/>
                <a:gd name="T87" fmla="*/ 163 h 186"/>
                <a:gd name="T88" fmla="*/ 182 w 199"/>
                <a:gd name="T89" fmla="*/ 169 h 186"/>
                <a:gd name="T90" fmla="*/ 180 w 199"/>
                <a:gd name="T91" fmla="*/ 174 h 186"/>
                <a:gd name="T92" fmla="*/ 201 w 199"/>
                <a:gd name="T93" fmla="*/ 180 h 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9"/>
                <a:gd name="T142" fmla="*/ 0 h 186"/>
                <a:gd name="T143" fmla="*/ 199 w 199"/>
                <a:gd name="T144" fmla="*/ 186 h 1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9" h="186">
                  <a:moveTo>
                    <a:pt x="199" y="178"/>
                  </a:moveTo>
                  <a:lnTo>
                    <a:pt x="190" y="182"/>
                  </a:lnTo>
                  <a:lnTo>
                    <a:pt x="191" y="186"/>
                  </a:lnTo>
                  <a:lnTo>
                    <a:pt x="179" y="184"/>
                  </a:lnTo>
                  <a:lnTo>
                    <a:pt x="161" y="180"/>
                  </a:lnTo>
                  <a:lnTo>
                    <a:pt x="141" y="175"/>
                  </a:lnTo>
                  <a:lnTo>
                    <a:pt x="130" y="164"/>
                  </a:lnTo>
                  <a:lnTo>
                    <a:pt x="120" y="152"/>
                  </a:lnTo>
                  <a:lnTo>
                    <a:pt x="109" y="138"/>
                  </a:lnTo>
                  <a:lnTo>
                    <a:pt x="98" y="125"/>
                  </a:lnTo>
                  <a:lnTo>
                    <a:pt x="72" y="115"/>
                  </a:lnTo>
                  <a:lnTo>
                    <a:pt x="71" y="120"/>
                  </a:lnTo>
                  <a:lnTo>
                    <a:pt x="59" y="116"/>
                  </a:lnTo>
                  <a:lnTo>
                    <a:pt x="60" y="127"/>
                  </a:lnTo>
                  <a:lnTo>
                    <a:pt x="52" y="126"/>
                  </a:lnTo>
                  <a:lnTo>
                    <a:pt x="54" y="131"/>
                  </a:lnTo>
                  <a:lnTo>
                    <a:pt x="27" y="130"/>
                  </a:lnTo>
                  <a:lnTo>
                    <a:pt x="50" y="143"/>
                  </a:lnTo>
                  <a:lnTo>
                    <a:pt x="39" y="153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2" y="133"/>
                  </a:lnTo>
                  <a:lnTo>
                    <a:pt x="3" y="114"/>
                  </a:lnTo>
                  <a:lnTo>
                    <a:pt x="4" y="95"/>
                  </a:lnTo>
                  <a:lnTo>
                    <a:pt x="6" y="76"/>
                  </a:lnTo>
                  <a:lnTo>
                    <a:pt x="7" y="57"/>
                  </a:lnTo>
                  <a:lnTo>
                    <a:pt x="8" y="37"/>
                  </a:lnTo>
                  <a:lnTo>
                    <a:pt x="8" y="19"/>
                  </a:lnTo>
                  <a:lnTo>
                    <a:pt x="9" y="0"/>
                  </a:lnTo>
                  <a:lnTo>
                    <a:pt x="29" y="9"/>
                  </a:lnTo>
                  <a:lnTo>
                    <a:pt x="49" y="18"/>
                  </a:lnTo>
                  <a:lnTo>
                    <a:pt x="69" y="26"/>
                  </a:lnTo>
                  <a:lnTo>
                    <a:pt x="87" y="35"/>
                  </a:lnTo>
                  <a:lnTo>
                    <a:pt x="106" y="57"/>
                  </a:lnTo>
                  <a:lnTo>
                    <a:pt x="106" y="67"/>
                  </a:lnTo>
                  <a:lnTo>
                    <a:pt x="124" y="75"/>
                  </a:lnTo>
                  <a:lnTo>
                    <a:pt x="142" y="84"/>
                  </a:lnTo>
                  <a:lnTo>
                    <a:pt x="143" y="96"/>
                  </a:lnTo>
                  <a:lnTo>
                    <a:pt x="126" y="98"/>
                  </a:lnTo>
                  <a:lnTo>
                    <a:pt x="135" y="118"/>
                  </a:lnTo>
                  <a:lnTo>
                    <a:pt x="149" y="131"/>
                  </a:lnTo>
                  <a:lnTo>
                    <a:pt x="157" y="151"/>
                  </a:lnTo>
                  <a:lnTo>
                    <a:pt x="169" y="152"/>
                  </a:lnTo>
                  <a:lnTo>
                    <a:pt x="169" y="161"/>
                  </a:lnTo>
                  <a:lnTo>
                    <a:pt x="180" y="167"/>
                  </a:lnTo>
                  <a:lnTo>
                    <a:pt x="178" y="172"/>
                  </a:lnTo>
                  <a:lnTo>
                    <a:pt x="199" y="17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1" name="Freeform 5"/>
            <p:cNvSpPr>
              <a:spLocks noChangeAspect="1"/>
            </p:cNvSpPr>
            <p:nvPr/>
          </p:nvSpPr>
          <p:spPr bwMode="auto">
            <a:xfrm>
              <a:off x="5938" y="2989"/>
              <a:ext cx="85" cy="49"/>
            </a:xfrm>
            <a:custGeom>
              <a:avLst/>
              <a:gdLst>
                <a:gd name="T0" fmla="*/ 85 w 85"/>
                <a:gd name="T1" fmla="*/ 2 h 48"/>
                <a:gd name="T2" fmla="*/ 79 w 85"/>
                <a:gd name="T3" fmla="*/ 18 h 48"/>
                <a:gd name="T4" fmla="*/ 75 w 85"/>
                <a:gd name="T5" fmla="*/ 21 h 48"/>
                <a:gd name="T6" fmla="*/ 76 w 85"/>
                <a:gd name="T7" fmla="*/ 30 h 48"/>
                <a:gd name="T8" fmla="*/ 62 w 85"/>
                <a:gd name="T9" fmla="*/ 37 h 48"/>
                <a:gd name="T10" fmla="*/ 33 w 85"/>
                <a:gd name="T11" fmla="*/ 50 h 48"/>
                <a:gd name="T12" fmla="*/ 17 w 85"/>
                <a:gd name="T13" fmla="*/ 46 h 48"/>
                <a:gd name="T14" fmla="*/ 5 w 85"/>
                <a:gd name="T15" fmla="*/ 39 h 48"/>
                <a:gd name="T16" fmla="*/ 0 w 85"/>
                <a:gd name="T17" fmla="*/ 31 h 48"/>
                <a:gd name="T18" fmla="*/ 28 w 85"/>
                <a:gd name="T19" fmla="*/ 32 h 48"/>
                <a:gd name="T20" fmla="*/ 35 w 85"/>
                <a:gd name="T21" fmla="*/ 18 h 48"/>
                <a:gd name="T22" fmla="*/ 35 w 85"/>
                <a:gd name="T23" fmla="*/ 27 h 48"/>
                <a:gd name="T24" fmla="*/ 46 w 85"/>
                <a:gd name="T25" fmla="*/ 32 h 48"/>
                <a:gd name="T26" fmla="*/ 66 w 85"/>
                <a:gd name="T27" fmla="*/ 16 h 48"/>
                <a:gd name="T28" fmla="*/ 66 w 85"/>
                <a:gd name="T29" fmla="*/ 2 h 48"/>
                <a:gd name="T30" fmla="*/ 77 w 85"/>
                <a:gd name="T31" fmla="*/ 0 h 48"/>
                <a:gd name="T32" fmla="*/ 85 w 85"/>
                <a:gd name="T33" fmla="*/ 2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8"/>
                <a:gd name="T53" fmla="*/ 85 w 85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8">
                  <a:moveTo>
                    <a:pt x="85" y="2"/>
                  </a:moveTo>
                  <a:lnTo>
                    <a:pt x="79" y="18"/>
                  </a:lnTo>
                  <a:lnTo>
                    <a:pt x="75" y="21"/>
                  </a:lnTo>
                  <a:lnTo>
                    <a:pt x="76" y="28"/>
                  </a:lnTo>
                  <a:lnTo>
                    <a:pt x="62" y="35"/>
                  </a:lnTo>
                  <a:lnTo>
                    <a:pt x="33" y="48"/>
                  </a:lnTo>
                  <a:lnTo>
                    <a:pt x="17" y="44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28" y="30"/>
                  </a:lnTo>
                  <a:lnTo>
                    <a:pt x="35" y="18"/>
                  </a:lnTo>
                  <a:lnTo>
                    <a:pt x="35" y="25"/>
                  </a:lnTo>
                  <a:lnTo>
                    <a:pt x="46" y="30"/>
                  </a:lnTo>
                  <a:lnTo>
                    <a:pt x="66" y="16"/>
                  </a:lnTo>
                  <a:lnTo>
                    <a:pt x="66" y="2"/>
                  </a:lnTo>
                  <a:lnTo>
                    <a:pt x="77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2" name="Freeform 6"/>
            <p:cNvSpPr>
              <a:spLocks noChangeAspect="1"/>
            </p:cNvSpPr>
            <p:nvPr/>
          </p:nvSpPr>
          <p:spPr bwMode="auto">
            <a:xfrm>
              <a:off x="6068" y="3016"/>
              <a:ext cx="23" cy="35"/>
            </a:xfrm>
            <a:custGeom>
              <a:avLst/>
              <a:gdLst>
                <a:gd name="T0" fmla="*/ 23 w 23"/>
                <a:gd name="T1" fmla="*/ 33 h 34"/>
                <a:gd name="T2" fmla="*/ 18 w 23"/>
                <a:gd name="T3" fmla="*/ 36 h 34"/>
                <a:gd name="T4" fmla="*/ 5 w 23"/>
                <a:gd name="T5" fmla="*/ 21 h 34"/>
                <a:gd name="T6" fmla="*/ 0 w 23"/>
                <a:gd name="T7" fmla="*/ 0 h 34"/>
                <a:gd name="T8" fmla="*/ 13 w 23"/>
                <a:gd name="T9" fmla="*/ 15 h 34"/>
                <a:gd name="T10" fmla="*/ 23 w 23"/>
                <a:gd name="T11" fmla="*/ 3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"/>
                <a:gd name="T20" fmla="*/ 23 w 2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">
                  <a:moveTo>
                    <a:pt x="23" y="31"/>
                  </a:moveTo>
                  <a:lnTo>
                    <a:pt x="18" y="34"/>
                  </a:lnTo>
                  <a:lnTo>
                    <a:pt x="5" y="19"/>
                  </a:lnTo>
                  <a:lnTo>
                    <a:pt x="0" y="0"/>
                  </a:lnTo>
                  <a:lnTo>
                    <a:pt x="13" y="15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3" name="Freeform 7"/>
            <p:cNvSpPr>
              <a:spLocks noChangeAspect="1"/>
            </p:cNvSpPr>
            <p:nvPr/>
          </p:nvSpPr>
          <p:spPr bwMode="auto">
            <a:xfrm>
              <a:off x="5992" y="2953"/>
              <a:ext cx="45" cy="48"/>
            </a:xfrm>
            <a:custGeom>
              <a:avLst/>
              <a:gdLst>
                <a:gd name="T0" fmla="*/ 45 w 45"/>
                <a:gd name="T1" fmla="*/ 39 h 48"/>
                <a:gd name="T2" fmla="*/ 38 w 45"/>
                <a:gd name="T3" fmla="*/ 48 h 48"/>
                <a:gd name="T4" fmla="*/ 25 w 45"/>
                <a:gd name="T5" fmla="*/ 19 h 48"/>
                <a:gd name="T6" fmla="*/ 13 w 45"/>
                <a:gd name="T7" fmla="*/ 10 h 48"/>
                <a:gd name="T8" fmla="*/ 0 w 45"/>
                <a:gd name="T9" fmla="*/ 0 h 48"/>
                <a:gd name="T10" fmla="*/ 1 w 45"/>
                <a:gd name="T11" fmla="*/ 0 h 48"/>
                <a:gd name="T12" fmla="*/ 17 w 45"/>
                <a:gd name="T13" fmla="*/ 12 h 48"/>
                <a:gd name="T14" fmla="*/ 34 w 45"/>
                <a:gd name="T15" fmla="*/ 24 h 48"/>
                <a:gd name="T16" fmla="*/ 45 w 45"/>
                <a:gd name="T17" fmla="*/ 3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48"/>
                <a:gd name="T29" fmla="*/ 45 w 4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48">
                  <a:moveTo>
                    <a:pt x="45" y="39"/>
                  </a:moveTo>
                  <a:lnTo>
                    <a:pt x="38" y="48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7" y="12"/>
                  </a:lnTo>
                  <a:lnTo>
                    <a:pt x="34" y="24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4" name="Freeform 8"/>
            <p:cNvSpPr>
              <a:spLocks noChangeAspect="1"/>
            </p:cNvSpPr>
            <p:nvPr/>
          </p:nvSpPr>
          <p:spPr bwMode="auto">
            <a:xfrm>
              <a:off x="5981" y="3120"/>
              <a:ext cx="8" cy="7"/>
            </a:xfrm>
            <a:custGeom>
              <a:avLst/>
              <a:gdLst>
                <a:gd name="T0" fmla="*/ 8 w 8"/>
                <a:gd name="T1" fmla="*/ 3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5" name="Freeform 9"/>
            <p:cNvSpPr>
              <a:spLocks noChangeAspect="1"/>
            </p:cNvSpPr>
            <p:nvPr/>
          </p:nvSpPr>
          <p:spPr bwMode="auto">
            <a:xfrm>
              <a:off x="4751" y="2221"/>
              <a:ext cx="178" cy="431"/>
            </a:xfrm>
            <a:custGeom>
              <a:avLst/>
              <a:gdLst>
                <a:gd name="T0" fmla="*/ 100 w 177"/>
                <a:gd name="T1" fmla="*/ 105 h 429"/>
                <a:gd name="T2" fmla="*/ 98 w 177"/>
                <a:gd name="T3" fmla="*/ 86 h 429"/>
                <a:gd name="T4" fmla="*/ 110 w 177"/>
                <a:gd name="T5" fmla="*/ 59 h 429"/>
                <a:gd name="T6" fmla="*/ 103 w 177"/>
                <a:gd name="T7" fmla="*/ 22 h 429"/>
                <a:gd name="T8" fmla="*/ 74 w 177"/>
                <a:gd name="T9" fmla="*/ 0 h 429"/>
                <a:gd name="T10" fmla="*/ 70 w 177"/>
                <a:gd name="T11" fmla="*/ 18 h 429"/>
                <a:gd name="T12" fmla="*/ 71 w 177"/>
                <a:gd name="T13" fmla="*/ 33 h 429"/>
                <a:gd name="T14" fmla="*/ 37 w 177"/>
                <a:gd name="T15" fmla="*/ 49 h 429"/>
                <a:gd name="T16" fmla="*/ 36 w 177"/>
                <a:gd name="T17" fmla="*/ 79 h 429"/>
                <a:gd name="T18" fmla="*/ 14 w 177"/>
                <a:gd name="T19" fmla="*/ 110 h 429"/>
                <a:gd name="T20" fmla="*/ 13 w 177"/>
                <a:gd name="T21" fmla="*/ 154 h 429"/>
                <a:gd name="T22" fmla="*/ 5 w 177"/>
                <a:gd name="T23" fmla="*/ 155 h 429"/>
                <a:gd name="T24" fmla="*/ 0 w 177"/>
                <a:gd name="T25" fmla="*/ 174 h 429"/>
                <a:gd name="T26" fmla="*/ 14 w 177"/>
                <a:gd name="T27" fmla="*/ 196 h 429"/>
                <a:gd name="T28" fmla="*/ 23 w 177"/>
                <a:gd name="T29" fmla="*/ 205 h 429"/>
                <a:gd name="T30" fmla="*/ 34 w 177"/>
                <a:gd name="T31" fmla="*/ 205 h 429"/>
                <a:gd name="T32" fmla="*/ 34 w 177"/>
                <a:gd name="T33" fmla="*/ 217 h 429"/>
                <a:gd name="T34" fmla="*/ 43 w 177"/>
                <a:gd name="T35" fmla="*/ 218 h 429"/>
                <a:gd name="T36" fmla="*/ 58 w 177"/>
                <a:gd name="T37" fmla="*/ 254 h 429"/>
                <a:gd name="T38" fmla="*/ 56 w 177"/>
                <a:gd name="T39" fmla="*/ 294 h 429"/>
                <a:gd name="T40" fmla="*/ 67 w 177"/>
                <a:gd name="T41" fmla="*/ 294 h 429"/>
                <a:gd name="T42" fmla="*/ 74 w 177"/>
                <a:gd name="T43" fmla="*/ 296 h 429"/>
                <a:gd name="T44" fmla="*/ 79 w 177"/>
                <a:gd name="T45" fmla="*/ 297 h 429"/>
                <a:gd name="T46" fmla="*/ 97 w 177"/>
                <a:gd name="T47" fmla="*/ 280 h 429"/>
                <a:gd name="T48" fmla="*/ 109 w 177"/>
                <a:gd name="T49" fmla="*/ 264 h 429"/>
                <a:gd name="T50" fmla="*/ 126 w 177"/>
                <a:gd name="T51" fmla="*/ 283 h 429"/>
                <a:gd name="T52" fmla="*/ 143 w 177"/>
                <a:gd name="T53" fmla="*/ 350 h 429"/>
                <a:gd name="T54" fmla="*/ 150 w 177"/>
                <a:gd name="T55" fmla="*/ 361 h 429"/>
                <a:gd name="T56" fmla="*/ 160 w 177"/>
                <a:gd name="T57" fmla="*/ 396 h 429"/>
                <a:gd name="T58" fmla="*/ 160 w 177"/>
                <a:gd name="T59" fmla="*/ 433 h 429"/>
                <a:gd name="T60" fmla="*/ 171 w 177"/>
                <a:gd name="T61" fmla="*/ 413 h 429"/>
                <a:gd name="T62" fmla="*/ 172 w 177"/>
                <a:gd name="T63" fmla="*/ 375 h 429"/>
                <a:gd name="T64" fmla="*/ 155 w 177"/>
                <a:gd name="T65" fmla="*/ 341 h 429"/>
                <a:gd name="T66" fmla="*/ 145 w 177"/>
                <a:gd name="T67" fmla="*/ 311 h 429"/>
                <a:gd name="T68" fmla="*/ 152 w 177"/>
                <a:gd name="T69" fmla="*/ 287 h 429"/>
                <a:gd name="T70" fmla="*/ 130 w 177"/>
                <a:gd name="T71" fmla="*/ 260 h 429"/>
                <a:gd name="T72" fmla="*/ 119 w 177"/>
                <a:gd name="T73" fmla="*/ 236 h 429"/>
                <a:gd name="T74" fmla="*/ 143 w 177"/>
                <a:gd name="T75" fmla="*/ 206 h 429"/>
                <a:gd name="T76" fmla="*/ 163 w 177"/>
                <a:gd name="T77" fmla="*/ 192 h 429"/>
                <a:gd name="T78" fmla="*/ 179 w 177"/>
                <a:gd name="T79" fmla="*/ 165 h 429"/>
                <a:gd name="T80" fmla="*/ 160 w 177"/>
                <a:gd name="T81" fmla="*/ 166 h 429"/>
                <a:gd name="T82" fmla="*/ 139 w 177"/>
                <a:gd name="T83" fmla="*/ 148 h 429"/>
                <a:gd name="T84" fmla="*/ 128 w 177"/>
                <a:gd name="T85" fmla="*/ 123 h 429"/>
                <a:gd name="T86" fmla="*/ 121 w 177"/>
                <a:gd name="T87" fmla="*/ 103 h 4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7"/>
                <a:gd name="T133" fmla="*/ 0 h 429"/>
                <a:gd name="T134" fmla="*/ 177 w 177"/>
                <a:gd name="T135" fmla="*/ 429 h 4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7" h="429">
                  <a:moveTo>
                    <a:pt x="119" y="103"/>
                  </a:moveTo>
                  <a:lnTo>
                    <a:pt x="98" y="105"/>
                  </a:lnTo>
                  <a:lnTo>
                    <a:pt x="97" y="96"/>
                  </a:lnTo>
                  <a:lnTo>
                    <a:pt x="96" y="86"/>
                  </a:lnTo>
                  <a:lnTo>
                    <a:pt x="106" y="69"/>
                  </a:lnTo>
                  <a:lnTo>
                    <a:pt x="108" y="59"/>
                  </a:lnTo>
                  <a:lnTo>
                    <a:pt x="104" y="40"/>
                  </a:lnTo>
                  <a:lnTo>
                    <a:pt x="101" y="22"/>
                  </a:lnTo>
                  <a:lnTo>
                    <a:pt x="92" y="17"/>
                  </a:lnTo>
                  <a:lnTo>
                    <a:pt x="74" y="0"/>
                  </a:lnTo>
                  <a:lnTo>
                    <a:pt x="72" y="7"/>
                  </a:lnTo>
                  <a:lnTo>
                    <a:pt x="70" y="18"/>
                  </a:lnTo>
                  <a:lnTo>
                    <a:pt x="68" y="25"/>
                  </a:lnTo>
                  <a:lnTo>
                    <a:pt x="71" y="33"/>
                  </a:lnTo>
                  <a:lnTo>
                    <a:pt x="57" y="29"/>
                  </a:lnTo>
                  <a:lnTo>
                    <a:pt x="37" y="49"/>
                  </a:lnTo>
                  <a:lnTo>
                    <a:pt x="36" y="69"/>
                  </a:lnTo>
                  <a:lnTo>
                    <a:pt x="36" y="79"/>
                  </a:lnTo>
                  <a:lnTo>
                    <a:pt x="27" y="108"/>
                  </a:lnTo>
                  <a:lnTo>
                    <a:pt x="14" y="108"/>
                  </a:lnTo>
                  <a:lnTo>
                    <a:pt x="13" y="128"/>
                  </a:lnTo>
                  <a:lnTo>
                    <a:pt x="13" y="152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6" y="166"/>
                  </a:lnTo>
                  <a:lnTo>
                    <a:pt x="0" y="172"/>
                  </a:lnTo>
                  <a:lnTo>
                    <a:pt x="13" y="193"/>
                  </a:lnTo>
                  <a:lnTo>
                    <a:pt x="14" y="194"/>
                  </a:lnTo>
                  <a:lnTo>
                    <a:pt x="19" y="188"/>
                  </a:lnTo>
                  <a:lnTo>
                    <a:pt x="23" y="203"/>
                  </a:lnTo>
                  <a:lnTo>
                    <a:pt x="25" y="203"/>
                  </a:lnTo>
                  <a:lnTo>
                    <a:pt x="34" y="203"/>
                  </a:lnTo>
                  <a:lnTo>
                    <a:pt x="40" y="211"/>
                  </a:lnTo>
                  <a:lnTo>
                    <a:pt x="34" y="215"/>
                  </a:lnTo>
                  <a:lnTo>
                    <a:pt x="39" y="224"/>
                  </a:lnTo>
                  <a:lnTo>
                    <a:pt x="43" y="216"/>
                  </a:lnTo>
                  <a:lnTo>
                    <a:pt x="50" y="234"/>
                  </a:lnTo>
                  <a:lnTo>
                    <a:pt x="58" y="252"/>
                  </a:lnTo>
                  <a:lnTo>
                    <a:pt x="57" y="272"/>
                  </a:lnTo>
                  <a:lnTo>
                    <a:pt x="56" y="292"/>
                  </a:lnTo>
                  <a:lnTo>
                    <a:pt x="63" y="280"/>
                  </a:lnTo>
                  <a:lnTo>
                    <a:pt x="67" y="292"/>
                  </a:lnTo>
                  <a:lnTo>
                    <a:pt x="70" y="296"/>
                  </a:lnTo>
                  <a:lnTo>
                    <a:pt x="74" y="294"/>
                  </a:lnTo>
                  <a:lnTo>
                    <a:pt x="79" y="293"/>
                  </a:lnTo>
                  <a:lnTo>
                    <a:pt x="79" y="295"/>
                  </a:lnTo>
                  <a:lnTo>
                    <a:pt x="93" y="284"/>
                  </a:lnTo>
                  <a:lnTo>
                    <a:pt x="95" y="278"/>
                  </a:lnTo>
                  <a:lnTo>
                    <a:pt x="101" y="281"/>
                  </a:lnTo>
                  <a:lnTo>
                    <a:pt x="107" y="262"/>
                  </a:lnTo>
                  <a:lnTo>
                    <a:pt x="115" y="273"/>
                  </a:lnTo>
                  <a:lnTo>
                    <a:pt x="124" y="281"/>
                  </a:lnTo>
                  <a:lnTo>
                    <a:pt x="133" y="314"/>
                  </a:lnTo>
                  <a:lnTo>
                    <a:pt x="141" y="346"/>
                  </a:lnTo>
                  <a:lnTo>
                    <a:pt x="142" y="341"/>
                  </a:lnTo>
                  <a:lnTo>
                    <a:pt x="148" y="357"/>
                  </a:lnTo>
                  <a:lnTo>
                    <a:pt x="154" y="375"/>
                  </a:lnTo>
                  <a:lnTo>
                    <a:pt x="158" y="392"/>
                  </a:lnTo>
                  <a:lnTo>
                    <a:pt x="158" y="411"/>
                  </a:lnTo>
                  <a:lnTo>
                    <a:pt x="158" y="429"/>
                  </a:lnTo>
                  <a:lnTo>
                    <a:pt x="161" y="424"/>
                  </a:lnTo>
                  <a:lnTo>
                    <a:pt x="169" y="409"/>
                  </a:lnTo>
                  <a:lnTo>
                    <a:pt x="175" y="395"/>
                  </a:lnTo>
                  <a:lnTo>
                    <a:pt x="170" y="371"/>
                  </a:lnTo>
                  <a:lnTo>
                    <a:pt x="164" y="352"/>
                  </a:lnTo>
                  <a:lnTo>
                    <a:pt x="153" y="337"/>
                  </a:lnTo>
                  <a:lnTo>
                    <a:pt x="143" y="322"/>
                  </a:lnTo>
                  <a:lnTo>
                    <a:pt x="143" y="309"/>
                  </a:lnTo>
                  <a:lnTo>
                    <a:pt x="146" y="299"/>
                  </a:lnTo>
                  <a:lnTo>
                    <a:pt x="150" y="285"/>
                  </a:lnTo>
                  <a:lnTo>
                    <a:pt x="146" y="283"/>
                  </a:lnTo>
                  <a:lnTo>
                    <a:pt x="128" y="258"/>
                  </a:lnTo>
                  <a:lnTo>
                    <a:pt x="112" y="232"/>
                  </a:lnTo>
                  <a:lnTo>
                    <a:pt x="117" y="234"/>
                  </a:lnTo>
                  <a:lnTo>
                    <a:pt x="121" y="207"/>
                  </a:lnTo>
                  <a:lnTo>
                    <a:pt x="141" y="204"/>
                  </a:lnTo>
                  <a:lnTo>
                    <a:pt x="150" y="193"/>
                  </a:lnTo>
                  <a:lnTo>
                    <a:pt x="161" y="190"/>
                  </a:lnTo>
                  <a:lnTo>
                    <a:pt x="169" y="178"/>
                  </a:lnTo>
                  <a:lnTo>
                    <a:pt x="177" y="163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48" y="151"/>
                  </a:lnTo>
                  <a:lnTo>
                    <a:pt x="137" y="146"/>
                  </a:lnTo>
                  <a:lnTo>
                    <a:pt x="139" y="128"/>
                  </a:lnTo>
                  <a:lnTo>
                    <a:pt x="126" y="121"/>
                  </a:lnTo>
                  <a:lnTo>
                    <a:pt x="120" y="105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6" name="Freeform 10"/>
            <p:cNvSpPr>
              <a:spLocks noChangeAspect="1"/>
            </p:cNvSpPr>
            <p:nvPr/>
          </p:nvSpPr>
          <p:spPr bwMode="auto">
            <a:xfrm>
              <a:off x="5329" y="2452"/>
              <a:ext cx="97" cy="141"/>
            </a:xfrm>
            <a:custGeom>
              <a:avLst/>
              <a:gdLst>
                <a:gd name="T0" fmla="*/ 18 w 97"/>
                <a:gd name="T1" fmla="*/ 90 h 141"/>
                <a:gd name="T2" fmla="*/ 18 w 97"/>
                <a:gd name="T3" fmla="*/ 100 h 141"/>
                <a:gd name="T4" fmla="*/ 3 w 97"/>
                <a:gd name="T5" fmla="*/ 75 h 141"/>
                <a:gd name="T6" fmla="*/ 0 w 97"/>
                <a:gd name="T7" fmla="*/ 56 h 141"/>
                <a:gd name="T8" fmla="*/ 11 w 97"/>
                <a:gd name="T9" fmla="*/ 59 h 141"/>
                <a:gd name="T10" fmla="*/ 7 w 97"/>
                <a:gd name="T11" fmla="*/ 34 h 141"/>
                <a:gd name="T12" fmla="*/ 4 w 97"/>
                <a:gd name="T13" fmla="*/ 10 h 141"/>
                <a:gd name="T14" fmla="*/ 10 w 97"/>
                <a:gd name="T15" fmla="*/ 0 h 141"/>
                <a:gd name="T16" fmla="*/ 36 w 97"/>
                <a:gd name="T17" fmla="*/ 7 h 141"/>
                <a:gd name="T18" fmla="*/ 40 w 97"/>
                <a:gd name="T19" fmla="*/ 12 h 141"/>
                <a:gd name="T20" fmla="*/ 46 w 97"/>
                <a:gd name="T21" fmla="*/ 31 h 141"/>
                <a:gd name="T22" fmla="*/ 49 w 97"/>
                <a:gd name="T23" fmla="*/ 43 h 141"/>
                <a:gd name="T24" fmla="*/ 45 w 97"/>
                <a:gd name="T25" fmla="*/ 59 h 141"/>
                <a:gd name="T26" fmla="*/ 36 w 97"/>
                <a:gd name="T27" fmla="*/ 68 h 141"/>
                <a:gd name="T28" fmla="*/ 37 w 97"/>
                <a:gd name="T29" fmla="*/ 84 h 141"/>
                <a:gd name="T30" fmla="*/ 49 w 97"/>
                <a:gd name="T31" fmla="*/ 109 h 141"/>
                <a:gd name="T32" fmla="*/ 56 w 97"/>
                <a:gd name="T33" fmla="*/ 108 h 141"/>
                <a:gd name="T34" fmla="*/ 56 w 97"/>
                <a:gd name="T35" fmla="*/ 106 h 141"/>
                <a:gd name="T36" fmla="*/ 66 w 97"/>
                <a:gd name="T37" fmla="*/ 103 h 141"/>
                <a:gd name="T38" fmla="*/ 76 w 97"/>
                <a:gd name="T39" fmla="*/ 115 h 141"/>
                <a:gd name="T40" fmla="*/ 77 w 97"/>
                <a:gd name="T41" fmla="*/ 109 h 141"/>
                <a:gd name="T42" fmla="*/ 87 w 97"/>
                <a:gd name="T43" fmla="*/ 116 h 141"/>
                <a:gd name="T44" fmla="*/ 83 w 97"/>
                <a:gd name="T45" fmla="*/ 119 h 141"/>
                <a:gd name="T46" fmla="*/ 92 w 97"/>
                <a:gd name="T47" fmla="*/ 130 h 141"/>
                <a:gd name="T48" fmla="*/ 97 w 97"/>
                <a:gd name="T49" fmla="*/ 132 h 141"/>
                <a:gd name="T50" fmla="*/ 93 w 97"/>
                <a:gd name="T51" fmla="*/ 141 h 141"/>
                <a:gd name="T52" fmla="*/ 93 w 97"/>
                <a:gd name="T53" fmla="*/ 136 h 141"/>
                <a:gd name="T54" fmla="*/ 79 w 97"/>
                <a:gd name="T55" fmla="*/ 128 h 141"/>
                <a:gd name="T56" fmla="*/ 68 w 97"/>
                <a:gd name="T57" fmla="*/ 116 h 141"/>
                <a:gd name="T58" fmla="*/ 60 w 97"/>
                <a:gd name="T59" fmla="*/ 113 h 141"/>
                <a:gd name="T60" fmla="*/ 64 w 97"/>
                <a:gd name="T61" fmla="*/ 128 h 141"/>
                <a:gd name="T62" fmla="*/ 44 w 97"/>
                <a:gd name="T63" fmla="*/ 111 h 141"/>
                <a:gd name="T64" fmla="*/ 31 w 97"/>
                <a:gd name="T65" fmla="*/ 117 h 141"/>
                <a:gd name="T66" fmla="*/ 23 w 97"/>
                <a:gd name="T67" fmla="*/ 113 h 141"/>
                <a:gd name="T68" fmla="*/ 23 w 97"/>
                <a:gd name="T69" fmla="*/ 103 h 141"/>
                <a:gd name="T70" fmla="*/ 26 w 97"/>
                <a:gd name="T71" fmla="*/ 92 h 141"/>
                <a:gd name="T72" fmla="*/ 18 w 97"/>
                <a:gd name="T73" fmla="*/ 90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141"/>
                <a:gd name="T113" fmla="*/ 97 w 97"/>
                <a:gd name="T114" fmla="*/ 141 h 1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141">
                  <a:moveTo>
                    <a:pt x="18" y="90"/>
                  </a:moveTo>
                  <a:lnTo>
                    <a:pt x="18" y="10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11" y="59"/>
                  </a:lnTo>
                  <a:lnTo>
                    <a:pt x="7" y="34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5" y="59"/>
                  </a:lnTo>
                  <a:lnTo>
                    <a:pt x="36" y="68"/>
                  </a:lnTo>
                  <a:lnTo>
                    <a:pt x="37" y="84"/>
                  </a:lnTo>
                  <a:lnTo>
                    <a:pt x="49" y="109"/>
                  </a:lnTo>
                  <a:lnTo>
                    <a:pt x="56" y="108"/>
                  </a:lnTo>
                  <a:lnTo>
                    <a:pt x="56" y="106"/>
                  </a:lnTo>
                  <a:lnTo>
                    <a:pt x="66" y="103"/>
                  </a:lnTo>
                  <a:lnTo>
                    <a:pt x="76" y="115"/>
                  </a:lnTo>
                  <a:lnTo>
                    <a:pt x="77" y="109"/>
                  </a:lnTo>
                  <a:lnTo>
                    <a:pt x="87" y="116"/>
                  </a:lnTo>
                  <a:lnTo>
                    <a:pt x="83" y="119"/>
                  </a:lnTo>
                  <a:lnTo>
                    <a:pt x="92" y="130"/>
                  </a:lnTo>
                  <a:lnTo>
                    <a:pt x="97" y="132"/>
                  </a:lnTo>
                  <a:lnTo>
                    <a:pt x="93" y="141"/>
                  </a:lnTo>
                  <a:lnTo>
                    <a:pt x="93" y="136"/>
                  </a:lnTo>
                  <a:lnTo>
                    <a:pt x="79" y="128"/>
                  </a:lnTo>
                  <a:lnTo>
                    <a:pt x="68" y="116"/>
                  </a:lnTo>
                  <a:lnTo>
                    <a:pt x="60" y="113"/>
                  </a:lnTo>
                  <a:lnTo>
                    <a:pt x="64" y="128"/>
                  </a:lnTo>
                  <a:lnTo>
                    <a:pt x="44" y="111"/>
                  </a:lnTo>
                  <a:lnTo>
                    <a:pt x="31" y="117"/>
                  </a:lnTo>
                  <a:lnTo>
                    <a:pt x="23" y="11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7" name="Freeform 11"/>
            <p:cNvSpPr>
              <a:spLocks noChangeAspect="1"/>
            </p:cNvSpPr>
            <p:nvPr/>
          </p:nvSpPr>
          <p:spPr bwMode="auto">
            <a:xfrm>
              <a:off x="5393" y="2662"/>
              <a:ext cx="94" cy="97"/>
            </a:xfrm>
            <a:custGeom>
              <a:avLst/>
              <a:gdLst>
                <a:gd name="T0" fmla="*/ 73 w 94"/>
                <a:gd name="T1" fmla="*/ 97 h 97"/>
                <a:gd name="T2" fmla="*/ 70 w 94"/>
                <a:gd name="T3" fmla="*/ 87 h 97"/>
                <a:gd name="T4" fmla="*/ 66 w 94"/>
                <a:gd name="T5" fmla="*/ 89 h 97"/>
                <a:gd name="T6" fmla="*/ 44 w 94"/>
                <a:gd name="T7" fmla="*/ 76 h 97"/>
                <a:gd name="T8" fmla="*/ 46 w 94"/>
                <a:gd name="T9" fmla="*/ 57 h 97"/>
                <a:gd name="T10" fmla="*/ 34 w 94"/>
                <a:gd name="T11" fmla="*/ 44 h 97"/>
                <a:gd name="T12" fmla="*/ 29 w 94"/>
                <a:gd name="T13" fmla="*/ 52 h 97"/>
                <a:gd name="T14" fmla="*/ 24 w 94"/>
                <a:gd name="T15" fmla="*/ 49 h 97"/>
                <a:gd name="T16" fmla="*/ 21 w 94"/>
                <a:gd name="T17" fmla="*/ 53 h 97"/>
                <a:gd name="T18" fmla="*/ 15 w 94"/>
                <a:gd name="T19" fmla="*/ 46 h 97"/>
                <a:gd name="T20" fmla="*/ 6 w 94"/>
                <a:gd name="T21" fmla="*/ 59 h 97"/>
                <a:gd name="T22" fmla="*/ 0 w 94"/>
                <a:gd name="T23" fmla="*/ 64 h 97"/>
                <a:gd name="T24" fmla="*/ 2 w 94"/>
                <a:gd name="T25" fmla="*/ 47 h 97"/>
                <a:gd name="T26" fmla="*/ 19 w 94"/>
                <a:gd name="T27" fmla="*/ 34 h 97"/>
                <a:gd name="T28" fmla="*/ 32 w 94"/>
                <a:gd name="T29" fmla="*/ 25 h 97"/>
                <a:gd name="T30" fmla="*/ 36 w 94"/>
                <a:gd name="T31" fmla="*/ 38 h 97"/>
                <a:gd name="T32" fmla="*/ 45 w 94"/>
                <a:gd name="T33" fmla="*/ 33 h 97"/>
                <a:gd name="T34" fmla="*/ 52 w 94"/>
                <a:gd name="T35" fmla="*/ 28 h 97"/>
                <a:gd name="T36" fmla="*/ 55 w 94"/>
                <a:gd name="T37" fmla="*/ 17 h 97"/>
                <a:gd name="T38" fmla="*/ 64 w 94"/>
                <a:gd name="T39" fmla="*/ 19 h 97"/>
                <a:gd name="T40" fmla="*/ 68 w 94"/>
                <a:gd name="T41" fmla="*/ 17 h 97"/>
                <a:gd name="T42" fmla="*/ 66 w 94"/>
                <a:gd name="T43" fmla="*/ 0 h 97"/>
                <a:gd name="T44" fmla="*/ 81 w 94"/>
                <a:gd name="T45" fmla="*/ 11 h 97"/>
                <a:gd name="T46" fmla="*/ 85 w 94"/>
                <a:gd name="T47" fmla="*/ 28 h 97"/>
                <a:gd name="T48" fmla="*/ 94 w 94"/>
                <a:gd name="T49" fmla="*/ 57 h 97"/>
                <a:gd name="T50" fmla="*/ 89 w 94"/>
                <a:gd name="T51" fmla="*/ 68 h 97"/>
                <a:gd name="T52" fmla="*/ 88 w 94"/>
                <a:gd name="T53" fmla="*/ 77 h 97"/>
                <a:gd name="T54" fmla="*/ 79 w 94"/>
                <a:gd name="T55" fmla="*/ 58 h 97"/>
                <a:gd name="T56" fmla="*/ 73 w 94"/>
                <a:gd name="T57" fmla="*/ 64 h 97"/>
                <a:gd name="T58" fmla="*/ 77 w 94"/>
                <a:gd name="T59" fmla="*/ 78 h 97"/>
                <a:gd name="T60" fmla="*/ 73 w 94"/>
                <a:gd name="T61" fmla="*/ 97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97"/>
                <a:gd name="T95" fmla="*/ 94 w 94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97">
                  <a:moveTo>
                    <a:pt x="73" y="97"/>
                  </a:moveTo>
                  <a:lnTo>
                    <a:pt x="70" y="87"/>
                  </a:lnTo>
                  <a:lnTo>
                    <a:pt x="66" y="89"/>
                  </a:lnTo>
                  <a:lnTo>
                    <a:pt x="44" y="76"/>
                  </a:lnTo>
                  <a:lnTo>
                    <a:pt x="46" y="57"/>
                  </a:lnTo>
                  <a:lnTo>
                    <a:pt x="34" y="44"/>
                  </a:lnTo>
                  <a:lnTo>
                    <a:pt x="29" y="52"/>
                  </a:lnTo>
                  <a:lnTo>
                    <a:pt x="24" y="49"/>
                  </a:lnTo>
                  <a:lnTo>
                    <a:pt x="21" y="53"/>
                  </a:lnTo>
                  <a:lnTo>
                    <a:pt x="15" y="46"/>
                  </a:lnTo>
                  <a:lnTo>
                    <a:pt x="6" y="59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19" y="34"/>
                  </a:lnTo>
                  <a:lnTo>
                    <a:pt x="32" y="25"/>
                  </a:lnTo>
                  <a:lnTo>
                    <a:pt x="36" y="38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5" y="17"/>
                  </a:lnTo>
                  <a:lnTo>
                    <a:pt x="64" y="19"/>
                  </a:lnTo>
                  <a:lnTo>
                    <a:pt x="68" y="17"/>
                  </a:lnTo>
                  <a:lnTo>
                    <a:pt x="66" y="0"/>
                  </a:lnTo>
                  <a:lnTo>
                    <a:pt x="81" y="11"/>
                  </a:lnTo>
                  <a:lnTo>
                    <a:pt x="85" y="28"/>
                  </a:lnTo>
                  <a:lnTo>
                    <a:pt x="94" y="57"/>
                  </a:lnTo>
                  <a:lnTo>
                    <a:pt x="89" y="68"/>
                  </a:lnTo>
                  <a:lnTo>
                    <a:pt x="88" y="77"/>
                  </a:lnTo>
                  <a:lnTo>
                    <a:pt x="79" y="58"/>
                  </a:lnTo>
                  <a:lnTo>
                    <a:pt x="73" y="64"/>
                  </a:lnTo>
                  <a:lnTo>
                    <a:pt x="77" y="78"/>
                  </a:lnTo>
                  <a:lnTo>
                    <a:pt x="73" y="9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8" name="Freeform 12"/>
            <p:cNvSpPr>
              <a:spLocks noChangeAspect="1"/>
            </p:cNvSpPr>
            <p:nvPr/>
          </p:nvSpPr>
          <p:spPr bwMode="auto">
            <a:xfrm>
              <a:off x="5399" y="2636"/>
              <a:ext cx="21" cy="41"/>
            </a:xfrm>
            <a:custGeom>
              <a:avLst/>
              <a:gdLst>
                <a:gd name="T0" fmla="*/ 21 w 21"/>
                <a:gd name="T1" fmla="*/ 0 h 41"/>
                <a:gd name="T2" fmla="*/ 16 w 21"/>
                <a:gd name="T3" fmla="*/ 30 h 41"/>
                <a:gd name="T4" fmla="*/ 16 w 21"/>
                <a:gd name="T5" fmla="*/ 41 h 41"/>
                <a:gd name="T6" fmla="*/ 0 w 21"/>
                <a:gd name="T7" fmla="*/ 27 h 41"/>
                <a:gd name="T8" fmla="*/ 4 w 21"/>
                <a:gd name="T9" fmla="*/ 20 h 41"/>
                <a:gd name="T10" fmla="*/ 7 w 21"/>
                <a:gd name="T11" fmla="*/ 0 h 41"/>
                <a:gd name="T12" fmla="*/ 21 w 21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1"/>
                <a:gd name="T23" fmla="*/ 21 w 2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1">
                  <a:moveTo>
                    <a:pt x="21" y="0"/>
                  </a:moveTo>
                  <a:lnTo>
                    <a:pt x="16" y="30"/>
                  </a:lnTo>
                  <a:lnTo>
                    <a:pt x="16" y="41"/>
                  </a:lnTo>
                  <a:lnTo>
                    <a:pt x="0" y="27"/>
                  </a:lnTo>
                  <a:lnTo>
                    <a:pt x="4" y="20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49" name="Freeform 13"/>
            <p:cNvSpPr>
              <a:spLocks noChangeAspect="1"/>
            </p:cNvSpPr>
            <p:nvPr/>
          </p:nvSpPr>
          <p:spPr bwMode="auto">
            <a:xfrm>
              <a:off x="5429" y="2595"/>
              <a:ext cx="34" cy="36"/>
            </a:xfrm>
            <a:custGeom>
              <a:avLst/>
              <a:gdLst>
                <a:gd name="T0" fmla="*/ 26 w 34"/>
                <a:gd name="T1" fmla="*/ 36 h 35"/>
                <a:gd name="T2" fmla="*/ 17 w 34"/>
                <a:gd name="T3" fmla="*/ 25 h 35"/>
                <a:gd name="T4" fmla="*/ 0 w 34"/>
                <a:gd name="T5" fmla="*/ 3 h 35"/>
                <a:gd name="T6" fmla="*/ 18 w 34"/>
                <a:gd name="T7" fmla="*/ 0 h 35"/>
                <a:gd name="T8" fmla="*/ 26 w 34"/>
                <a:gd name="T9" fmla="*/ 14 h 35"/>
                <a:gd name="T10" fmla="*/ 34 w 34"/>
                <a:gd name="T11" fmla="*/ 37 h 35"/>
                <a:gd name="T12" fmla="*/ 26 w 34"/>
                <a:gd name="T13" fmla="*/ 3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5"/>
                <a:gd name="T23" fmla="*/ 34 w 34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5">
                  <a:moveTo>
                    <a:pt x="26" y="34"/>
                  </a:moveTo>
                  <a:lnTo>
                    <a:pt x="17" y="23"/>
                  </a:lnTo>
                  <a:lnTo>
                    <a:pt x="0" y="3"/>
                  </a:lnTo>
                  <a:lnTo>
                    <a:pt x="18" y="0"/>
                  </a:lnTo>
                  <a:lnTo>
                    <a:pt x="26" y="14"/>
                  </a:lnTo>
                  <a:lnTo>
                    <a:pt x="34" y="35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0" name="Freeform 14"/>
            <p:cNvSpPr>
              <a:spLocks noChangeAspect="1"/>
            </p:cNvSpPr>
            <p:nvPr/>
          </p:nvSpPr>
          <p:spPr bwMode="auto">
            <a:xfrm>
              <a:off x="5383" y="2612"/>
              <a:ext cx="27" cy="32"/>
            </a:xfrm>
            <a:custGeom>
              <a:avLst/>
              <a:gdLst>
                <a:gd name="T0" fmla="*/ 25 w 27"/>
                <a:gd name="T1" fmla="*/ 7 h 31"/>
                <a:gd name="T2" fmla="*/ 4 w 27"/>
                <a:gd name="T3" fmla="*/ 0 h 31"/>
                <a:gd name="T4" fmla="*/ 0 w 27"/>
                <a:gd name="T5" fmla="*/ 1 h 31"/>
                <a:gd name="T6" fmla="*/ 6 w 27"/>
                <a:gd name="T7" fmla="*/ 33 h 31"/>
                <a:gd name="T8" fmla="*/ 26 w 27"/>
                <a:gd name="T9" fmla="*/ 11 h 31"/>
                <a:gd name="T10" fmla="*/ 27 w 27"/>
                <a:gd name="T11" fmla="*/ 10 h 31"/>
                <a:gd name="T12" fmla="*/ 25 w 27"/>
                <a:gd name="T13" fmla="*/ 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25" y="7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1" name="Freeform 15"/>
            <p:cNvSpPr>
              <a:spLocks noChangeAspect="1"/>
            </p:cNvSpPr>
            <p:nvPr/>
          </p:nvSpPr>
          <p:spPr bwMode="auto">
            <a:xfrm>
              <a:off x="5294" y="2625"/>
              <a:ext cx="48" cy="67"/>
            </a:xfrm>
            <a:custGeom>
              <a:avLst/>
              <a:gdLst>
                <a:gd name="T0" fmla="*/ 49 w 47"/>
                <a:gd name="T1" fmla="*/ 19 h 67"/>
                <a:gd name="T2" fmla="*/ 30 w 47"/>
                <a:gd name="T3" fmla="*/ 38 h 67"/>
                <a:gd name="T4" fmla="*/ 14 w 47"/>
                <a:gd name="T5" fmla="*/ 52 h 67"/>
                <a:gd name="T6" fmla="*/ 0 w 47"/>
                <a:gd name="T7" fmla="*/ 67 h 67"/>
                <a:gd name="T8" fmla="*/ 1 w 47"/>
                <a:gd name="T9" fmla="*/ 62 h 67"/>
                <a:gd name="T10" fmla="*/ 15 w 47"/>
                <a:gd name="T11" fmla="*/ 45 h 67"/>
                <a:gd name="T12" fmla="*/ 31 w 47"/>
                <a:gd name="T13" fmla="*/ 26 h 67"/>
                <a:gd name="T14" fmla="*/ 39 w 47"/>
                <a:gd name="T15" fmla="*/ 11 h 67"/>
                <a:gd name="T16" fmla="*/ 40 w 47"/>
                <a:gd name="T17" fmla="*/ 11 h 67"/>
                <a:gd name="T18" fmla="*/ 40 w 47"/>
                <a:gd name="T19" fmla="*/ 0 h 67"/>
                <a:gd name="T20" fmla="*/ 49 w 47"/>
                <a:gd name="T21" fmla="*/ 19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67"/>
                <a:gd name="T35" fmla="*/ 47 w 47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67">
                  <a:moveTo>
                    <a:pt x="47" y="19"/>
                  </a:moveTo>
                  <a:lnTo>
                    <a:pt x="28" y="38"/>
                  </a:lnTo>
                  <a:lnTo>
                    <a:pt x="14" y="5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15" y="45"/>
                  </a:lnTo>
                  <a:lnTo>
                    <a:pt x="29" y="26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2" name="Freeform 16"/>
            <p:cNvSpPr>
              <a:spLocks noChangeAspect="1"/>
            </p:cNvSpPr>
            <p:nvPr/>
          </p:nvSpPr>
          <p:spPr bwMode="auto">
            <a:xfrm>
              <a:off x="5346" y="2575"/>
              <a:ext cx="28" cy="26"/>
            </a:xfrm>
            <a:custGeom>
              <a:avLst/>
              <a:gdLst>
                <a:gd name="T0" fmla="*/ 28 w 28"/>
                <a:gd name="T1" fmla="*/ 18 h 26"/>
                <a:gd name="T2" fmla="*/ 23 w 28"/>
                <a:gd name="T3" fmla="*/ 26 h 26"/>
                <a:gd name="T4" fmla="*/ 11 w 28"/>
                <a:gd name="T5" fmla="*/ 13 h 26"/>
                <a:gd name="T6" fmla="*/ 0 w 28"/>
                <a:gd name="T7" fmla="*/ 0 h 26"/>
                <a:gd name="T8" fmla="*/ 21 w 28"/>
                <a:gd name="T9" fmla="*/ 2 h 26"/>
                <a:gd name="T10" fmla="*/ 28 w 28"/>
                <a:gd name="T11" fmla="*/ 1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6"/>
                <a:gd name="T20" fmla="*/ 28 w 2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6">
                  <a:moveTo>
                    <a:pt x="28" y="18"/>
                  </a:moveTo>
                  <a:lnTo>
                    <a:pt x="23" y="26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3" name="Freeform 17"/>
            <p:cNvSpPr>
              <a:spLocks noChangeAspect="1"/>
            </p:cNvSpPr>
            <p:nvPr/>
          </p:nvSpPr>
          <p:spPr bwMode="auto">
            <a:xfrm>
              <a:off x="5435" y="2621"/>
              <a:ext cx="21" cy="32"/>
            </a:xfrm>
            <a:custGeom>
              <a:avLst/>
              <a:gdLst>
                <a:gd name="T0" fmla="*/ 13 w 21"/>
                <a:gd name="T1" fmla="*/ 5 h 32"/>
                <a:gd name="T2" fmla="*/ 21 w 21"/>
                <a:gd name="T3" fmla="*/ 28 h 32"/>
                <a:gd name="T4" fmla="*/ 15 w 21"/>
                <a:gd name="T5" fmla="*/ 30 h 32"/>
                <a:gd name="T6" fmla="*/ 14 w 21"/>
                <a:gd name="T7" fmla="*/ 32 h 32"/>
                <a:gd name="T8" fmla="*/ 4 w 21"/>
                <a:gd name="T9" fmla="*/ 13 h 32"/>
                <a:gd name="T10" fmla="*/ 0 w 21"/>
                <a:gd name="T11" fmla="*/ 0 h 32"/>
                <a:gd name="T12" fmla="*/ 13 w 21"/>
                <a:gd name="T13" fmla="*/ 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13" y="5"/>
                  </a:moveTo>
                  <a:lnTo>
                    <a:pt x="21" y="28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4" name="Freeform 18"/>
            <p:cNvSpPr>
              <a:spLocks noChangeAspect="1"/>
            </p:cNvSpPr>
            <p:nvPr/>
          </p:nvSpPr>
          <p:spPr bwMode="auto">
            <a:xfrm>
              <a:off x="5409" y="2598"/>
              <a:ext cx="18" cy="16"/>
            </a:xfrm>
            <a:custGeom>
              <a:avLst/>
              <a:gdLst>
                <a:gd name="T0" fmla="*/ 18 w 18"/>
                <a:gd name="T1" fmla="*/ 16 h 16"/>
                <a:gd name="T2" fmla="*/ 3 w 18"/>
                <a:gd name="T3" fmla="*/ 8 h 16"/>
                <a:gd name="T4" fmla="*/ 0 w 18"/>
                <a:gd name="T5" fmla="*/ 10 h 16"/>
                <a:gd name="T6" fmla="*/ 1 w 18"/>
                <a:gd name="T7" fmla="*/ 0 h 16"/>
                <a:gd name="T8" fmla="*/ 17 w 18"/>
                <a:gd name="T9" fmla="*/ 13 h 16"/>
                <a:gd name="T10" fmla="*/ 18 w 18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18" y="16"/>
                  </a:moveTo>
                  <a:lnTo>
                    <a:pt x="3" y="8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7" y="13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5" name="Freeform 19"/>
            <p:cNvSpPr>
              <a:spLocks noChangeAspect="1"/>
            </p:cNvSpPr>
            <p:nvPr/>
          </p:nvSpPr>
          <p:spPr bwMode="auto">
            <a:xfrm>
              <a:off x="5426" y="2653"/>
              <a:ext cx="18" cy="9"/>
            </a:xfrm>
            <a:custGeom>
              <a:avLst/>
              <a:gdLst>
                <a:gd name="T0" fmla="*/ 18 w 18"/>
                <a:gd name="T1" fmla="*/ 8 h 9"/>
                <a:gd name="T2" fmla="*/ 12 w 18"/>
                <a:gd name="T3" fmla="*/ 0 h 9"/>
                <a:gd name="T4" fmla="*/ 0 w 18"/>
                <a:gd name="T5" fmla="*/ 9 h 9"/>
                <a:gd name="T6" fmla="*/ 18 w 18"/>
                <a:gd name="T7" fmla="*/ 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8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6" name="Freeform 20"/>
            <p:cNvSpPr>
              <a:spLocks noChangeAspect="1"/>
            </p:cNvSpPr>
            <p:nvPr/>
          </p:nvSpPr>
          <p:spPr bwMode="auto">
            <a:xfrm>
              <a:off x="5417" y="2626"/>
              <a:ext cx="11" cy="44"/>
            </a:xfrm>
            <a:custGeom>
              <a:avLst/>
              <a:gdLst>
                <a:gd name="T0" fmla="*/ 11 w 11"/>
                <a:gd name="T1" fmla="*/ 0 h 44"/>
                <a:gd name="T2" fmla="*/ 11 w 11"/>
                <a:gd name="T3" fmla="*/ 12 h 44"/>
                <a:gd name="T4" fmla="*/ 6 w 11"/>
                <a:gd name="T5" fmla="*/ 27 h 44"/>
                <a:gd name="T6" fmla="*/ 0 w 11"/>
                <a:gd name="T7" fmla="*/ 44 h 44"/>
                <a:gd name="T8" fmla="*/ 6 w 11"/>
                <a:gd name="T9" fmla="*/ 21 h 44"/>
                <a:gd name="T10" fmla="*/ 11 w 1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4"/>
                <a:gd name="T20" fmla="*/ 11 w 1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4">
                  <a:moveTo>
                    <a:pt x="11" y="0"/>
                  </a:moveTo>
                  <a:lnTo>
                    <a:pt x="11" y="12"/>
                  </a:lnTo>
                  <a:lnTo>
                    <a:pt x="6" y="27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7" name="Freeform 21"/>
            <p:cNvSpPr>
              <a:spLocks noChangeAspect="1"/>
            </p:cNvSpPr>
            <p:nvPr/>
          </p:nvSpPr>
          <p:spPr bwMode="auto">
            <a:xfrm>
              <a:off x="4863" y="2412"/>
              <a:ext cx="179" cy="341"/>
            </a:xfrm>
            <a:custGeom>
              <a:avLst/>
              <a:gdLst>
                <a:gd name="T0" fmla="*/ 59 w 178"/>
                <a:gd name="T1" fmla="*/ 245 h 340"/>
                <a:gd name="T2" fmla="*/ 67 w 178"/>
                <a:gd name="T3" fmla="*/ 204 h 340"/>
                <a:gd name="T4" fmla="*/ 69 w 178"/>
                <a:gd name="T5" fmla="*/ 164 h 340"/>
                <a:gd name="T6" fmla="*/ 87 w 178"/>
                <a:gd name="T7" fmla="*/ 180 h 340"/>
                <a:gd name="T8" fmla="*/ 125 w 178"/>
                <a:gd name="T9" fmla="*/ 197 h 340"/>
                <a:gd name="T10" fmla="*/ 125 w 178"/>
                <a:gd name="T11" fmla="*/ 187 h 340"/>
                <a:gd name="T12" fmla="*/ 131 w 178"/>
                <a:gd name="T13" fmla="*/ 142 h 340"/>
                <a:gd name="T14" fmla="*/ 173 w 178"/>
                <a:gd name="T15" fmla="*/ 141 h 340"/>
                <a:gd name="T16" fmla="*/ 175 w 178"/>
                <a:gd name="T17" fmla="*/ 109 h 340"/>
                <a:gd name="T18" fmla="*/ 153 w 178"/>
                <a:gd name="T19" fmla="*/ 67 h 340"/>
                <a:gd name="T20" fmla="*/ 119 w 178"/>
                <a:gd name="T21" fmla="*/ 53 h 340"/>
                <a:gd name="T22" fmla="*/ 97 w 178"/>
                <a:gd name="T23" fmla="*/ 52 h 340"/>
                <a:gd name="T24" fmla="*/ 76 w 178"/>
                <a:gd name="T25" fmla="*/ 42 h 340"/>
                <a:gd name="T26" fmla="*/ 59 w 178"/>
                <a:gd name="T27" fmla="*/ 17 h 340"/>
                <a:gd name="T28" fmla="*/ 49 w 178"/>
                <a:gd name="T29" fmla="*/ 0 h 340"/>
                <a:gd name="T30" fmla="*/ 29 w 178"/>
                <a:gd name="T31" fmla="*/ 14 h 340"/>
                <a:gd name="T32" fmla="*/ 5 w 178"/>
                <a:gd name="T33" fmla="*/ 44 h 340"/>
                <a:gd name="T34" fmla="*/ 16 w 178"/>
                <a:gd name="T35" fmla="*/ 68 h 340"/>
                <a:gd name="T36" fmla="*/ 38 w 178"/>
                <a:gd name="T37" fmla="*/ 95 h 340"/>
                <a:gd name="T38" fmla="*/ 31 w 178"/>
                <a:gd name="T39" fmla="*/ 119 h 340"/>
                <a:gd name="T40" fmla="*/ 41 w 178"/>
                <a:gd name="T41" fmla="*/ 147 h 340"/>
                <a:gd name="T42" fmla="*/ 58 w 178"/>
                <a:gd name="T43" fmla="*/ 183 h 340"/>
                <a:gd name="T44" fmla="*/ 57 w 178"/>
                <a:gd name="T45" fmla="*/ 221 h 340"/>
                <a:gd name="T46" fmla="*/ 49 w 178"/>
                <a:gd name="T47" fmla="*/ 241 h 340"/>
                <a:gd name="T48" fmla="*/ 43 w 178"/>
                <a:gd name="T49" fmla="*/ 286 h 340"/>
                <a:gd name="T50" fmla="*/ 58 w 178"/>
                <a:gd name="T51" fmla="*/ 296 h 340"/>
                <a:gd name="T52" fmla="*/ 73 w 178"/>
                <a:gd name="T53" fmla="*/ 314 h 340"/>
                <a:gd name="T54" fmla="*/ 84 w 178"/>
                <a:gd name="T55" fmla="*/ 325 h 340"/>
                <a:gd name="T56" fmla="*/ 103 w 178"/>
                <a:gd name="T57" fmla="*/ 342 h 340"/>
                <a:gd name="T58" fmla="*/ 125 w 178"/>
                <a:gd name="T59" fmla="*/ 332 h 340"/>
                <a:gd name="T60" fmla="*/ 99 w 178"/>
                <a:gd name="T61" fmla="*/ 316 h 340"/>
                <a:gd name="T62" fmla="*/ 81 w 178"/>
                <a:gd name="T63" fmla="*/ 286 h 340"/>
                <a:gd name="T64" fmla="*/ 64 w 178"/>
                <a:gd name="T65" fmla="*/ 263 h 3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340"/>
                <a:gd name="T101" fmla="*/ 178 w 178"/>
                <a:gd name="T102" fmla="*/ 340 h 3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340">
                  <a:moveTo>
                    <a:pt x="64" y="261"/>
                  </a:moveTo>
                  <a:lnTo>
                    <a:pt x="59" y="243"/>
                  </a:lnTo>
                  <a:lnTo>
                    <a:pt x="63" y="222"/>
                  </a:lnTo>
                  <a:lnTo>
                    <a:pt x="67" y="202"/>
                  </a:lnTo>
                  <a:lnTo>
                    <a:pt x="67" y="183"/>
                  </a:lnTo>
                  <a:lnTo>
                    <a:pt x="69" y="164"/>
                  </a:lnTo>
                  <a:lnTo>
                    <a:pt x="86" y="162"/>
                  </a:lnTo>
                  <a:lnTo>
                    <a:pt x="87" y="178"/>
                  </a:lnTo>
                  <a:lnTo>
                    <a:pt x="104" y="180"/>
                  </a:lnTo>
                  <a:lnTo>
                    <a:pt x="123" y="195"/>
                  </a:lnTo>
                  <a:lnTo>
                    <a:pt x="131" y="205"/>
                  </a:lnTo>
                  <a:lnTo>
                    <a:pt x="123" y="185"/>
                  </a:lnTo>
                  <a:lnTo>
                    <a:pt x="116" y="166"/>
                  </a:lnTo>
                  <a:lnTo>
                    <a:pt x="129" y="142"/>
                  </a:lnTo>
                  <a:lnTo>
                    <a:pt x="151" y="142"/>
                  </a:lnTo>
                  <a:lnTo>
                    <a:pt x="171" y="141"/>
                  </a:lnTo>
                  <a:lnTo>
                    <a:pt x="178" y="128"/>
                  </a:lnTo>
                  <a:lnTo>
                    <a:pt x="173" y="109"/>
                  </a:lnTo>
                  <a:lnTo>
                    <a:pt x="155" y="83"/>
                  </a:lnTo>
                  <a:lnTo>
                    <a:pt x="151" y="67"/>
                  </a:lnTo>
                  <a:lnTo>
                    <a:pt x="127" y="47"/>
                  </a:lnTo>
                  <a:lnTo>
                    <a:pt x="117" y="53"/>
                  </a:lnTo>
                  <a:lnTo>
                    <a:pt x="108" y="57"/>
                  </a:lnTo>
                  <a:lnTo>
                    <a:pt x="95" y="52"/>
                  </a:lnTo>
                  <a:lnTo>
                    <a:pt x="77" y="67"/>
                  </a:lnTo>
                  <a:lnTo>
                    <a:pt x="76" y="42"/>
                  </a:lnTo>
                  <a:lnTo>
                    <a:pt x="74" y="18"/>
                  </a:lnTo>
                  <a:lnTo>
                    <a:pt x="59" y="17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14"/>
                  </a:lnTo>
                  <a:lnTo>
                    <a:pt x="9" y="17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16" y="68"/>
                  </a:lnTo>
                  <a:lnTo>
                    <a:pt x="34" y="93"/>
                  </a:lnTo>
                  <a:lnTo>
                    <a:pt x="38" y="95"/>
                  </a:lnTo>
                  <a:lnTo>
                    <a:pt x="34" y="109"/>
                  </a:lnTo>
                  <a:lnTo>
                    <a:pt x="31" y="119"/>
                  </a:lnTo>
                  <a:lnTo>
                    <a:pt x="31" y="132"/>
                  </a:lnTo>
                  <a:lnTo>
                    <a:pt x="41" y="147"/>
                  </a:lnTo>
                  <a:lnTo>
                    <a:pt x="52" y="162"/>
                  </a:lnTo>
                  <a:lnTo>
                    <a:pt x="58" y="181"/>
                  </a:lnTo>
                  <a:lnTo>
                    <a:pt x="63" y="205"/>
                  </a:lnTo>
                  <a:lnTo>
                    <a:pt x="57" y="219"/>
                  </a:lnTo>
                  <a:lnTo>
                    <a:pt x="49" y="234"/>
                  </a:lnTo>
                  <a:lnTo>
                    <a:pt x="49" y="239"/>
                  </a:lnTo>
                  <a:lnTo>
                    <a:pt x="46" y="261"/>
                  </a:lnTo>
                  <a:lnTo>
                    <a:pt x="43" y="284"/>
                  </a:lnTo>
                  <a:lnTo>
                    <a:pt x="47" y="281"/>
                  </a:lnTo>
                  <a:lnTo>
                    <a:pt x="58" y="294"/>
                  </a:lnTo>
                  <a:lnTo>
                    <a:pt x="69" y="306"/>
                  </a:lnTo>
                  <a:lnTo>
                    <a:pt x="73" y="312"/>
                  </a:lnTo>
                  <a:lnTo>
                    <a:pt x="83" y="326"/>
                  </a:lnTo>
                  <a:lnTo>
                    <a:pt x="84" y="323"/>
                  </a:lnTo>
                  <a:lnTo>
                    <a:pt x="100" y="330"/>
                  </a:lnTo>
                  <a:lnTo>
                    <a:pt x="101" y="340"/>
                  </a:lnTo>
                  <a:lnTo>
                    <a:pt x="115" y="340"/>
                  </a:lnTo>
                  <a:lnTo>
                    <a:pt x="123" y="330"/>
                  </a:lnTo>
                  <a:lnTo>
                    <a:pt x="111" y="316"/>
                  </a:lnTo>
                  <a:lnTo>
                    <a:pt x="97" y="314"/>
                  </a:lnTo>
                  <a:lnTo>
                    <a:pt x="86" y="301"/>
                  </a:lnTo>
                  <a:lnTo>
                    <a:pt x="81" y="284"/>
                  </a:lnTo>
                  <a:lnTo>
                    <a:pt x="74" y="262"/>
                  </a:lnTo>
                  <a:lnTo>
                    <a:pt x="64" y="2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8" name="Freeform 22"/>
            <p:cNvSpPr>
              <a:spLocks noChangeAspect="1"/>
            </p:cNvSpPr>
            <p:nvPr/>
          </p:nvSpPr>
          <p:spPr bwMode="auto">
            <a:xfrm>
              <a:off x="4946" y="2344"/>
              <a:ext cx="179" cy="342"/>
            </a:xfrm>
            <a:custGeom>
              <a:avLst/>
              <a:gdLst>
                <a:gd name="T0" fmla="*/ 56 w 178"/>
                <a:gd name="T1" fmla="*/ 64 h 340"/>
                <a:gd name="T2" fmla="*/ 35 w 178"/>
                <a:gd name="T3" fmla="*/ 59 h 340"/>
                <a:gd name="T4" fmla="*/ 16 w 178"/>
                <a:gd name="T5" fmla="*/ 35 h 340"/>
                <a:gd name="T6" fmla="*/ 5 w 178"/>
                <a:gd name="T7" fmla="*/ 14 h 340"/>
                <a:gd name="T8" fmla="*/ 20 w 178"/>
                <a:gd name="T9" fmla="*/ 14 h 340"/>
                <a:gd name="T10" fmla="*/ 34 w 178"/>
                <a:gd name="T11" fmla="*/ 16 h 340"/>
                <a:gd name="T12" fmla="*/ 43 w 178"/>
                <a:gd name="T13" fmla="*/ 13 h 340"/>
                <a:gd name="T14" fmla="*/ 64 w 178"/>
                <a:gd name="T15" fmla="*/ 1 h 340"/>
                <a:gd name="T16" fmla="*/ 94 w 178"/>
                <a:gd name="T17" fmla="*/ 24 h 340"/>
                <a:gd name="T18" fmla="*/ 122 w 178"/>
                <a:gd name="T19" fmla="*/ 40 h 340"/>
                <a:gd name="T20" fmla="*/ 100 w 178"/>
                <a:gd name="T21" fmla="*/ 54 h 340"/>
                <a:gd name="T22" fmla="*/ 93 w 178"/>
                <a:gd name="T23" fmla="*/ 76 h 340"/>
                <a:gd name="T24" fmla="*/ 100 w 178"/>
                <a:gd name="T25" fmla="*/ 119 h 340"/>
                <a:gd name="T26" fmla="*/ 118 w 178"/>
                <a:gd name="T27" fmla="*/ 143 h 340"/>
                <a:gd name="T28" fmla="*/ 147 w 178"/>
                <a:gd name="T29" fmla="*/ 171 h 340"/>
                <a:gd name="T30" fmla="*/ 171 w 178"/>
                <a:gd name="T31" fmla="*/ 217 h 340"/>
                <a:gd name="T32" fmla="*/ 179 w 178"/>
                <a:gd name="T33" fmla="*/ 259 h 340"/>
                <a:gd name="T34" fmla="*/ 176 w 178"/>
                <a:gd name="T35" fmla="*/ 277 h 340"/>
                <a:gd name="T36" fmla="*/ 147 w 178"/>
                <a:gd name="T37" fmla="*/ 302 h 340"/>
                <a:gd name="T38" fmla="*/ 133 w 178"/>
                <a:gd name="T39" fmla="*/ 304 h 340"/>
                <a:gd name="T40" fmla="*/ 130 w 178"/>
                <a:gd name="T41" fmla="*/ 314 h 340"/>
                <a:gd name="T42" fmla="*/ 122 w 178"/>
                <a:gd name="T43" fmla="*/ 324 h 340"/>
                <a:gd name="T44" fmla="*/ 97 w 178"/>
                <a:gd name="T45" fmla="*/ 344 h 340"/>
                <a:gd name="T46" fmla="*/ 83 w 178"/>
                <a:gd name="T47" fmla="*/ 303 h 340"/>
                <a:gd name="T48" fmla="*/ 102 w 178"/>
                <a:gd name="T49" fmla="*/ 292 h 340"/>
                <a:gd name="T50" fmla="*/ 111 w 178"/>
                <a:gd name="T51" fmla="*/ 277 h 340"/>
                <a:gd name="T52" fmla="*/ 142 w 178"/>
                <a:gd name="T53" fmla="*/ 261 h 340"/>
                <a:gd name="T54" fmla="*/ 139 w 178"/>
                <a:gd name="T55" fmla="*/ 223 h 340"/>
                <a:gd name="T56" fmla="*/ 135 w 178"/>
                <a:gd name="T57" fmla="*/ 183 h 340"/>
                <a:gd name="T58" fmla="*/ 130 w 178"/>
                <a:gd name="T59" fmla="*/ 170 h 340"/>
                <a:gd name="T60" fmla="*/ 102 w 178"/>
                <a:gd name="T61" fmla="*/ 142 h 340"/>
                <a:gd name="T62" fmla="*/ 75 w 178"/>
                <a:gd name="T63" fmla="*/ 110 h 340"/>
                <a:gd name="T64" fmla="*/ 53 w 178"/>
                <a:gd name="T65" fmla="*/ 83 h 340"/>
                <a:gd name="T66" fmla="*/ 62 w 178"/>
                <a:gd name="T67" fmla="*/ 71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340"/>
                <a:gd name="T104" fmla="*/ 178 w 178"/>
                <a:gd name="T105" fmla="*/ 340 h 3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340">
                  <a:moveTo>
                    <a:pt x="62" y="71"/>
                  </a:moveTo>
                  <a:lnTo>
                    <a:pt x="56" y="64"/>
                  </a:lnTo>
                  <a:lnTo>
                    <a:pt x="45" y="54"/>
                  </a:lnTo>
                  <a:lnTo>
                    <a:pt x="35" y="59"/>
                  </a:lnTo>
                  <a:lnTo>
                    <a:pt x="19" y="45"/>
                  </a:lnTo>
                  <a:lnTo>
                    <a:pt x="16" y="3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4" y="16"/>
                  </a:lnTo>
                  <a:lnTo>
                    <a:pt x="37" y="13"/>
                  </a:lnTo>
                  <a:lnTo>
                    <a:pt x="43" y="13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88" y="9"/>
                  </a:lnTo>
                  <a:lnTo>
                    <a:pt x="92" y="24"/>
                  </a:lnTo>
                  <a:lnTo>
                    <a:pt x="100" y="32"/>
                  </a:lnTo>
                  <a:lnTo>
                    <a:pt x="120" y="40"/>
                  </a:lnTo>
                  <a:lnTo>
                    <a:pt x="109" y="49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1" y="76"/>
                  </a:lnTo>
                  <a:lnTo>
                    <a:pt x="84" y="97"/>
                  </a:lnTo>
                  <a:lnTo>
                    <a:pt x="98" y="117"/>
                  </a:lnTo>
                  <a:lnTo>
                    <a:pt x="103" y="129"/>
                  </a:lnTo>
                  <a:lnTo>
                    <a:pt x="116" y="141"/>
                  </a:lnTo>
                  <a:lnTo>
                    <a:pt x="129" y="155"/>
                  </a:lnTo>
                  <a:lnTo>
                    <a:pt x="145" y="169"/>
                  </a:lnTo>
                  <a:lnTo>
                    <a:pt x="160" y="183"/>
                  </a:lnTo>
                  <a:lnTo>
                    <a:pt x="169" y="215"/>
                  </a:lnTo>
                  <a:lnTo>
                    <a:pt x="178" y="246"/>
                  </a:lnTo>
                  <a:lnTo>
                    <a:pt x="177" y="255"/>
                  </a:lnTo>
                  <a:lnTo>
                    <a:pt x="177" y="263"/>
                  </a:lnTo>
                  <a:lnTo>
                    <a:pt x="174" y="273"/>
                  </a:lnTo>
                  <a:lnTo>
                    <a:pt x="160" y="285"/>
                  </a:lnTo>
                  <a:lnTo>
                    <a:pt x="145" y="298"/>
                  </a:lnTo>
                  <a:lnTo>
                    <a:pt x="131" y="295"/>
                  </a:lnTo>
                  <a:lnTo>
                    <a:pt x="131" y="300"/>
                  </a:lnTo>
                  <a:lnTo>
                    <a:pt x="131" y="307"/>
                  </a:lnTo>
                  <a:lnTo>
                    <a:pt x="128" y="310"/>
                  </a:lnTo>
                  <a:lnTo>
                    <a:pt x="128" y="319"/>
                  </a:lnTo>
                  <a:lnTo>
                    <a:pt x="120" y="320"/>
                  </a:lnTo>
                  <a:lnTo>
                    <a:pt x="104" y="337"/>
                  </a:lnTo>
                  <a:lnTo>
                    <a:pt x="95" y="340"/>
                  </a:lnTo>
                  <a:lnTo>
                    <a:pt x="96" y="311"/>
                  </a:lnTo>
                  <a:lnTo>
                    <a:pt x="83" y="299"/>
                  </a:lnTo>
                  <a:lnTo>
                    <a:pt x="95" y="292"/>
                  </a:lnTo>
                  <a:lnTo>
                    <a:pt x="100" y="288"/>
                  </a:lnTo>
                  <a:lnTo>
                    <a:pt x="116" y="290"/>
                  </a:lnTo>
                  <a:lnTo>
                    <a:pt x="109" y="273"/>
                  </a:lnTo>
                  <a:lnTo>
                    <a:pt x="120" y="267"/>
                  </a:lnTo>
                  <a:lnTo>
                    <a:pt x="140" y="257"/>
                  </a:lnTo>
                  <a:lnTo>
                    <a:pt x="138" y="239"/>
                  </a:lnTo>
                  <a:lnTo>
                    <a:pt x="137" y="221"/>
                  </a:lnTo>
                  <a:lnTo>
                    <a:pt x="137" y="200"/>
                  </a:lnTo>
                  <a:lnTo>
                    <a:pt x="133" y="181"/>
                  </a:lnTo>
                  <a:lnTo>
                    <a:pt x="127" y="173"/>
                  </a:lnTo>
                  <a:lnTo>
                    <a:pt x="128" y="168"/>
                  </a:lnTo>
                  <a:lnTo>
                    <a:pt x="110" y="154"/>
                  </a:lnTo>
                  <a:lnTo>
                    <a:pt x="100" y="140"/>
                  </a:lnTo>
                  <a:lnTo>
                    <a:pt x="88" y="124"/>
                  </a:lnTo>
                  <a:lnTo>
                    <a:pt x="75" y="108"/>
                  </a:lnTo>
                  <a:lnTo>
                    <a:pt x="49" y="90"/>
                  </a:lnTo>
                  <a:lnTo>
                    <a:pt x="53" y="83"/>
                  </a:lnTo>
                  <a:lnTo>
                    <a:pt x="64" y="80"/>
                  </a:lnTo>
                  <a:lnTo>
                    <a:pt x="62" y="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59" name="Freeform 23"/>
            <p:cNvSpPr>
              <a:spLocks noChangeAspect="1"/>
            </p:cNvSpPr>
            <p:nvPr/>
          </p:nvSpPr>
          <p:spPr bwMode="auto">
            <a:xfrm>
              <a:off x="5022" y="2857"/>
              <a:ext cx="8" cy="2"/>
            </a:xfrm>
            <a:custGeom>
              <a:avLst/>
              <a:gdLst>
                <a:gd name="T0" fmla="*/ 8 w 8"/>
                <a:gd name="T1" fmla="*/ 1 h 2"/>
                <a:gd name="T2" fmla="*/ 0 w 8"/>
                <a:gd name="T3" fmla="*/ 2 h 2"/>
                <a:gd name="T4" fmla="*/ 1 w 8"/>
                <a:gd name="T5" fmla="*/ 0 h 2"/>
                <a:gd name="T6" fmla="*/ 8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0" name="Freeform 24"/>
            <p:cNvSpPr>
              <a:spLocks noChangeAspect="1"/>
            </p:cNvSpPr>
            <p:nvPr/>
          </p:nvSpPr>
          <p:spPr bwMode="auto">
            <a:xfrm>
              <a:off x="5132" y="2787"/>
              <a:ext cx="205" cy="197"/>
            </a:xfrm>
            <a:custGeom>
              <a:avLst/>
              <a:gdLst>
                <a:gd name="T0" fmla="*/ 206 w 204"/>
                <a:gd name="T1" fmla="*/ 81 h 196"/>
                <a:gd name="T2" fmla="*/ 188 w 204"/>
                <a:gd name="T3" fmla="*/ 79 h 196"/>
                <a:gd name="T4" fmla="*/ 187 w 204"/>
                <a:gd name="T5" fmla="*/ 79 h 196"/>
                <a:gd name="T6" fmla="*/ 177 w 204"/>
                <a:gd name="T7" fmla="*/ 112 h 196"/>
                <a:gd name="T8" fmla="*/ 180 w 204"/>
                <a:gd name="T9" fmla="*/ 114 h 196"/>
                <a:gd name="T10" fmla="*/ 176 w 204"/>
                <a:gd name="T11" fmla="*/ 124 h 196"/>
                <a:gd name="T12" fmla="*/ 163 w 204"/>
                <a:gd name="T13" fmla="*/ 131 h 196"/>
                <a:gd name="T14" fmla="*/ 154 w 204"/>
                <a:gd name="T15" fmla="*/ 145 h 196"/>
                <a:gd name="T16" fmla="*/ 154 w 204"/>
                <a:gd name="T17" fmla="*/ 156 h 196"/>
                <a:gd name="T18" fmla="*/ 158 w 204"/>
                <a:gd name="T19" fmla="*/ 156 h 196"/>
                <a:gd name="T20" fmla="*/ 153 w 204"/>
                <a:gd name="T21" fmla="*/ 163 h 196"/>
                <a:gd name="T22" fmla="*/ 148 w 204"/>
                <a:gd name="T23" fmla="*/ 171 h 196"/>
                <a:gd name="T24" fmla="*/ 144 w 204"/>
                <a:gd name="T25" fmla="*/ 188 h 196"/>
                <a:gd name="T26" fmla="*/ 117 w 204"/>
                <a:gd name="T27" fmla="*/ 198 h 196"/>
                <a:gd name="T28" fmla="*/ 113 w 204"/>
                <a:gd name="T29" fmla="*/ 186 h 196"/>
                <a:gd name="T30" fmla="*/ 110 w 204"/>
                <a:gd name="T31" fmla="*/ 181 h 196"/>
                <a:gd name="T32" fmla="*/ 95 w 204"/>
                <a:gd name="T33" fmla="*/ 183 h 196"/>
                <a:gd name="T34" fmla="*/ 82 w 204"/>
                <a:gd name="T35" fmla="*/ 175 h 196"/>
                <a:gd name="T36" fmla="*/ 70 w 204"/>
                <a:gd name="T37" fmla="*/ 183 h 196"/>
                <a:gd name="T38" fmla="*/ 58 w 204"/>
                <a:gd name="T39" fmla="*/ 184 h 196"/>
                <a:gd name="T40" fmla="*/ 54 w 204"/>
                <a:gd name="T41" fmla="*/ 171 h 196"/>
                <a:gd name="T42" fmla="*/ 37 w 204"/>
                <a:gd name="T43" fmla="*/ 174 h 196"/>
                <a:gd name="T44" fmla="*/ 39 w 204"/>
                <a:gd name="T45" fmla="*/ 171 h 196"/>
                <a:gd name="T46" fmla="*/ 34 w 204"/>
                <a:gd name="T47" fmla="*/ 175 h 196"/>
                <a:gd name="T48" fmla="*/ 25 w 204"/>
                <a:gd name="T49" fmla="*/ 171 h 196"/>
                <a:gd name="T50" fmla="*/ 21 w 204"/>
                <a:gd name="T51" fmla="*/ 147 h 196"/>
                <a:gd name="T52" fmla="*/ 21 w 204"/>
                <a:gd name="T53" fmla="*/ 130 h 196"/>
                <a:gd name="T54" fmla="*/ 7 w 204"/>
                <a:gd name="T55" fmla="*/ 121 h 196"/>
                <a:gd name="T56" fmla="*/ 10 w 204"/>
                <a:gd name="T57" fmla="*/ 120 h 196"/>
                <a:gd name="T58" fmla="*/ 4 w 204"/>
                <a:gd name="T59" fmla="*/ 109 h 196"/>
                <a:gd name="T60" fmla="*/ 5 w 204"/>
                <a:gd name="T61" fmla="*/ 102 h 196"/>
                <a:gd name="T62" fmla="*/ 0 w 204"/>
                <a:gd name="T63" fmla="*/ 81 h 196"/>
                <a:gd name="T64" fmla="*/ 6 w 204"/>
                <a:gd name="T65" fmla="*/ 69 h 196"/>
                <a:gd name="T66" fmla="*/ 3 w 204"/>
                <a:gd name="T67" fmla="*/ 70 h 196"/>
                <a:gd name="T68" fmla="*/ 14 w 204"/>
                <a:gd name="T69" fmla="*/ 54 h 196"/>
                <a:gd name="T70" fmla="*/ 18 w 204"/>
                <a:gd name="T71" fmla="*/ 69 h 196"/>
                <a:gd name="T72" fmla="*/ 38 w 204"/>
                <a:gd name="T73" fmla="*/ 81 h 196"/>
                <a:gd name="T74" fmla="*/ 65 w 204"/>
                <a:gd name="T75" fmla="*/ 75 h 196"/>
                <a:gd name="T76" fmla="*/ 72 w 204"/>
                <a:gd name="T77" fmla="*/ 66 h 196"/>
                <a:gd name="T78" fmla="*/ 99 w 204"/>
                <a:gd name="T79" fmla="*/ 71 h 196"/>
                <a:gd name="T80" fmla="*/ 119 w 204"/>
                <a:gd name="T81" fmla="*/ 65 h 196"/>
                <a:gd name="T82" fmla="*/ 128 w 204"/>
                <a:gd name="T83" fmla="*/ 45 h 196"/>
                <a:gd name="T84" fmla="*/ 132 w 204"/>
                <a:gd name="T85" fmla="*/ 33 h 196"/>
                <a:gd name="T86" fmla="*/ 136 w 204"/>
                <a:gd name="T87" fmla="*/ 16 h 196"/>
                <a:gd name="T88" fmla="*/ 142 w 204"/>
                <a:gd name="T89" fmla="*/ 0 h 196"/>
                <a:gd name="T90" fmla="*/ 159 w 204"/>
                <a:gd name="T91" fmla="*/ 3 h 196"/>
                <a:gd name="T92" fmla="*/ 177 w 204"/>
                <a:gd name="T93" fmla="*/ 5 h 196"/>
                <a:gd name="T94" fmla="*/ 175 w 204"/>
                <a:gd name="T95" fmla="*/ 7 h 196"/>
                <a:gd name="T96" fmla="*/ 176 w 204"/>
                <a:gd name="T97" fmla="*/ 11 h 196"/>
                <a:gd name="T98" fmla="*/ 180 w 204"/>
                <a:gd name="T99" fmla="*/ 17 h 196"/>
                <a:gd name="T100" fmla="*/ 176 w 204"/>
                <a:gd name="T101" fmla="*/ 17 h 196"/>
                <a:gd name="T102" fmla="*/ 169 w 204"/>
                <a:gd name="T103" fmla="*/ 17 h 196"/>
                <a:gd name="T104" fmla="*/ 173 w 204"/>
                <a:gd name="T105" fmla="*/ 26 h 196"/>
                <a:gd name="T106" fmla="*/ 188 w 204"/>
                <a:gd name="T107" fmla="*/ 50 h 196"/>
                <a:gd name="T108" fmla="*/ 183 w 204"/>
                <a:gd name="T109" fmla="*/ 58 h 196"/>
                <a:gd name="T110" fmla="*/ 196 w 204"/>
                <a:gd name="T111" fmla="*/ 69 h 196"/>
                <a:gd name="T112" fmla="*/ 206 w 204"/>
                <a:gd name="T113" fmla="*/ 81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196"/>
                <a:gd name="T173" fmla="*/ 204 w 204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196">
                  <a:moveTo>
                    <a:pt x="204" y="81"/>
                  </a:moveTo>
                  <a:lnTo>
                    <a:pt x="186" y="79"/>
                  </a:lnTo>
                  <a:lnTo>
                    <a:pt x="185" y="79"/>
                  </a:lnTo>
                  <a:lnTo>
                    <a:pt x="175" y="110"/>
                  </a:lnTo>
                  <a:lnTo>
                    <a:pt x="178" y="112"/>
                  </a:lnTo>
                  <a:lnTo>
                    <a:pt x="174" y="122"/>
                  </a:lnTo>
                  <a:lnTo>
                    <a:pt x="161" y="129"/>
                  </a:lnTo>
                  <a:lnTo>
                    <a:pt x="152" y="143"/>
                  </a:lnTo>
                  <a:lnTo>
                    <a:pt x="152" y="154"/>
                  </a:lnTo>
                  <a:lnTo>
                    <a:pt x="156" y="154"/>
                  </a:lnTo>
                  <a:lnTo>
                    <a:pt x="151" y="161"/>
                  </a:lnTo>
                  <a:lnTo>
                    <a:pt x="146" y="169"/>
                  </a:lnTo>
                  <a:lnTo>
                    <a:pt x="142" y="186"/>
                  </a:lnTo>
                  <a:lnTo>
                    <a:pt x="115" y="196"/>
                  </a:lnTo>
                  <a:lnTo>
                    <a:pt x="111" y="184"/>
                  </a:lnTo>
                  <a:lnTo>
                    <a:pt x="108" y="179"/>
                  </a:lnTo>
                  <a:lnTo>
                    <a:pt x="95" y="181"/>
                  </a:lnTo>
                  <a:lnTo>
                    <a:pt x="82" y="173"/>
                  </a:lnTo>
                  <a:lnTo>
                    <a:pt x="70" y="181"/>
                  </a:lnTo>
                  <a:lnTo>
                    <a:pt x="58" y="182"/>
                  </a:lnTo>
                  <a:lnTo>
                    <a:pt x="54" y="169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4" y="173"/>
                  </a:lnTo>
                  <a:lnTo>
                    <a:pt x="25" y="169"/>
                  </a:lnTo>
                  <a:lnTo>
                    <a:pt x="21" y="145"/>
                  </a:lnTo>
                  <a:lnTo>
                    <a:pt x="21" y="128"/>
                  </a:lnTo>
                  <a:lnTo>
                    <a:pt x="7" y="119"/>
                  </a:lnTo>
                  <a:lnTo>
                    <a:pt x="10" y="118"/>
                  </a:lnTo>
                  <a:lnTo>
                    <a:pt x="4" y="107"/>
                  </a:lnTo>
                  <a:lnTo>
                    <a:pt x="5" y="100"/>
                  </a:lnTo>
                  <a:lnTo>
                    <a:pt x="0" y="81"/>
                  </a:lnTo>
                  <a:lnTo>
                    <a:pt x="6" y="69"/>
                  </a:lnTo>
                  <a:lnTo>
                    <a:pt x="3" y="70"/>
                  </a:lnTo>
                  <a:lnTo>
                    <a:pt x="14" y="54"/>
                  </a:lnTo>
                  <a:lnTo>
                    <a:pt x="18" y="69"/>
                  </a:lnTo>
                  <a:lnTo>
                    <a:pt x="38" y="81"/>
                  </a:lnTo>
                  <a:lnTo>
                    <a:pt x="65" y="75"/>
                  </a:lnTo>
                  <a:lnTo>
                    <a:pt x="72" y="66"/>
                  </a:lnTo>
                  <a:lnTo>
                    <a:pt x="99" y="71"/>
                  </a:lnTo>
                  <a:lnTo>
                    <a:pt x="117" y="65"/>
                  </a:lnTo>
                  <a:lnTo>
                    <a:pt x="126" y="45"/>
                  </a:lnTo>
                  <a:lnTo>
                    <a:pt x="130" y="33"/>
                  </a:lnTo>
                  <a:lnTo>
                    <a:pt x="134" y="16"/>
                  </a:lnTo>
                  <a:lnTo>
                    <a:pt x="140" y="0"/>
                  </a:lnTo>
                  <a:lnTo>
                    <a:pt x="157" y="3"/>
                  </a:lnTo>
                  <a:lnTo>
                    <a:pt x="175" y="5"/>
                  </a:lnTo>
                  <a:lnTo>
                    <a:pt x="173" y="7"/>
                  </a:lnTo>
                  <a:lnTo>
                    <a:pt x="174" y="11"/>
                  </a:lnTo>
                  <a:lnTo>
                    <a:pt x="178" y="17"/>
                  </a:lnTo>
                  <a:lnTo>
                    <a:pt x="174" y="17"/>
                  </a:lnTo>
                  <a:lnTo>
                    <a:pt x="167" y="17"/>
                  </a:lnTo>
                  <a:lnTo>
                    <a:pt x="171" y="26"/>
                  </a:lnTo>
                  <a:lnTo>
                    <a:pt x="186" y="50"/>
                  </a:lnTo>
                  <a:lnTo>
                    <a:pt x="181" y="58"/>
                  </a:lnTo>
                  <a:lnTo>
                    <a:pt x="194" y="69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1" name="Freeform 25"/>
            <p:cNvSpPr>
              <a:spLocks noChangeAspect="1"/>
            </p:cNvSpPr>
            <p:nvPr/>
          </p:nvSpPr>
          <p:spPr bwMode="auto">
            <a:xfrm>
              <a:off x="4846" y="2760"/>
              <a:ext cx="226" cy="266"/>
            </a:xfrm>
            <a:custGeom>
              <a:avLst/>
              <a:gdLst>
                <a:gd name="T0" fmla="*/ 227 w 225"/>
                <a:gd name="T1" fmla="*/ 206 h 265"/>
                <a:gd name="T2" fmla="*/ 224 w 225"/>
                <a:gd name="T3" fmla="*/ 208 h 265"/>
                <a:gd name="T4" fmla="*/ 221 w 225"/>
                <a:gd name="T5" fmla="*/ 238 h 265"/>
                <a:gd name="T6" fmla="*/ 218 w 225"/>
                <a:gd name="T7" fmla="*/ 267 h 265"/>
                <a:gd name="T8" fmla="*/ 208 w 225"/>
                <a:gd name="T9" fmla="*/ 258 h 265"/>
                <a:gd name="T10" fmla="*/ 207 w 225"/>
                <a:gd name="T11" fmla="*/ 264 h 265"/>
                <a:gd name="T12" fmla="*/ 196 w 225"/>
                <a:gd name="T13" fmla="*/ 259 h 265"/>
                <a:gd name="T14" fmla="*/ 196 w 225"/>
                <a:gd name="T15" fmla="*/ 267 h 265"/>
                <a:gd name="T16" fmla="*/ 176 w 225"/>
                <a:gd name="T17" fmla="*/ 247 h 265"/>
                <a:gd name="T18" fmla="*/ 165 w 225"/>
                <a:gd name="T19" fmla="*/ 236 h 265"/>
                <a:gd name="T20" fmla="*/ 154 w 225"/>
                <a:gd name="T21" fmla="*/ 224 h 265"/>
                <a:gd name="T22" fmla="*/ 143 w 225"/>
                <a:gd name="T23" fmla="*/ 213 h 265"/>
                <a:gd name="T24" fmla="*/ 132 w 225"/>
                <a:gd name="T25" fmla="*/ 202 h 265"/>
                <a:gd name="T26" fmla="*/ 124 w 225"/>
                <a:gd name="T27" fmla="*/ 182 h 265"/>
                <a:gd name="T28" fmla="*/ 115 w 225"/>
                <a:gd name="T29" fmla="*/ 163 h 265"/>
                <a:gd name="T30" fmla="*/ 110 w 225"/>
                <a:gd name="T31" fmla="*/ 160 h 265"/>
                <a:gd name="T32" fmla="*/ 99 w 225"/>
                <a:gd name="T33" fmla="*/ 143 h 265"/>
                <a:gd name="T34" fmla="*/ 88 w 225"/>
                <a:gd name="T35" fmla="*/ 124 h 265"/>
                <a:gd name="T36" fmla="*/ 81 w 225"/>
                <a:gd name="T37" fmla="*/ 108 h 265"/>
                <a:gd name="T38" fmla="*/ 75 w 225"/>
                <a:gd name="T39" fmla="*/ 93 h 265"/>
                <a:gd name="T40" fmla="*/ 59 w 225"/>
                <a:gd name="T41" fmla="*/ 76 h 265"/>
                <a:gd name="T42" fmla="*/ 45 w 225"/>
                <a:gd name="T43" fmla="*/ 57 h 265"/>
                <a:gd name="T44" fmla="*/ 30 w 225"/>
                <a:gd name="T45" fmla="*/ 42 h 265"/>
                <a:gd name="T46" fmla="*/ 14 w 225"/>
                <a:gd name="T47" fmla="*/ 27 h 265"/>
                <a:gd name="T48" fmla="*/ 0 w 225"/>
                <a:gd name="T49" fmla="*/ 0 h 265"/>
                <a:gd name="T50" fmla="*/ 14 w 225"/>
                <a:gd name="T51" fmla="*/ 1 h 265"/>
                <a:gd name="T52" fmla="*/ 30 w 225"/>
                <a:gd name="T53" fmla="*/ 4 h 265"/>
                <a:gd name="T54" fmla="*/ 46 w 225"/>
                <a:gd name="T55" fmla="*/ 7 h 265"/>
                <a:gd name="T56" fmla="*/ 64 w 225"/>
                <a:gd name="T57" fmla="*/ 29 h 265"/>
                <a:gd name="T58" fmla="*/ 67 w 225"/>
                <a:gd name="T59" fmla="*/ 33 h 265"/>
                <a:gd name="T60" fmla="*/ 84 w 225"/>
                <a:gd name="T61" fmla="*/ 51 h 265"/>
                <a:gd name="T62" fmla="*/ 103 w 225"/>
                <a:gd name="T63" fmla="*/ 67 h 265"/>
                <a:gd name="T64" fmla="*/ 120 w 225"/>
                <a:gd name="T65" fmla="*/ 84 h 265"/>
                <a:gd name="T66" fmla="*/ 119 w 225"/>
                <a:gd name="T67" fmla="*/ 75 h 265"/>
                <a:gd name="T68" fmla="*/ 138 w 225"/>
                <a:gd name="T69" fmla="*/ 91 h 265"/>
                <a:gd name="T70" fmla="*/ 148 w 225"/>
                <a:gd name="T71" fmla="*/ 103 h 265"/>
                <a:gd name="T72" fmla="*/ 166 w 225"/>
                <a:gd name="T73" fmla="*/ 117 h 265"/>
                <a:gd name="T74" fmla="*/ 170 w 225"/>
                <a:gd name="T75" fmla="*/ 118 h 265"/>
                <a:gd name="T76" fmla="*/ 182 w 225"/>
                <a:gd name="T77" fmla="*/ 129 h 265"/>
                <a:gd name="T78" fmla="*/ 174 w 225"/>
                <a:gd name="T79" fmla="*/ 136 h 265"/>
                <a:gd name="T80" fmla="*/ 175 w 225"/>
                <a:gd name="T81" fmla="*/ 140 h 265"/>
                <a:gd name="T82" fmla="*/ 174 w 225"/>
                <a:gd name="T83" fmla="*/ 143 h 265"/>
                <a:gd name="T84" fmla="*/ 176 w 225"/>
                <a:gd name="T85" fmla="*/ 151 h 265"/>
                <a:gd name="T86" fmla="*/ 193 w 225"/>
                <a:gd name="T87" fmla="*/ 155 h 265"/>
                <a:gd name="T88" fmla="*/ 196 w 225"/>
                <a:gd name="T89" fmla="*/ 172 h 265"/>
                <a:gd name="T90" fmla="*/ 200 w 225"/>
                <a:gd name="T91" fmla="*/ 178 h 265"/>
                <a:gd name="T92" fmla="*/ 200 w 225"/>
                <a:gd name="T93" fmla="*/ 187 h 265"/>
                <a:gd name="T94" fmla="*/ 216 w 225"/>
                <a:gd name="T95" fmla="*/ 187 h 265"/>
                <a:gd name="T96" fmla="*/ 227 w 225"/>
                <a:gd name="T97" fmla="*/ 206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5"/>
                <a:gd name="T148" fmla="*/ 0 h 265"/>
                <a:gd name="T149" fmla="*/ 225 w 225"/>
                <a:gd name="T150" fmla="*/ 265 h 2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5" h="265">
                  <a:moveTo>
                    <a:pt x="225" y="204"/>
                  </a:moveTo>
                  <a:lnTo>
                    <a:pt x="222" y="206"/>
                  </a:lnTo>
                  <a:lnTo>
                    <a:pt x="219" y="236"/>
                  </a:lnTo>
                  <a:lnTo>
                    <a:pt x="216" y="265"/>
                  </a:lnTo>
                  <a:lnTo>
                    <a:pt x="206" y="256"/>
                  </a:lnTo>
                  <a:lnTo>
                    <a:pt x="205" y="262"/>
                  </a:lnTo>
                  <a:lnTo>
                    <a:pt x="194" y="257"/>
                  </a:lnTo>
                  <a:lnTo>
                    <a:pt x="194" y="265"/>
                  </a:lnTo>
                  <a:lnTo>
                    <a:pt x="174" y="245"/>
                  </a:lnTo>
                  <a:lnTo>
                    <a:pt x="163" y="234"/>
                  </a:lnTo>
                  <a:lnTo>
                    <a:pt x="152" y="222"/>
                  </a:lnTo>
                  <a:lnTo>
                    <a:pt x="141" y="211"/>
                  </a:lnTo>
                  <a:lnTo>
                    <a:pt x="130" y="200"/>
                  </a:lnTo>
                  <a:lnTo>
                    <a:pt x="122" y="180"/>
                  </a:lnTo>
                  <a:lnTo>
                    <a:pt x="113" y="161"/>
                  </a:lnTo>
                  <a:lnTo>
                    <a:pt x="110" y="158"/>
                  </a:lnTo>
                  <a:lnTo>
                    <a:pt x="99" y="141"/>
                  </a:lnTo>
                  <a:lnTo>
                    <a:pt x="88" y="124"/>
                  </a:lnTo>
                  <a:lnTo>
                    <a:pt x="81" y="108"/>
                  </a:lnTo>
                  <a:lnTo>
                    <a:pt x="75" y="93"/>
                  </a:lnTo>
                  <a:lnTo>
                    <a:pt x="59" y="76"/>
                  </a:lnTo>
                  <a:lnTo>
                    <a:pt x="45" y="57"/>
                  </a:lnTo>
                  <a:lnTo>
                    <a:pt x="30" y="42"/>
                  </a:lnTo>
                  <a:lnTo>
                    <a:pt x="14" y="27"/>
                  </a:lnTo>
                  <a:lnTo>
                    <a:pt x="0" y="0"/>
                  </a:lnTo>
                  <a:lnTo>
                    <a:pt x="14" y="1"/>
                  </a:lnTo>
                  <a:lnTo>
                    <a:pt x="30" y="4"/>
                  </a:lnTo>
                  <a:lnTo>
                    <a:pt x="46" y="7"/>
                  </a:lnTo>
                  <a:lnTo>
                    <a:pt x="64" y="29"/>
                  </a:lnTo>
                  <a:lnTo>
                    <a:pt x="67" y="33"/>
                  </a:lnTo>
                  <a:lnTo>
                    <a:pt x="84" y="51"/>
                  </a:lnTo>
                  <a:lnTo>
                    <a:pt x="103" y="67"/>
                  </a:lnTo>
                  <a:lnTo>
                    <a:pt x="118" y="84"/>
                  </a:lnTo>
                  <a:lnTo>
                    <a:pt x="117" y="75"/>
                  </a:lnTo>
                  <a:lnTo>
                    <a:pt x="136" y="91"/>
                  </a:lnTo>
                  <a:lnTo>
                    <a:pt x="146" y="103"/>
                  </a:lnTo>
                  <a:lnTo>
                    <a:pt x="164" y="117"/>
                  </a:lnTo>
                  <a:lnTo>
                    <a:pt x="168" y="118"/>
                  </a:lnTo>
                  <a:lnTo>
                    <a:pt x="180" y="129"/>
                  </a:lnTo>
                  <a:lnTo>
                    <a:pt x="172" y="134"/>
                  </a:lnTo>
                  <a:lnTo>
                    <a:pt x="173" y="138"/>
                  </a:lnTo>
                  <a:lnTo>
                    <a:pt x="172" y="141"/>
                  </a:lnTo>
                  <a:lnTo>
                    <a:pt x="174" y="149"/>
                  </a:lnTo>
                  <a:lnTo>
                    <a:pt x="191" y="153"/>
                  </a:lnTo>
                  <a:lnTo>
                    <a:pt x="194" y="170"/>
                  </a:lnTo>
                  <a:lnTo>
                    <a:pt x="198" y="176"/>
                  </a:lnTo>
                  <a:lnTo>
                    <a:pt x="198" y="185"/>
                  </a:lnTo>
                  <a:lnTo>
                    <a:pt x="214" y="185"/>
                  </a:lnTo>
                  <a:lnTo>
                    <a:pt x="225" y="20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2" name="Freeform 26"/>
            <p:cNvSpPr>
              <a:spLocks noChangeAspect="1"/>
            </p:cNvSpPr>
            <p:nvPr/>
          </p:nvSpPr>
          <p:spPr bwMode="auto">
            <a:xfrm>
              <a:off x="5587" y="2900"/>
              <a:ext cx="202" cy="204"/>
            </a:xfrm>
            <a:custGeom>
              <a:avLst/>
              <a:gdLst>
                <a:gd name="T0" fmla="*/ 155 w 201"/>
                <a:gd name="T1" fmla="*/ 173 h 203"/>
                <a:gd name="T2" fmla="*/ 160 w 201"/>
                <a:gd name="T3" fmla="*/ 181 h 203"/>
                <a:gd name="T4" fmla="*/ 183 w 201"/>
                <a:gd name="T5" fmla="*/ 191 h 203"/>
                <a:gd name="T6" fmla="*/ 196 w 201"/>
                <a:gd name="T7" fmla="*/ 186 h 203"/>
                <a:gd name="T8" fmla="*/ 198 w 201"/>
                <a:gd name="T9" fmla="*/ 148 h 203"/>
                <a:gd name="T10" fmla="*/ 201 w 201"/>
                <a:gd name="T11" fmla="*/ 110 h 203"/>
                <a:gd name="T12" fmla="*/ 202 w 201"/>
                <a:gd name="T13" fmla="*/ 70 h 203"/>
                <a:gd name="T14" fmla="*/ 190 w 201"/>
                <a:gd name="T15" fmla="*/ 48 h 203"/>
                <a:gd name="T16" fmla="*/ 140 w 201"/>
                <a:gd name="T17" fmla="*/ 24 h 203"/>
                <a:gd name="T18" fmla="*/ 107 w 201"/>
                <a:gd name="T19" fmla="*/ 46 h 203"/>
                <a:gd name="T20" fmla="*/ 76 w 201"/>
                <a:gd name="T21" fmla="*/ 61 h 203"/>
                <a:gd name="T22" fmla="*/ 67 w 201"/>
                <a:gd name="T23" fmla="*/ 54 h 203"/>
                <a:gd name="T24" fmla="*/ 62 w 201"/>
                <a:gd name="T25" fmla="*/ 17 h 203"/>
                <a:gd name="T26" fmla="*/ 41 w 201"/>
                <a:gd name="T27" fmla="*/ 3 h 203"/>
                <a:gd name="T28" fmla="*/ 3 w 201"/>
                <a:gd name="T29" fmla="*/ 12 h 203"/>
                <a:gd name="T30" fmla="*/ 16 w 201"/>
                <a:gd name="T31" fmla="*/ 29 h 203"/>
                <a:gd name="T32" fmla="*/ 41 w 201"/>
                <a:gd name="T33" fmla="*/ 42 h 203"/>
                <a:gd name="T34" fmla="*/ 55 w 201"/>
                <a:gd name="T35" fmla="*/ 46 h 203"/>
                <a:gd name="T36" fmla="*/ 51 w 201"/>
                <a:gd name="T37" fmla="*/ 50 h 203"/>
                <a:gd name="T38" fmla="*/ 26 w 201"/>
                <a:gd name="T39" fmla="*/ 54 h 203"/>
                <a:gd name="T40" fmla="*/ 36 w 201"/>
                <a:gd name="T41" fmla="*/ 73 h 203"/>
                <a:gd name="T42" fmla="*/ 44 w 201"/>
                <a:gd name="T43" fmla="*/ 84 h 203"/>
                <a:gd name="T44" fmla="*/ 53 w 201"/>
                <a:gd name="T45" fmla="*/ 75 h 203"/>
                <a:gd name="T46" fmla="*/ 74 w 201"/>
                <a:gd name="T47" fmla="*/ 82 h 203"/>
                <a:gd name="T48" fmla="*/ 89 w 201"/>
                <a:gd name="T49" fmla="*/ 95 h 203"/>
                <a:gd name="T50" fmla="*/ 121 w 201"/>
                <a:gd name="T51" fmla="*/ 109 h 203"/>
                <a:gd name="T52" fmla="*/ 143 w 201"/>
                <a:gd name="T53" fmla="*/ 125 h 203"/>
                <a:gd name="T54" fmla="*/ 160 w 201"/>
                <a:gd name="T55" fmla="*/ 154 h 203"/>
                <a:gd name="T56" fmla="*/ 161 w 201"/>
                <a:gd name="T57" fmla="*/ 161 h 203"/>
                <a:gd name="T58" fmla="*/ 154 w 201"/>
                <a:gd name="T59" fmla="*/ 169 h 203"/>
                <a:gd name="T60" fmla="*/ 128 w 201"/>
                <a:gd name="T61" fmla="*/ 187 h 203"/>
                <a:gd name="T62" fmla="*/ 155 w 201"/>
                <a:gd name="T63" fmla="*/ 172 h 2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1"/>
                <a:gd name="T97" fmla="*/ 0 h 203"/>
                <a:gd name="T98" fmla="*/ 201 w 201"/>
                <a:gd name="T99" fmla="*/ 203 h 2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1" h="203">
                  <a:moveTo>
                    <a:pt x="153" y="170"/>
                  </a:moveTo>
                  <a:lnTo>
                    <a:pt x="153" y="171"/>
                  </a:lnTo>
                  <a:lnTo>
                    <a:pt x="152" y="182"/>
                  </a:lnTo>
                  <a:lnTo>
                    <a:pt x="158" y="179"/>
                  </a:lnTo>
                  <a:lnTo>
                    <a:pt x="175" y="177"/>
                  </a:lnTo>
                  <a:lnTo>
                    <a:pt x="181" y="189"/>
                  </a:lnTo>
                  <a:lnTo>
                    <a:pt x="192" y="203"/>
                  </a:lnTo>
                  <a:lnTo>
                    <a:pt x="194" y="184"/>
                  </a:lnTo>
                  <a:lnTo>
                    <a:pt x="195" y="165"/>
                  </a:lnTo>
                  <a:lnTo>
                    <a:pt x="196" y="146"/>
                  </a:lnTo>
                  <a:lnTo>
                    <a:pt x="198" y="127"/>
                  </a:lnTo>
                  <a:lnTo>
                    <a:pt x="199" y="108"/>
                  </a:lnTo>
                  <a:lnTo>
                    <a:pt x="200" y="88"/>
                  </a:lnTo>
                  <a:lnTo>
                    <a:pt x="200" y="70"/>
                  </a:lnTo>
                  <a:lnTo>
                    <a:pt x="201" y="51"/>
                  </a:lnTo>
                  <a:lnTo>
                    <a:pt x="188" y="48"/>
                  </a:lnTo>
                  <a:lnTo>
                    <a:pt x="163" y="35"/>
                  </a:lnTo>
                  <a:lnTo>
                    <a:pt x="138" y="24"/>
                  </a:lnTo>
                  <a:lnTo>
                    <a:pt x="125" y="35"/>
                  </a:lnTo>
                  <a:lnTo>
                    <a:pt x="105" y="46"/>
                  </a:lnTo>
                  <a:lnTo>
                    <a:pt x="84" y="69"/>
                  </a:lnTo>
                  <a:lnTo>
                    <a:pt x="76" y="61"/>
                  </a:lnTo>
                  <a:lnTo>
                    <a:pt x="68" y="50"/>
                  </a:lnTo>
                  <a:lnTo>
                    <a:pt x="67" y="54"/>
                  </a:lnTo>
                  <a:lnTo>
                    <a:pt x="62" y="29"/>
                  </a:lnTo>
                  <a:lnTo>
                    <a:pt x="62" y="17"/>
                  </a:lnTo>
                  <a:lnTo>
                    <a:pt x="60" y="7"/>
                  </a:lnTo>
                  <a:lnTo>
                    <a:pt x="41" y="3"/>
                  </a:lnTo>
                  <a:lnTo>
                    <a:pt x="22" y="0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16" y="29"/>
                  </a:lnTo>
                  <a:lnTo>
                    <a:pt x="26" y="43"/>
                  </a:lnTo>
                  <a:lnTo>
                    <a:pt x="41" y="42"/>
                  </a:lnTo>
                  <a:lnTo>
                    <a:pt x="56" y="42"/>
                  </a:lnTo>
                  <a:lnTo>
                    <a:pt x="55" y="46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45" y="49"/>
                  </a:lnTo>
                  <a:lnTo>
                    <a:pt x="26" y="54"/>
                  </a:lnTo>
                  <a:lnTo>
                    <a:pt x="19" y="57"/>
                  </a:lnTo>
                  <a:lnTo>
                    <a:pt x="36" y="73"/>
                  </a:lnTo>
                  <a:lnTo>
                    <a:pt x="33" y="83"/>
                  </a:lnTo>
                  <a:lnTo>
                    <a:pt x="44" y="84"/>
                  </a:lnTo>
                  <a:lnTo>
                    <a:pt x="56" y="62"/>
                  </a:lnTo>
                  <a:lnTo>
                    <a:pt x="53" y="75"/>
                  </a:lnTo>
                  <a:lnTo>
                    <a:pt x="70" y="82"/>
                  </a:lnTo>
                  <a:lnTo>
                    <a:pt x="74" y="82"/>
                  </a:lnTo>
                  <a:lnTo>
                    <a:pt x="73" y="89"/>
                  </a:lnTo>
                  <a:lnTo>
                    <a:pt x="89" y="95"/>
                  </a:lnTo>
                  <a:lnTo>
                    <a:pt x="104" y="101"/>
                  </a:lnTo>
                  <a:lnTo>
                    <a:pt x="119" y="107"/>
                  </a:lnTo>
                  <a:lnTo>
                    <a:pt x="134" y="113"/>
                  </a:lnTo>
                  <a:lnTo>
                    <a:pt x="141" y="123"/>
                  </a:lnTo>
                  <a:lnTo>
                    <a:pt x="152" y="149"/>
                  </a:lnTo>
                  <a:lnTo>
                    <a:pt x="158" y="152"/>
                  </a:lnTo>
                  <a:lnTo>
                    <a:pt x="148" y="153"/>
                  </a:lnTo>
                  <a:lnTo>
                    <a:pt x="159" y="159"/>
                  </a:lnTo>
                  <a:lnTo>
                    <a:pt x="149" y="159"/>
                  </a:lnTo>
                  <a:lnTo>
                    <a:pt x="152" y="167"/>
                  </a:lnTo>
                  <a:lnTo>
                    <a:pt x="139" y="165"/>
                  </a:lnTo>
                  <a:lnTo>
                    <a:pt x="126" y="185"/>
                  </a:lnTo>
                  <a:lnTo>
                    <a:pt x="145" y="182"/>
                  </a:lnTo>
                  <a:lnTo>
                    <a:pt x="153" y="17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3" name="Freeform 27"/>
            <p:cNvSpPr>
              <a:spLocks noChangeAspect="1"/>
            </p:cNvSpPr>
            <p:nvPr/>
          </p:nvSpPr>
          <p:spPr bwMode="auto">
            <a:xfrm>
              <a:off x="5335" y="2850"/>
              <a:ext cx="132" cy="171"/>
            </a:xfrm>
            <a:custGeom>
              <a:avLst/>
              <a:gdLst>
                <a:gd name="T0" fmla="*/ 132 w 132"/>
                <a:gd name="T1" fmla="*/ 5 h 171"/>
                <a:gd name="T2" fmla="*/ 125 w 132"/>
                <a:gd name="T3" fmla="*/ 0 h 171"/>
                <a:gd name="T4" fmla="*/ 105 w 132"/>
                <a:gd name="T5" fmla="*/ 20 h 171"/>
                <a:gd name="T6" fmla="*/ 79 w 132"/>
                <a:gd name="T7" fmla="*/ 16 h 171"/>
                <a:gd name="T8" fmla="*/ 54 w 132"/>
                <a:gd name="T9" fmla="*/ 13 h 171"/>
                <a:gd name="T10" fmla="*/ 41 w 132"/>
                <a:gd name="T11" fmla="*/ 11 h 171"/>
                <a:gd name="T12" fmla="*/ 33 w 132"/>
                <a:gd name="T13" fmla="*/ 21 h 171"/>
                <a:gd name="T14" fmla="*/ 29 w 132"/>
                <a:gd name="T15" fmla="*/ 20 h 171"/>
                <a:gd name="T16" fmla="*/ 19 w 132"/>
                <a:gd name="T17" fmla="*/ 40 h 171"/>
                <a:gd name="T18" fmla="*/ 21 w 132"/>
                <a:gd name="T19" fmla="*/ 60 h 171"/>
                <a:gd name="T20" fmla="*/ 18 w 132"/>
                <a:gd name="T21" fmla="*/ 58 h 171"/>
                <a:gd name="T22" fmla="*/ 9 w 132"/>
                <a:gd name="T23" fmla="*/ 79 h 171"/>
                <a:gd name="T24" fmla="*/ 0 w 132"/>
                <a:gd name="T25" fmla="*/ 102 h 171"/>
                <a:gd name="T26" fmla="*/ 2 w 132"/>
                <a:gd name="T27" fmla="*/ 122 h 171"/>
                <a:gd name="T28" fmla="*/ 12 w 132"/>
                <a:gd name="T29" fmla="*/ 124 h 171"/>
                <a:gd name="T30" fmla="*/ 11 w 132"/>
                <a:gd name="T31" fmla="*/ 142 h 171"/>
                <a:gd name="T32" fmla="*/ 10 w 132"/>
                <a:gd name="T33" fmla="*/ 158 h 171"/>
                <a:gd name="T34" fmla="*/ 11 w 132"/>
                <a:gd name="T35" fmla="*/ 171 h 171"/>
                <a:gd name="T36" fmla="*/ 30 w 132"/>
                <a:gd name="T37" fmla="*/ 168 h 171"/>
                <a:gd name="T38" fmla="*/ 29 w 132"/>
                <a:gd name="T39" fmla="*/ 139 h 171"/>
                <a:gd name="T40" fmla="*/ 29 w 132"/>
                <a:gd name="T41" fmla="*/ 112 h 171"/>
                <a:gd name="T42" fmla="*/ 42 w 132"/>
                <a:gd name="T43" fmla="*/ 102 h 171"/>
                <a:gd name="T44" fmla="*/ 43 w 132"/>
                <a:gd name="T45" fmla="*/ 116 h 171"/>
                <a:gd name="T46" fmla="*/ 45 w 132"/>
                <a:gd name="T47" fmla="*/ 126 h 171"/>
                <a:gd name="T48" fmla="*/ 54 w 132"/>
                <a:gd name="T49" fmla="*/ 138 h 171"/>
                <a:gd name="T50" fmla="*/ 56 w 132"/>
                <a:gd name="T51" fmla="*/ 153 h 171"/>
                <a:gd name="T52" fmla="*/ 64 w 132"/>
                <a:gd name="T53" fmla="*/ 149 h 171"/>
                <a:gd name="T54" fmla="*/ 77 w 132"/>
                <a:gd name="T55" fmla="*/ 141 h 171"/>
                <a:gd name="T56" fmla="*/ 81 w 132"/>
                <a:gd name="T57" fmla="*/ 138 h 171"/>
                <a:gd name="T58" fmla="*/ 69 w 132"/>
                <a:gd name="T59" fmla="*/ 119 h 171"/>
                <a:gd name="T60" fmla="*/ 71 w 132"/>
                <a:gd name="T61" fmla="*/ 113 h 171"/>
                <a:gd name="T62" fmla="*/ 62 w 132"/>
                <a:gd name="T63" fmla="*/ 98 h 171"/>
                <a:gd name="T64" fmla="*/ 52 w 132"/>
                <a:gd name="T65" fmla="*/ 82 h 171"/>
                <a:gd name="T66" fmla="*/ 59 w 132"/>
                <a:gd name="T67" fmla="*/ 83 h 171"/>
                <a:gd name="T68" fmla="*/ 75 w 132"/>
                <a:gd name="T69" fmla="*/ 72 h 171"/>
                <a:gd name="T70" fmla="*/ 89 w 132"/>
                <a:gd name="T71" fmla="*/ 60 h 171"/>
                <a:gd name="T72" fmla="*/ 94 w 132"/>
                <a:gd name="T73" fmla="*/ 61 h 171"/>
                <a:gd name="T74" fmla="*/ 90 w 132"/>
                <a:gd name="T75" fmla="*/ 53 h 171"/>
                <a:gd name="T76" fmla="*/ 83 w 132"/>
                <a:gd name="T77" fmla="*/ 57 h 171"/>
                <a:gd name="T78" fmla="*/ 58 w 132"/>
                <a:gd name="T79" fmla="*/ 60 h 171"/>
                <a:gd name="T80" fmla="*/ 41 w 132"/>
                <a:gd name="T81" fmla="*/ 72 h 171"/>
                <a:gd name="T82" fmla="*/ 25 w 132"/>
                <a:gd name="T83" fmla="*/ 49 h 171"/>
                <a:gd name="T84" fmla="*/ 32 w 132"/>
                <a:gd name="T85" fmla="*/ 29 h 171"/>
                <a:gd name="T86" fmla="*/ 62 w 132"/>
                <a:gd name="T87" fmla="*/ 30 h 171"/>
                <a:gd name="T88" fmla="*/ 90 w 132"/>
                <a:gd name="T89" fmla="*/ 31 h 171"/>
                <a:gd name="T90" fmla="*/ 119 w 132"/>
                <a:gd name="T91" fmla="*/ 26 h 171"/>
                <a:gd name="T92" fmla="*/ 132 w 132"/>
                <a:gd name="T93" fmla="*/ 5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2"/>
                <a:gd name="T142" fmla="*/ 0 h 171"/>
                <a:gd name="T143" fmla="*/ 132 w 132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2" h="171">
                  <a:moveTo>
                    <a:pt x="132" y="5"/>
                  </a:moveTo>
                  <a:lnTo>
                    <a:pt x="125" y="0"/>
                  </a:lnTo>
                  <a:lnTo>
                    <a:pt x="105" y="20"/>
                  </a:lnTo>
                  <a:lnTo>
                    <a:pt x="79" y="16"/>
                  </a:lnTo>
                  <a:lnTo>
                    <a:pt x="54" y="13"/>
                  </a:lnTo>
                  <a:lnTo>
                    <a:pt x="41" y="11"/>
                  </a:lnTo>
                  <a:lnTo>
                    <a:pt x="33" y="21"/>
                  </a:lnTo>
                  <a:lnTo>
                    <a:pt x="29" y="20"/>
                  </a:lnTo>
                  <a:lnTo>
                    <a:pt x="19" y="40"/>
                  </a:lnTo>
                  <a:lnTo>
                    <a:pt x="21" y="60"/>
                  </a:lnTo>
                  <a:lnTo>
                    <a:pt x="18" y="58"/>
                  </a:lnTo>
                  <a:lnTo>
                    <a:pt x="9" y="79"/>
                  </a:lnTo>
                  <a:lnTo>
                    <a:pt x="0" y="102"/>
                  </a:lnTo>
                  <a:lnTo>
                    <a:pt x="2" y="122"/>
                  </a:lnTo>
                  <a:lnTo>
                    <a:pt x="12" y="124"/>
                  </a:lnTo>
                  <a:lnTo>
                    <a:pt x="11" y="142"/>
                  </a:lnTo>
                  <a:lnTo>
                    <a:pt x="10" y="158"/>
                  </a:lnTo>
                  <a:lnTo>
                    <a:pt x="11" y="171"/>
                  </a:lnTo>
                  <a:lnTo>
                    <a:pt x="30" y="168"/>
                  </a:lnTo>
                  <a:lnTo>
                    <a:pt x="29" y="139"/>
                  </a:lnTo>
                  <a:lnTo>
                    <a:pt x="29" y="112"/>
                  </a:lnTo>
                  <a:lnTo>
                    <a:pt x="42" y="102"/>
                  </a:lnTo>
                  <a:lnTo>
                    <a:pt x="43" y="116"/>
                  </a:lnTo>
                  <a:lnTo>
                    <a:pt x="45" y="126"/>
                  </a:lnTo>
                  <a:lnTo>
                    <a:pt x="54" y="138"/>
                  </a:lnTo>
                  <a:lnTo>
                    <a:pt x="56" y="153"/>
                  </a:lnTo>
                  <a:lnTo>
                    <a:pt x="64" y="149"/>
                  </a:lnTo>
                  <a:lnTo>
                    <a:pt x="77" y="141"/>
                  </a:lnTo>
                  <a:lnTo>
                    <a:pt x="81" y="138"/>
                  </a:lnTo>
                  <a:lnTo>
                    <a:pt x="69" y="119"/>
                  </a:lnTo>
                  <a:lnTo>
                    <a:pt x="71" y="113"/>
                  </a:lnTo>
                  <a:lnTo>
                    <a:pt x="62" y="98"/>
                  </a:lnTo>
                  <a:lnTo>
                    <a:pt x="52" y="82"/>
                  </a:lnTo>
                  <a:lnTo>
                    <a:pt x="59" y="83"/>
                  </a:lnTo>
                  <a:lnTo>
                    <a:pt x="75" y="72"/>
                  </a:lnTo>
                  <a:lnTo>
                    <a:pt x="89" y="60"/>
                  </a:lnTo>
                  <a:lnTo>
                    <a:pt x="94" y="61"/>
                  </a:lnTo>
                  <a:lnTo>
                    <a:pt x="90" y="53"/>
                  </a:lnTo>
                  <a:lnTo>
                    <a:pt x="83" y="57"/>
                  </a:lnTo>
                  <a:lnTo>
                    <a:pt x="58" y="60"/>
                  </a:lnTo>
                  <a:lnTo>
                    <a:pt x="41" y="72"/>
                  </a:lnTo>
                  <a:lnTo>
                    <a:pt x="25" y="49"/>
                  </a:lnTo>
                  <a:lnTo>
                    <a:pt x="32" y="29"/>
                  </a:lnTo>
                  <a:lnTo>
                    <a:pt x="62" y="30"/>
                  </a:lnTo>
                  <a:lnTo>
                    <a:pt x="90" y="31"/>
                  </a:lnTo>
                  <a:lnTo>
                    <a:pt x="119" y="26"/>
                  </a:lnTo>
                  <a:lnTo>
                    <a:pt x="132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4" name="Freeform 28"/>
            <p:cNvSpPr>
              <a:spLocks noChangeAspect="1"/>
            </p:cNvSpPr>
            <p:nvPr/>
          </p:nvSpPr>
          <p:spPr bwMode="auto">
            <a:xfrm>
              <a:off x="5052" y="3030"/>
              <a:ext cx="188" cy="65"/>
            </a:xfrm>
            <a:custGeom>
              <a:avLst/>
              <a:gdLst>
                <a:gd name="T0" fmla="*/ 189 w 187"/>
                <a:gd name="T1" fmla="*/ 65 h 65"/>
                <a:gd name="T2" fmla="*/ 187 w 187"/>
                <a:gd name="T3" fmla="*/ 62 h 65"/>
                <a:gd name="T4" fmla="*/ 187 w 187"/>
                <a:gd name="T5" fmla="*/ 43 h 65"/>
                <a:gd name="T6" fmla="*/ 173 w 187"/>
                <a:gd name="T7" fmla="*/ 42 h 65"/>
                <a:gd name="T8" fmla="*/ 157 w 187"/>
                <a:gd name="T9" fmla="*/ 40 h 65"/>
                <a:gd name="T10" fmla="*/ 152 w 187"/>
                <a:gd name="T11" fmla="*/ 26 h 65"/>
                <a:gd name="T12" fmla="*/ 127 w 187"/>
                <a:gd name="T13" fmla="*/ 17 h 65"/>
                <a:gd name="T14" fmla="*/ 118 w 187"/>
                <a:gd name="T15" fmla="*/ 11 h 65"/>
                <a:gd name="T16" fmla="*/ 109 w 187"/>
                <a:gd name="T17" fmla="*/ 21 h 65"/>
                <a:gd name="T18" fmla="*/ 91 w 187"/>
                <a:gd name="T19" fmla="*/ 21 h 65"/>
                <a:gd name="T20" fmla="*/ 75 w 187"/>
                <a:gd name="T21" fmla="*/ 21 h 65"/>
                <a:gd name="T22" fmla="*/ 67 w 187"/>
                <a:gd name="T23" fmla="*/ 12 h 65"/>
                <a:gd name="T24" fmla="*/ 44 w 187"/>
                <a:gd name="T25" fmla="*/ 1 h 65"/>
                <a:gd name="T26" fmla="*/ 17 w 187"/>
                <a:gd name="T27" fmla="*/ 0 h 65"/>
                <a:gd name="T28" fmla="*/ 6 w 187"/>
                <a:gd name="T29" fmla="*/ 16 h 65"/>
                <a:gd name="T30" fmla="*/ 0 w 187"/>
                <a:gd name="T31" fmla="*/ 18 h 65"/>
                <a:gd name="T32" fmla="*/ 22 w 187"/>
                <a:gd name="T33" fmla="*/ 24 h 65"/>
                <a:gd name="T34" fmla="*/ 22 w 187"/>
                <a:gd name="T35" fmla="*/ 30 h 65"/>
                <a:gd name="T36" fmla="*/ 43 w 187"/>
                <a:gd name="T37" fmla="*/ 36 h 65"/>
                <a:gd name="T38" fmla="*/ 63 w 187"/>
                <a:gd name="T39" fmla="*/ 41 h 65"/>
                <a:gd name="T40" fmla="*/ 83 w 187"/>
                <a:gd name="T41" fmla="*/ 45 h 65"/>
                <a:gd name="T42" fmla="*/ 104 w 187"/>
                <a:gd name="T43" fmla="*/ 49 h 65"/>
                <a:gd name="T44" fmla="*/ 130 w 187"/>
                <a:gd name="T45" fmla="*/ 52 h 65"/>
                <a:gd name="T46" fmla="*/ 156 w 187"/>
                <a:gd name="T47" fmla="*/ 55 h 65"/>
                <a:gd name="T48" fmla="*/ 173 w 187"/>
                <a:gd name="T49" fmla="*/ 61 h 65"/>
                <a:gd name="T50" fmla="*/ 189 w 187"/>
                <a:gd name="T51" fmla="*/ 65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65"/>
                <a:gd name="T80" fmla="*/ 187 w 187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65">
                  <a:moveTo>
                    <a:pt x="187" y="65"/>
                  </a:moveTo>
                  <a:lnTo>
                    <a:pt x="185" y="62"/>
                  </a:lnTo>
                  <a:lnTo>
                    <a:pt x="185" y="43"/>
                  </a:lnTo>
                  <a:lnTo>
                    <a:pt x="171" y="42"/>
                  </a:lnTo>
                  <a:lnTo>
                    <a:pt x="155" y="40"/>
                  </a:lnTo>
                  <a:lnTo>
                    <a:pt x="150" y="26"/>
                  </a:lnTo>
                  <a:lnTo>
                    <a:pt x="125" y="17"/>
                  </a:lnTo>
                  <a:lnTo>
                    <a:pt x="116" y="11"/>
                  </a:lnTo>
                  <a:lnTo>
                    <a:pt x="107" y="21"/>
                  </a:lnTo>
                  <a:lnTo>
                    <a:pt x="91" y="21"/>
                  </a:lnTo>
                  <a:lnTo>
                    <a:pt x="75" y="21"/>
                  </a:lnTo>
                  <a:lnTo>
                    <a:pt x="67" y="12"/>
                  </a:lnTo>
                  <a:lnTo>
                    <a:pt x="44" y="1"/>
                  </a:lnTo>
                  <a:lnTo>
                    <a:pt x="17" y="0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43" y="36"/>
                  </a:lnTo>
                  <a:lnTo>
                    <a:pt x="63" y="41"/>
                  </a:lnTo>
                  <a:lnTo>
                    <a:pt x="83" y="45"/>
                  </a:lnTo>
                  <a:lnTo>
                    <a:pt x="102" y="49"/>
                  </a:lnTo>
                  <a:lnTo>
                    <a:pt x="128" y="52"/>
                  </a:lnTo>
                  <a:lnTo>
                    <a:pt x="154" y="55"/>
                  </a:lnTo>
                  <a:lnTo>
                    <a:pt x="171" y="61"/>
                  </a:lnTo>
                  <a:lnTo>
                    <a:pt x="187" y="6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5" name="Freeform 29"/>
            <p:cNvSpPr>
              <a:spLocks noChangeAspect="1"/>
            </p:cNvSpPr>
            <p:nvPr/>
          </p:nvSpPr>
          <p:spPr bwMode="auto">
            <a:xfrm>
              <a:off x="5421" y="3088"/>
              <a:ext cx="80" cy="45"/>
            </a:xfrm>
            <a:custGeom>
              <a:avLst/>
              <a:gdLst>
                <a:gd name="T0" fmla="*/ 81 w 79"/>
                <a:gd name="T1" fmla="*/ 0 h 45"/>
                <a:gd name="T2" fmla="*/ 51 w 79"/>
                <a:gd name="T3" fmla="*/ 1 h 45"/>
                <a:gd name="T4" fmla="*/ 29 w 79"/>
                <a:gd name="T5" fmla="*/ 11 h 45"/>
                <a:gd name="T6" fmla="*/ 10 w 79"/>
                <a:gd name="T7" fmla="*/ 22 h 45"/>
                <a:gd name="T8" fmla="*/ 1 w 79"/>
                <a:gd name="T9" fmla="*/ 38 h 45"/>
                <a:gd name="T10" fmla="*/ 0 w 79"/>
                <a:gd name="T11" fmla="*/ 40 h 45"/>
                <a:gd name="T12" fmla="*/ 2 w 79"/>
                <a:gd name="T13" fmla="*/ 45 h 45"/>
                <a:gd name="T14" fmla="*/ 27 w 79"/>
                <a:gd name="T15" fmla="*/ 31 h 45"/>
                <a:gd name="T16" fmla="*/ 55 w 79"/>
                <a:gd name="T17" fmla="*/ 15 h 45"/>
                <a:gd name="T18" fmla="*/ 81 w 7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5"/>
                <a:gd name="T32" fmla="*/ 79 w 7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5">
                  <a:moveTo>
                    <a:pt x="79" y="0"/>
                  </a:moveTo>
                  <a:lnTo>
                    <a:pt x="49" y="1"/>
                  </a:lnTo>
                  <a:lnTo>
                    <a:pt x="29" y="11"/>
                  </a:lnTo>
                  <a:lnTo>
                    <a:pt x="10" y="22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27" y="31"/>
                  </a:lnTo>
                  <a:lnTo>
                    <a:pt x="53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6" name="Freeform 30"/>
            <p:cNvSpPr>
              <a:spLocks noChangeAspect="1"/>
            </p:cNvSpPr>
            <p:nvPr/>
          </p:nvSpPr>
          <p:spPr bwMode="auto">
            <a:xfrm>
              <a:off x="5514" y="2840"/>
              <a:ext cx="29" cy="70"/>
            </a:xfrm>
            <a:custGeom>
              <a:avLst/>
              <a:gdLst>
                <a:gd name="T0" fmla="*/ 29 w 29"/>
                <a:gd name="T1" fmla="*/ 46 h 70"/>
                <a:gd name="T2" fmla="*/ 16 w 29"/>
                <a:gd name="T3" fmla="*/ 29 h 70"/>
                <a:gd name="T4" fmla="*/ 25 w 29"/>
                <a:gd name="T5" fmla="*/ 18 h 70"/>
                <a:gd name="T6" fmla="*/ 19 w 29"/>
                <a:gd name="T7" fmla="*/ 14 h 70"/>
                <a:gd name="T8" fmla="*/ 13 w 29"/>
                <a:gd name="T9" fmla="*/ 20 h 70"/>
                <a:gd name="T10" fmla="*/ 6 w 29"/>
                <a:gd name="T11" fmla="*/ 31 h 70"/>
                <a:gd name="T12" fmla="*/ 5 w 29"/>
                <a:gd name="T13" fmla="*/ 25 h 70"/>
                <a:gd name="T14" fmla="*/ 10 w 29"/>
                <a:gd name="T15" fmla="*/ 9 h 70"/>
                <a:gd name="T16" fmla="*/ 10 w 29"/>
                <a:gd name="T17" fmla="*/ 0 h 70"/>
                <a:gd name="T18" fmla="*/ 0 w 29"/>
                <a:gd name="T19" fmla="*/ 16 h 70"/>
                <a:gd name="T20" fmla="*/ 2 w 29"/>
                <a:gd name="T21" fmla="*/ 34 h 70"/>
                <a:gd name="T22" fmla="*/ 4 w 29"/>
                <a:gd name="T23" fmla="*/ 50 h 70"/>
                <a:gd name="T24" fmla="*/ 16 w 29"/>
                <a:gd name="T25" fmla="*/ 70 h 70"/>
                <a:gd name="T26" fmla="*/ 8 w 29"/>
                <a:gd name="T27" fmla="*/ 42 h 70"/>
                <a:gd name="T28" fmla="*/ 29 w 29"/>
                <a:gd name="T29" fmla="*/ 46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70"/>
                <a:gd name="T47" fmla="*/ 29 w 29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70">
                  <a:moveTo>
                    <a:pt x="29" y="46"/>
                  </a:moveTo>
                  <a:lnTo>
                    <a:pt x="16" y="29"/>
                  </a:lnTo>
                  <a:lnTo>
                    <a:pt x="25" y="18"/>
                  </a:lnTo>
                  <a:lnTo>
                    <a:pt x="19" y="14"/>
                  </a:lnTo>
                  <a:lnTo>
                    <a:pt x="13" y="20"/>
                  </a:lnTo>
                  <a:lnTo>
                    <a:pt x="6" y="31"/>
                  </a:lnTo>
                  <a:lnTo>
                    <a:pt x="5" y="25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2" y="34"/>
                  </a:lnTo>
                  <a:lnTo>
                    <a:pt x="4" y="50"/>
                  </a:lnTo>
                  <a:lnTo>
                    <a:pt x="16" y="70"/>
                  </a:lnTo>
                  <a:lnTo>
                    <a:pt x="8" y="42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7" name="Freeform 31"/>
            <p:cNvSpPr>
              <a:spLocks noChangeAspect="1"/>
            </p:cNvSpPr>
            <p:nvPr/>
          </p:nvSpPr>
          <p:spPr bwMode="auto">
            <a:xfrm>
              <a:off x="5521" y="2956"/>
              <a:ext cx="59" cy="24"/>
            </a:xfrm>
            <a:custGeom>
              <a:avLst/>
              <a:gdLst>
                <a:gd name="T0" fmla="*/ 59 w 59"/>
                <a:gd name="T1" fmla="*/ 19 h 24"/>
                <a:gd name="T2" fmla="*/ 56 w 59"/>
                <a:gd name="T3" fmla="*/ 24 h 24"/>
                <a:gd name="T4" fmla="*/ 32 w 59"/>
                <a:gd name="T5" fmla="*/ 11 h 24"/>
                <a:gd name="T6" fmla="*/ 15 w 59"/>
                <a:gd name="T7" fmla="*/ 13 h 24"/>
                <a:gd name="T8" fmla="*/ 3 w 59"/>
                <a:gd name="T9" fmla="*/ 9 h 24"/>
                <a:gd name="T10" fmla="*/ 0 w 59"/>
                <a:gd name="T11" fmla="*/ 14 h 24"/>
                <a:gd name="T12" fmla="*/ 1 w 59"/>
                <a:gd name="T13" fmla="*/ 6 h 24"/>
                <a:gd name="T14" fmla="*/ 13 w 59"/>
                <a:gd name="T15" fmla="*/ 0 h 24"/>
                <a:gd name="T16" fmla="*/ 31 w 59"/>
                <a:gd name="T17" fmla="*/ 1 h 24"/>
                <a:gd name="T18" fmla="*/ 50 w 59"/>
                <a:gd name="T19" fmla="*/ 4 h 24"/>
                <a:gd name="T20" fmla="*/ 59 w 59"/>
                <a:gd name="T21" fmla="*/ 1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4"/>
                <a:gd name="T35" fmla="*/ 59 w 5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4">
                  <a:moveTo>
                    <a:pt x="59" y="19"/>
                  </a:moveTo>
                  <a:lnTo>
                    <a:pt x="56" y="24"/>
                  </a:lnTo>
                  <a:lnTo>
                    <a:pt x="32" y="11"/>
                  </a:lnTo>
                  <a:lnTo>
                    <a:pt x="15" y="1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3" y="0"/>
                  </a:lnTo>
                  <a:lnTo>
                    <a:pt x="31" y="1"/>
                  </a:lnTo>
                  <a:lnTo>
                    <a:pt x="50" y="4"/>
                  </a:lnTo>
                  <a:lnTo>
                    <a:pt x="59" y="1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8" name="Freeform 32"/>
            <p:cNvSpPr>
              <a:spLocks noChangeAspect="1"/>
            </p:cNvSpPr>
            <p:nvPr/>
          </p:nvSpPr>
          <p:spPr bwMode="auto">
            <a:xfrm>
              <a:off x="5346" y="3083"/>
              <a:ext cx="67" cy="15"/>
            </a:xfrm>
            <a:custGeom>
              <a:avLst/>
              <a:gdLst>
                <a:gd name="T0" fmla="*/ 67 w 67"/>
                <a:gd name="T1" fmla="*/ 2 h 15"/>
                <a:gd name="T2" fmla="*/ 67 w 67"/>
                <a:gd name="T3" fmla="*/ 0 h 15"/>
                <a:gd name="T4" fmla="*/ 63 w 67"/>
                <a:gd name="T5" fmla="*/ 0 h 15"/>
                <a:gd name="T6" fmla="*/ 56 w 67"/>
                <a:gd name="T7" fmla="*/ 7 h 15"/>
                <a:gd name="T8" fmla="*/ 44 w 67"/>
                <a:gd name="T9" fmla="*/ 6 h 15"/>
                <a:gd name="T10" fmla="*/ 28 w 67"/>
                <a:gd name="T11" fmla="*/ 3 h 15"/>
                <a:gd name="T12" fmla="*/ 11 w 67"/>
                <a:gd name="T13" fmla="*/ 1 h 15"/>
                <a:gd name="T14" fmla="*/ 0 w 67"/>
                <a:gd name="T15" fmla="*/ 10 h 15"/>
                <a:gd name="T16" fmla="*/ 10 w 67"/>
                <a:gd name="T17" fmla="*/ 15 h 15"/>
                <a:gd name="T18" fmla="*/ 30 w 67"/>
                <a:gd name="T19" fmla="*/ 13 h 15"/>
                <a:gd name="T20" fmla="*/ 51 w 67"/>
                <a:gd name="T21" fmla="*/ 12 h 15"/>
                <a:gd name="T22" fmla="*/ 67 w 67"/>
                <a:gd name="T23" fmla="*/ 2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15"/>
                <a:gd name="T38" fmla="*/ 67 w 67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15">
                  <a:moveTo>
                    <a:pt x="67" y="2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6" y="7"/>
                  </a:lnTo>
                  <a:lnTo>
                    <a:pt x="44" y="6"/>
                  </a:lnTo>
                  <a:lnTo>
                    <a:pt x="28" y="3"/>
                  </a:lnTo>
                  <a:lnTo>
                    <a:pt x="11" y="1"/>
                  </a:lnTo>
                  <a:lnTo>
                    <a:pt x="0" y="10"/>
                  </a:lnTo>
                  <a:lnTo>
                    <a:pt x="10" y="15"/>
                  </a:lnTo>
                  <a:lnTo>
                    <a:pt x="30" y="13"/>
                  </a:lnTo>
                  <a:lnTo>
                    <a:pt x="51" y="12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69" name="Freeform 33"/>
            <p:cNvSpPr>
              <a:spLocks noChangeAspect="1"/>
            </p:cNvSpPr>
            <p:nvPr/>
          </p:nvSpPr>
          <p:spPr bwMode="auto">
            <a:xfrm>
              <a:off x="5054" y="2925"/>
              <a:ext cx="33" cy="37"/>
            </a:xfrm>
            <a:custGeom>
              <a:avLst/>
              <a:gdLst>
                <a:gd name="T0" fmla="*/ 33 w 33"/>
                <a:gd name="T1" fmla="*/ 25 h 37"/>
                <a:gd name="T2" fmla="*/ 31 w 33"/>
                <a:gd name="T3" fmla="*/ 37 h 37"/>
                <a:gd name="T4" fmla="*/ 14 w 33"/>
                <a:gd name="T5" fmla="*/ 26 h 37"/>
                <a:gd name="T6" fmla="*/ 8 w 33"/>
                <a:gd name="T7" fmla="*/ 13 h 37"/>
                <a:gd name="T8" fmla="*/ 0 w 33"/>
                <a:gd name="T9" fmla="*/ 9 h 37"/>
                <a:gd name="T10" fmla="*/ 10 w 33"/>
                <a:gd name="T11" fmla="*/ 3 h 37"/>
                <a:gd name="T12" fmla="*/ 13 w 33"/>
                <a:gd name="T13" fmla="*/ 0 h 37"/>
                <a:gd name="T14" fmla="*/ 21 w 33"/>
                <a:gd name="T15" fmla="*/ 19 h 37"/>
                <a:gd name="T16" fmla="*/ 33 w 33"/>
                <a:gd name="T17" fmla="*/ 2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7"/>
                <a:gd name="T29" fmla="*/ 33 w 3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7">
                  <a:moveTo>
                    <a:pt x="33" y="25"/>
                  </a:moveTo>
                  <a:lnTo>
                    <a:pt x="31" y="37"/>
                  </a:lnTo>
                  <a:lnTo>
                    <a:pt x="14" y="26"/>
                  </a:lnTo>
                  <a:lnTo>
                    <a:pt x="8" y="13"/>
                  </a:lnTo>
                  <a:lnTo>
                    <a:pt x="0" y="9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21" y="19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0" name="Freeform 34"/>
            <p:cNvSpPr>
              <a:spLocks noChangeAspect="1"/>
            </p:cNvSpPr>
            <p:nvPr/>
          </p:nvSpPr>
          <p:spPr bwMode="auto">
            <a:xfrm>
              <a:off x="5283" y="3080"/>
              <a:ext cx="51" cy="21"/>
            </a:xfrm>
            <a:custGeom>
              <a:avLst/>
              <a:gdLst>
                <a:gd name="T0" fmla="*/ 52 w 50"/>
                <a:gd name="T1" fmla="*/ 12 h 21"/>
                <a:gd name="T2" fmla="*/ 49 w 50"/>
                <a:gd name="T3" fmla="*/ 6 h 21"/>
                <a:gd name="T4" fmla="*/ 42 w 50"/>
                <a:gd name="T5" fmla="*/ 8 h 21"/>
                <a:gd name="T6" fmla="*/ 23 w 50"/>
                <a:gd name="T7" fmla="*/ 0 h 21"/>
                <a:gd name="T8" fmla="*/ 34 w 50"/>
                <a:gd name="T9" fmla="*/ 12 h 21"/>
                <a:gd name="T10" fmla="*/ 21 w 50"/>
                <a:gd name="T11" fmla="*/ 11 h 21"/>
                <a:gd name="T12" fmla="*/ 5 w 50"/>
                <a:gd name="T13" fmla="*/ 10 h 21"/>
                <a:gd name="T14" fmla="*/ 0 w 50"/>
                <a:gd name="T15" fmla="*/ 21 h 21"/>
                <a:gd name="T16" fmla="*/ 17 w 50"/>
                <a:gd name="T17" fmla="*/ 18 h 21"/>
                <a:gd name="T18" fmla="*/ 37 w 50"/>
                <a:gd name="T19" fmla="*/ 14 h 21"/>
                <a:gd name="T20" fmla="*/ 43 w 50"/>
                <a:gd name="T21" fmla="*/ 16 h 21"/>
                <a:gd name="T22" fmla="*/ 42 w 50"/>
                <a:gd name="T23" fmla="*/ 16 h 21"/>
                <a:gd name="T24" fmla="*/ 52 w 50"/>
                <a:gd name="T25" fmla="*/ 12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21"/>
                <a:gd name="T41" fmla="*/ 50 w 5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21">
                  <a:moveTo>
                    <a:pt x="50" y="12"/>
                  </a:moveTo>
                  <a:lnTo>
                    <a:pt x="47" y="6"/>
                  </a:lnTo>
                  <a:lnTo>
                    <a:pt x="40" y="8"/>
                  </a:lnTo>
                  <a:lnTo>
                    <a:pt x="23" y="0"/>
                  </a:lnTo>
                  <a:lnTo>
                    <a:pt x="32" y="12"/>
                  </a:lnTo>
                  <a:lnTo>
                    <a:pt x="21" y="11"/>
                  </a:lnTo>
                  <a:lnTo>
                    <a:pt x="5" y="10"/>
                  </a:lnTo>
                  <a:lnTo>
                    <a:pt x="0" y="21"/>
                  </a:lnTo>
                  <a:lnTo>
                    <a:pt x="17" y="18"/>
                  </a:lnTo>
                  <a:lnTo>
                    <a:pt x="35" y="14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1" name="Freeform 35"/>
            <p:cNvSpPr>
              <a:spLocks noChangeAspect="1"/>
            </p:cNvSpPr>
            <p:nvPr/>
          </p:nvSpPr>
          <p:spPr bwMode="auto">
            <a:xfrm>
              <a:off x="5330" y="3111"/>
              <a:ext cx="36" cy="19"/>
            </a:xfrm>
            <a:custGeom>
              <a:avLst/>
              <a:gdLst>
                <a:gd name="T0" fmla="*/ 36 w 36"/>
                <a:gd name="T1" fmla="*/ 15 h 19"/>
                <a:gd name="T2" fmla="*/ 22 w 36"/>
                <a:gd name="T3" fmla="*/ 19 h 19"/>
                <a:gd name="T4" fmla="*/ 4 w 36"/>
                <a:gd name="T5" fmla="*/ 8 h 19"/>
                <a:gd name="T6" fmla="*/ 0 w 36"/>
                <a:gd name="T7" fmla="*/ 0 h 19"/>
                <a:gd name="T8" fmla="*/ 22 w 36"/>
                <a:gd name="T9" fmla="*/ 1 h 19"/>
                <a:gd name="T10" fmla="*/ 36 w 36"/>
                <a:gd name="T11" fmla="*/ 1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9"/>
                <a:gd name="T20" fmla="*/ 36 w 3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9">
                  <a:moveTo>
                    <a:pt x="36" y="15"/>
                  </a:moveTo>
                  <a:lnTo>
                    <a:pt x="22" y="19"/>
                  </a:lnTo>
                  <a:lnTo>
                    <a:pt x="4" y="8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2" name="Freeform 36"/>
            <p:cNvSpPr>
              <a:spLocks noChangeAspect="1"/>
            </p:cNvSpPr>
            <p:nvPr/>
          </p:nvSpPr>
          <p:spPr bwMode="auto">
            <a:xfrm>
              <a:off x="5481" y="2962"/>
              <a:ext cx="26" cy="16"/>
            </a:xfrm>
            <a:custGeom>
              <a:avLst/>
              <a:gdLst>
                <a:gd name="T0" fmla="*/ 27 w 25"/>
                <a:gd name="T1" fmla="*/ 7 h 16"/>
                <a:gd name="T2" fmla="*/ 17 w 25"/>
                <a:gd name="T3" fmla="*/ 16 h 16"/>
                <a:gd name="T4" fmla="*/ 0 w 25"/>
                <a:gd name="T5" fmla="*/ 7 h 16"/>
                <a:gd name="T6" fmla="*/ 8 w 25"/>
                <a:gd name="T7" fmla="*/ 0 h 16"/>
                <a:gd name="T8" fmla="*/ 27 w 25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5" y="7"/>
                  </a:moveTo>
                  <a:lnTo>
                    <a:pt x="15" y="16"/>
                  </a:lnTo>
                  <a:lnTo>
                    <a:pt x="0" y="7"/>
                  </a:lnTo>
                  <a:lnTo>
                    <a:pt x="8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3" name="Freeform 37"/>
            <p:cNvSpPr>
              <a:spLocks noChangeAspect="1"/>
            </p:cNvSpPr>
            <p:nvPr/>
          </p:nvSpPr>
          <p:spPr bwMode="auto">
            <a:xfrm>
              <a:off x="5240" y="3081"/>
              <a:ext cx="23" cy="13"/>
            </a:xfrm>
            <a:custGeom>
              <a:avLst/>
              <a:gdLst>
                <a:gd name="T0" fmla="*/ 23 w 23"/>
                <a:gd name="T1" fmla="*/ 5 h 13"/>
                <a:gd name="T2" fmla="*/ 20 w 23"/>
                <a:gd name="T3" fmla="*/ 2 h 13"/>
                <a:gd name="T4" fmla="*/ 0 w 23"/>
                <a:gd name="T5" fmla="*/ 0 h 13"/>
                <a:gd name="T6" fmla="*/ 11 w 23"/>
                <a:gd name="T7" fmla="*/ 13 h 13"/>
                <a:gd name="T8" fmla="*/ 23 w 23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23" y="5"/>
                  </a:moveTo>
                  <a:lnTo>
                    <a:pt x="20" y="2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4" name="Freeform 38"/>
            <p:cNvSpPr>
              <a:spLocks noChangeAspect="1"/>
            </p:cNvSpPr>
            <p:nvPr/>
          </p:nvSpPr>
          <p:spPr bwMode="auto">
            <a:xfrm>
              <a:off x="4888" y="2855"/>
              <a:ext cx="17" cy="22"/>
            </a:xfrm>
            <a:custGeom>
              <a:avLst/>
              <a:gdLst>
                <a:gd name="T0" fmla="*/ 17 w 17"/>
                <a:gd name="T1" fmla="*/ 12 h 22"/>
                <a:gd name="T2" fmla="*/ 15 w 17"/>
                <a:gd name="T3" fmla="*/ 22 h 22"/>
                <a:gd name="T4" fmla="*/ 0 w 17"/>
                <a:gd name="T5" fmla="*/ 2 h 22"/>
                <a:gd name="T6" fmla="*/ 4 w 17"/>
                <a:gd name="T7" fmla="*/ 0 h 22"/>
                <a:gd name="T8" fmla="*/ 17 w 1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7" y="12"/>
                  </a:moveTo>
                  <a:lnTo>
                    <a:pt x="15" y="2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5" name="Freeform 39"/>
            <p:cNvSpPr>
              <a:spLocks noChangeAspect="1"/>
            </p:cNvSpPr>
            <p:nvPr/>
          </p:nvSpPr>
          <p:spPr bwMode="auto">
            <a:xfrm>
              <a:off x="5269" y="3083"/>
              <a:ext cx="15" cy="16"/>
            </a:xfrm>
            <a:custGeom>
              <a:avLst/>
              <a:gdLst>
                <a:gd name="T0" fmla="*/ 15 w 15"/>
                <a:gd name="T1" fmla="*/ 3 h 16"/>
                <a:gd name="T2" fmla="*/ 9 w 15"/>
                <a:gd name="T3" fmla="*/ 0 h 16"/>
                <a:gd name="T4" fmla="*/ 0 w 15"/>
                <a:gd name="T5" fmla="*/ 12 h 16"/>
                <a:gd name="T6" fmla="*/ 7 w 15"/>
                <a:gd name="T7" fmla="*/ 16 h 16"/>
                <a:gd name="T8" fmla="*/ 15 w 15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3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7" y="1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6" name="Freeform 40"/>
            <p:cNvSpPr>
              <a:spLocks noChangeAspect="1"/>
            </p:cNvSpPr>
            <p:nvPr/>
          </p:nvSpPr>
          <p:spPr bwMode="auto">
            <a:xfrm>
              <a:off x="5103" y="2951"/>
              <a:ext cx="14" cy="14"/>
            </a:xfrm>
            <a:custGeom>
              <a:avLst/>
              <a:gdLst>
                <a:gd name="T0" fmla="*/ 15 w 13"/>
                <a:gd name="T1" fmla="*/ 5 h 14"/>
                <a:gd name="T2" fmla="*/ 9 w 13"/>
                <a:gd name="T3" fmla="*/ 12 h 14"/>
                <a:gd name="T4" fmla="*/ 0 w 13"/>
                <a:gd name="T5" fmla="*/ 14 h 14"/>
                <a:gd name="T6" fmla="*/ 0 w 13"/>
                <a:gd name="T7" fmla="*/ 0 h 14"/>
                <a:gd name="T8" fmla="*/ 15 w 13"/>
                <a:gd name="T9" fmla="*/ 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5"/>
                  </a:moveTo>
                  <a:lnTo>
                    <a:pt x="7" y="1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7" name="Freeform 41"/>
            <p:cNvSpPr>
              <a:spLocks noChangeAspect="1"/>
            </p:cNvSpPr>
            <p:nvPr/>
          </p:nvSpPr>
          <p:spPr bwMode="auto">
            <a:xfrm>
              <a:off x="5410" y="2994"/>
              <a:ext cx="12" cy="29"/>
            </a:xfrm>
            <a:custGeom>
              <a:avLst/>
              <a:gdLst>
                <a:gd name="T0" fmla="*/ 12 w 12"/>
                <a:gd name="T1" fmla="*/ 20 h 29"/>
                <a:gd name="T2" fmla="*/ 10 w 12"/>
                <a:gd name="T3" fmla="*/ 18 h 29"/>
                <a:gd name="T4" fmla="*/ 10 w 12"/>
                <a:gd name="T5" fmla="*/ 7 h 29"/>
                <a:gd name="T6" fmla="*/ 10 w 12"/>
                <a:gd name="T7" fmla="*/ 0 h 29"/>
                <a:gd name="T8" fmla="*/ 0 w 12"/>
                <a:gd name="T9" fmla="*/ 29 h 29"/>
                <a:gd name="T10" fmla="*/ 12 w 12"/>
                <a:gd name="T11" fmla="*/ 2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9"/>
                <a:gd name="T20" fmla="*/ 12 w 1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9">
                  <a:moveTo>
                    <a:pt x="12" y="20"/>
                  </a:moveTo>
                  <a:lnTo>
                    <a:pt x="10" y="18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29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8" name="Freeform 42"/>
            <p:cNvSpPr>
              <a:spLocks noChangeAspect="1"/>
            </p:cNvSpPr>
            <p:nvPr/>
          </p:nvSpPr>
          <p:spPr bwMode="auto">
            <a:xfrm>
              <a:off x="5649" y="3019"/>
              <a:ext cx="8" cy="18"/>
            </a:xfrm>
            <a:custGeom>
              <a:avLst/>
              <a:gdLst>
                <a:gd name="T0" fmla="*/ 8 w 8"/>
                <a:gd name="T1" fmla="*/ 16 h 17"/>
                <a:gd name="T2" fmla="*/ 7 w 8"/>
                <a:gd name="T3" fmla="*/ 0 h 17"/>
                <a:gd name="T4" fmla="*/ 0 w 8"/>
                <a:gd name="T5" fmla="*/ 4 h 17"/>
                <a:gd name="T6" fmla="*/ 0 w 8"/>
                <a:gd name="T7" fmla="*/ 19 h 17"/>
                <a:gd name="T8" fmla="*/ 8 w 8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79" name="Freeform 43"/>
            <p:cNvSpPr>
              <a:spLocks noChangeAspect="1"/>
            </p:cNvSpPr>
            <p:nvPr/>
          </p:nvSpPr>
          <p:spPr bwMode="auto">
            <a:xfrm>
              <a:off x="4922" y="2912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3 w 12"/>
                <a:gd name="T3" fmla="*/ 17 h 18"/>
                <a:gd name="T4" fmla="*/ 0 w 12"/>
                <a:gd name="T5" fmla="*/ 0 h 18"/>
                <a:gd name="T6" fmla="*/ 12 w 12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12" y="18"/>
                  </a:moveTo>
                  <a:lnTo>
                    <a:pt x="3" y="17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0" name="Freeform 44"/>
            <p:cNvSpPr>
              <a:spLocks noChangeAspect="1"/>
            </p:cNvSpPr>
            <p:nvPr/>
          </p:nvSpPr>
          <p:spPr bwMode="auto">
            <a:xfrm>
              <a:off x="5405" y="2998"/>
              <a:ext cx="8" cy="17"/>
            </a:xfrm>
            <a:custGeom>
              <a:avLst/>
              <a:gdLst>
                <a:gd name="T0" fmla="*/ 8 w 8"/>
                <a:gd name="T1" fmla="*/ 7 h 17"/>
                <a:gd name="T2" fmla="*/ 8 w 8"/>
                <a:gd name="T3" fmla="*/ 0 h 17"/>
                <a:gd name="T4" fmla="*/ 4 w 8"/>
                <a:gd name="T5" fmla="*/ 3 h 17"/>
                <a:gd name="T6" fmla="*/ 0 w 8"/>
                <a:gd name="T7" fmla="*/ 17 h 17"/>
                <a:gd name="T8" fmla="*/ 8 w 8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8" y="7"/>
                  </a:moveTo>
                  <a:lnTo>
                    <a:pt x="8" y="0"/>
                  </a:lnTo>
                  <a:lnTo>
                    <a:pt x="4" y="3"/>
                  </a:lnTo>
                  <a:lnTo>
                    <a:pt x="0" y="1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1" name="Freeform 45"/>
            <p:cNvSpPr>
              <a:spLocks noChangeAspect="1"/>
            </p:cNvSpPr>
            <p:nvPr/>
          </p:nvSpPr>
          <p:spPr bwMode="auto">
            <a:xfrm>
              <a:off x="5447" y="2929"/>
              <a:ext cx="21" cy="5"/>
            </a:xfrm>
            <a:custGeom>
              <a:avLst/>
              <a:gdLst>
                <a:gd name="T0" fmla="*/ 21 w 21"/>
                <a:gd name="T1" fmla="*/ 5 h 5"/>
                <a:gd name="T2" fmla="*/ 10 w 21"/>
                <a:gd name="T3" fmla="*/ 0 h 5"/>
                <a:gd name="T4" fmla="*/ 0 w 21"/>
                <a:gd name="T5" fmla="*/ 5 h 5"/>
                <a:gd name="T6" fmla="*/ 21 w 21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"/>
                <a:gd name="T14" fmla="*/ 21 w 2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">
                  <a:moveTo>
                    <a:pt x="21" y="5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2" name="Freeform 46"/>
            <p:cNvSpPr>
              <a:spLocks noChangeAspect="1"/>
            </p:cNvSpPr>
            <p:nvPr/>
          </p:nvSpPr>
          <p:spPr bwMode="auto">
            <a:xfrm>
              <a:off x="5644" y="3038"/>
              <a:ext cx="8" cy="13"/>
            </a:xfrm>
            <a:custGeom>
              <a:avLst/>
              <a:gdLst>
                <a:gd name="T0" fmla="*/ 8 w 8"/>
                <a:gd name="T1" fmla="*/ 7 h 13"/>
                <a:gd name="T2" fmla="*/ 1 w 8"/>
                <a:gd name="T3" fmla="*/ 13 h 13"/>
                <a:gd name="T4" fmla="*/ 0 w 8"/>
                <a:gd name="T5" fmla="*/ 0 h 13"/>
                <a:gd name="T6" fmla="*/ 8 w 8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"/>
                <a:gd name="T14" fmla="*/ 8 w 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">
                  <a:moveTo>
                    <a:pt x="8" y="7"/>
                  </a:moveTo>
                  <a:lnTo>
                    <a:pt x="1" y="13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3" name="Freeform 47"/>
            <p:cNvSpPr>
              <a:spLocks noChangeAspect="1"/>
            </p:cNvSpPr>
            <p:nvPr/>
          </p:nvSpPr>
          <p:spPr bwMode="auto">
            <a:xfrm>
              <a:off x="5205" y="3053"/>
              <a:ext cx="27" cy="5"/>
            </a:xfrm>
            <a:custGeom>
              <a:avLst/>
              <a:gdLst>
                <a:gd name="T0" fmla="*/ 27 w 27"/>
                <a:gd name="T1" fmla="*/ 0 h 5"/>
                <a:gd name="T2" fmla="*/ 8 w 27"/>
                <a:gd name="T3" fmla="*/ 5 h 5"/>
                <a:gd name="T4" fmla="*/ 0 w 27"/>
                <a:gd name="T5" fmla="*/ 1 h 5"/>
                <a:gd name="T6" fmla="*/ 27 w 2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5"/>
                <a:gd name="T14" fmla="*/ 27 w 2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5">
                  <a:moveTo>
                    <a:pt x="27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4" name="Freeform 48"/>
            <p:cNvSpPr>
              <a:spLocks noChangeAspect="1"/>
            </p:cNvSpPr>
            <p:nvPr/>
          </p:nvSpPr>
          <p:spPr bwMode="auto">
            <a:xfrm>
              <a:off x="5235" y="2773"/>
              <a:ext cx="19" cy="21"/>
            </a:xfrm>
            <a:custGeom>
              <a:avLst/>
              <a:gdLst>
                <a:gd name="T0" fmla="*/ 11 w 19"/>
                <a:gd name="T1" fmla="*/ 21 h 21"/>
                <a:gd name="T2" fmla="*/ 0 w 19"/>
                <a:gd name="T3" fmla="*/ 9 h 21"/>
                <a:gd name="T4" fmla="*/ 19 w 19"/>
                <a:gd name="T5" fmla="*/ 0 h 21"/>
                <a:gd name="T6" fmla="*/ 19 w 19"/>
                <a:gd name="T7" fmla="*/ 1 h 21"/>
                <a:gd name="T8" fmla="*/ 15 w 19"/>
                <a:gd name="T9" fmla="*/ 12 h 21"/>
                <a:gd name="T10" fmla="*/ 11 w 19"/>
                <a:gd name="T11" fmla="*/ 2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1"/>
                <a:gd name="T20" fmla="*/ 19 w 1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1">
                  <a:moveTo>
                    <a:pt x="11" y="21"/>
                  </a:moveTo>
                  <a:lnTo>
                    <a:pt x="0" y="9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5" y="12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5" name="Freeform 49"/>
            <p:cNvSpPr>
              <a:spLocks noChangeAspect="1"/>
            </p:cNvSpPr>
            <p:nvPr/>
          </p:nvSpPr>
          <p:spPr bwMode="auto">
            <a:xfrm>
              <a:off x="6135" y="2726"/>
              <a:ext cx="5" cy="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1 h 4"/>
                <a:gd name="T6" fmla="*/ 1 w 5"/>
                <a:gd name="T7" fmla="*/ 3 h 4"/>
                <a:gd name="T8" fmla="*/ 1 w 5"/>
                <a:gd name="T9" fmla="*/ 4 h 4"/>
                <a:gd name="T10" fmla="*/ 2 w 5"/>
                <a:gd name="T11" fmla="*/ 4 h 4"/>
                <a:gd name="T12" fmla="*/ 5 w 5"/>
                <a:gd name="T13" fmla="*/ 4 h 4"/>
                <a:gd name="T14" fmla="*/ 5 w 5"/>
                <a:gd name="T15" fmla="*/ 3 h 4"/>
                <a:gd name="T16" fmla="*/ 5 w 5"/>
                <a:gd name="T17" fmla="*/ 2 h 4"/>
                <a:gd name="T18" fmla="*/ 5 w 5"/>
                <a:gd name="T19" fmla="*/ 1 h 4"/>
                <a:gd name="T20" fmla="*/ 4 w 5"/>
                <a:gd name="T21" fmla="*/ 1 h 4"/>
                <a:gd name="T22" fmla="*/ 1 w 5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4"/>
                <a:gd name="T38" fmla="*/ 5 w 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6" name="Freeform 50"/>
            <p:cNvSpPr>
              <a:spLocks noChangeAspect="1"/>
            </p:cNvSpPr>
            <p:nvPr/>
          </p:nvSpPr>
          <p:spPr bwMode="auto">
            <a:xfrm>
              <a:off x="5719" y="2665"/>
              <a:ext cx="4" cy="5"/>
            </a:xfrm>
            <a:custGeom>
              <a:avLst/>
              <a:gdLst>
                <a:gd name="T0" fmla="*/ 3 w 4"/>
                <a:gd name="T1" fmla="*/ 2 h 5"/>
                <a:gd name="T2" fmla="*/ 1 w 4"/>
                <a:gd name="T3" fmla="*/ 1 h 5"/>
                <a:gd name="T4" fmla="*/ 0 w 4"/>
                <a:gd name="T5" fmla="*/ 5 h 5"/>
                <a:gd name="T6" fmla="*/ 1 w 4"/>
                <a:gd name="T7" fmla="*/ 2 h 5"/>
                <a:gd name="T8" fmla="*/ 1 w 4"/>
                <a:gd name="T9" fmla="*/ 0 h 5"/>
                <a:gd name="T10" fmla="*/ 3 w 4"/>
                <a:gd name="T11" fmla="*/ 1 h 5"/>
                <a:gd name="T12" fmla="*/ 3 w 4"/>
                <a:gd name="T13" fmla="*/ 0 h 5"/>
                <a:gd name="T14" fmla="*/ 3 w 4"/>
                <a:gd name="T15" fmla="*/ 1 h 5"/>
                <a:gd name="T16" fmla="*/ 4 w 4"/>
                <a:gd name="T17" fmla="*/ 1 h 5"/>
                <a:gd name="T18" fmla="*/ 3 w 4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5"/>
                <a:gd name="T32" fmla="*/ 4 w 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5">
                  <a:moveTo>
                    <a:pt x="3" y="2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7" name="Freeform 51"/>
            <p:cNvSpPr>
              <a:spLocks noChangeAspect="1"/>
            </p:cNvSpPr>
            <p:nvPr/>
          </p:nvSpPr>
          <p:spPr bwMode="auto">
            <a:xfrm>
              <a:off x="6000" y="271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8" name="Freeform 52"/>
            <p:cNvSpPr>
              <a:spLocks noChangeAspect="1"/>
            </p:cNvSpPr>
            <p:nvPr/>
          </p:nvSpPr>
          <p:spPr bwMode="auto">
            <a:xfrm>
              <a:off x="5146" y="2727"/>
              <a:ext cx="195" cy="142"/>
            </a:xfrm>
            <a:custGeom>
              <a:avLst/>
              <a:gdLst>
                <a:gd name="T0" fmla="*/ 148 w 194"/>
                <a:gd name="T1" fmla="*/ 0 h 141"/>
                <a:gd name="T2" fmla="*/ 161 w 194"/>
                <a:gd name="T3" fmla="*/ 10 h 141"/>
                <a:gd name="T4" fmla="*/ 160 w 194"/>
                <a:gd name="T5" fmla="*/ 24 h 141"/>
                <a:gd name="T6" fmla="*/ 168 w 194"/>
                <a:gd name="T7" fmla="*/ 20 h 141"/>
                <a:gd name="T8" fmla="*/ 168 w 194"/>
                <a:gd name="T9" fmla="*/ 26 h 141"/>
                <a:gd name="T10" fmla="*/ 173 w 194"/>
                <a:gd name="T11" fmla="*/ 27 h 141"/>
                <a:gd name="T12" fmla="*/ 196 w 194"/>
                <a:gd name="T13" fmla="*/ 39 h 141"/>
                <a:gd name="T14" fmla="*/ 176 w 194"/>
                <a:gd name="T15" fmla="*/ 45 h 141"/>
                <a:gd name="T16" fmla="*/ 182 w 194"/>
                <a:gd name="T17" fmla="*/ 57 h 141"/>
                <a:gd name="T18" fmla="*/ 167 w 194"/>
                <a:gd name="T19" fmla="*/ 61 h 141"/>
                <a:gd name="T20" fmla="*/ 163 w 194"/>
                <a:gd name="T21" fmla="*/ 65 h 141"/>
                <a:gd name="T22" fmla="*/ 145 w 194"/>
                <a:gd name="T23" fmla="*/ 63 h 141"/>
                <a:gd name="T24" fmla="*/ 128 w 194"/>
                <a:gd name="T25" fmla="*/ 60 h 141"/>
                <a:gd name="T26" fmla="*/ 122 w 194"/>
                <a:gd name="T27" fmla="*/ 78 h 141"/>
                <a:gd name="T28" fmla="*/ 118 w 194"/>
                <a:gd name="T29" fmla="*/ 95 h 141"/>
                <a:gd name="T30" fmla="*/ 114 w 194"/>
                <a:gd name="T31" fmla="*/ 107 h 141"/>
                <a:gd name="T32" fmla="*/ 105 w 194"/>
                <a:gd name="T33" fmla="*/ 127 h 141"/>
                <a:gd name="T34" fmla="*/ 85 w 194"/>
                <a:gd name="T35" fmla="*/ 133 h 141"/>
                <a:gd name="T36" fmla="*/ 58 w 194"/>
                <a:gd name="T37" fmla="*/ 128 h 141"/>
                <a:gd name="T38" fmla="*/ 51 w 194"/>
                <a:gd name="T39" fmla="*/ 137 h 141"/>
                <a:gd name="T40" fmla="*/ 24 w 194"/>
                <a:gd name="T41" fmla="*/ 143 h 141"/>
                <a:gd name="T42" fmla="*/ 4 w 194"/>
                <a:gd name="T43" fmla="*/ 131 h 141"/>
                <a:gd name="T44" fmla="*/ 0 w 194"/>
                <a:gd name="T45" fmla="*/ 116 h 141"/>
                <a:gd name="T46" fmla="*/ 1 w 194"/>
                <a:gd name="T47" fmla="*/ 118 h 141"/>
                <a:gd name="T48" fmla="*/ 17 w 194"/>
                <a:gd name="T49" fmla="*/ 127 h 141"/>
                <a:gd name="T50" fmla="*/ 33 w 194"/>
                <a:gd name="T51" fmla="*/ 131 h 141"/>
                <a:gd name="T52" fmla="*/ 30 w 194"/>
                <a:gd name="T53" fmla="*/ 130 h 141"/>
                <a:gd name="T54" fmla="*/ 33 w 194"/>
                <a:gd name="T55" fmla="*/ 126 h 141"/>
                <a:gd name="T56" fmla="*/ 34 w 194"/>
                <a:gd name="T57" fmla="*/ 113 h 141"/>
                <a:gd name="T58" fmla="*/ 35 w 194"/>
                <a:gd name="T59" fmla="*/ 109 h 141"/>
                <a:gd name="T60" fmla="*/ 36 w 194"/>
                <a:gd name="T61" fmla="*/ 101 h 141"/>
                <a:gd name="T62" fmla="*/ 50 w 194"/>
                <a:gd name="T63" fmla="*/ 97 h 141"/>
                <a:gd name="T64" fmla="*/ 65 w 194"/>
                <a:gd name="T65" fmla="*/ 91 h 141"/>
                <a:gd name="T66" fmla="*/ 77 w 194"/>
                <a:gd name="T67" fmla="*/ 74 h 141"/>
                <a:gd name="T68" fmla="*/ 89 w 194"/>
                <a:gd name="T69" fmla="*/ 55 h 141"/>
                <a:gd name="T70" fmla="*/ 102 w 194"/>
                <a:gd name="T71" fmla="*/ 67 h 141"/>
                <a:gd name="T72" fmla="*/ 106 w 194"/>
                <a:gd name="T73" fmla="*/ 58 h 141"/>
                <a:gd name="T74" fmla="*/ 110 w 194"/>
                <a:gd name="T75" fmla="*/ 47 h 141"/>
                <a:gd name="T76" fmla="*/ 115 w 194"/>
                <a:gd name="T77" fmla="*/ 61 h 141"/>
                <a:gd name="T78" fmla="*/ 115 w 194"/>
                <a:gd name="T79" fmla="*/ 51 h 141"/>
                <a:gd name="T80" fmla="*/ 119 w 194"/>
                <a:gd name="T81" fmla="*/ 45 h 141"/>
                <a:gd name="T82" fmla="*/ 117 w 194"/>
                <a:gd name="T83" fmla="*/ 39 h 141"/>
                <a:gd name="T84" fmla="*/ 122 w 194"/>
                <a:gd name="T85" fmla="*/ 33 h 141"/>
                <a:gd name="T86" fmla="*/ 132 w 194"/>
                <a:gd name="T87" fmla="*/ 16 h 141"/>
                <a:gd name="T88" fmla="*/ 142 w 194"/>
                <a:gd name="T89" fmla="*/ 0 h 141"/>
                <a:gd name="T90" fmla="*/ 143 w 194"/>
                <a:gd name="T91" fmla="*/ 7 h 141"/>
                <a:gd name="T92" fmla="*/ 148 w 194"/>
                <a:gd name="T93" fmla="*/ 0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4"/>
                <a:gd name="T142" fmla="*/ 0 h 141"/>
                <a:gd name="T143" fmla="*/ 194 w 194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4" h="141">
                  <a:moveTo>
                    <a:pt x="146" y="0"/>
                  </a:moveTo>
                  <a:lnTo>
                    <a:pt x="159" y="10"/>
                  </a:lnTo>
                  <a:lnTo>
                    <a:pt x="158" y="24"/>
                  </a:lnTo>
                  <a:lnTo>
                    <a:pt x="166" y="20"/>
                  </a:lnTo>
                  <a:lnTo>
                    <a:pt x="166" y="26"/>
                  </a:lnTo>
                  <a:lnTo>
                    <a:pt x="171" y="27"/>
                  </a:lnTo>
                  <a:lnTo>
                    <a:pt x="194" y="39"/>
                  </a:lnTo>
                  <a:lnTo>
                    <a:pt x="174" y="45"/>
                  </a:lnTo>
                  <a:lnTo>
                    <a:pt x="180" y="57"/>
                  </a:lnTo>
                  <a:lnTo>
                    <a:pt x="165" y="61"/>
                  </a:lnTo>
                  <a:lnTo>
                    <a:pt x="161" y="65"/>
                  </a:lnTo>
                  <a:lnTo>
                    <a:pt x="143" y="63"/>
                  </a:lnTo>
                  <a:lnTo>
                    <a:pt x="126" y="60"/>
                  </a:lnTo>
                  <a:lnTo>
                    <a:pt x="120" y="76"/>
                  </a:lnTo>
                  <a:lnTo>
                    <a:pt x="116" y="93"/>
                  </a:lnTo>
                  <a:lnTo>
                    <a:pt x="112" y="105"/>
                  </a:lnTo>
                  <a:lnTo>
                    <a:pt x="103" y="125"/>
                  </a:lnTo>
                  <a:lnTo>
                    <a:pt x="85" y="131"/>
                  </a:lnTo>
                  <a:lnTo>
                    <a:pt x="58" y="126"/>
                  </a:lnTo>
                  <a:lnTo>
                    <a:pt x="51" y="135"/>
                  </a:lnTo>
                  <a:lnTo>
                    <a:pt x="24" y="141"/>
                  </a:lnTo>
                  <a:lnTo>
                    <a:pt x="4" y="129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30" y="128"/>
                  </a:lnTo>
                  <a:lnTo>
                    <a:pt x="33" y="124"/>
                  </a:lnTo>
                  <a:lnTo>
                    <a:pt x="34" y="111"/>
                  </a:lnTo>
                  <a:lnTo>
                    <a:pt x="35" y="107"/>
                  </a:lnTo>
                  <a:lnTo>
                    <a:pt x="36" y="99"/>
                  </a:lnTo>
                  <a:lnTo>
                    <a:pt x="50" y="95"/>
                  </a:lnTo>
                  <a:lnTo>
                    <a:pt x="65" y="89"/>
                  </a:lnTo>
                  <a:lnTo>
                    <a:pt x="77" y="72"/>
                  </a:lnTo>
                  <a:lnTo>
                    <a:pt x="89" y="55"/>
                  </a:lnTo>
                  <a:lnTo>
                    <a:pt x="100" y="67"/>
                  </a:lnTo>
                  <a:lnTo>
                    <a:pt x="104" y="58"/>
                  </a:lnTo>
                  <a:lnTo>
                    <a:pt x="108" y="47"/>
                  </a:lnTo>
                  <a:lnTo>
                    <a:pt x="113" y="61"/>
                  </a:lnTo>
                  <a:lnTo>
                    <a:pt x="113" y="51"/>
                  </a:lnTo>
                  <a:lnTo>
                    <a:pt x="117" y="45"/>
                  </a:lnTo>
                  <a:lnTo>
                    <a:pt x="115" y="39"/>
                  </a:lnTo>
                  <a:lnTo>
                    <a:pt x="120" y="33"/>
                  </a:lnTo>
                  <a:lnTo>
                    <a:pt x="130" y="16"/>
                  </a:lnTo>
                  <a:lnTo>
                    <a:pt x="140" y="0"/>
                  </a:lnTo>
                  <a:lnTo>
                    <a:pt x="141" y="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89" name="Freeform 53"/>
            <p:cNvSpPr>
              <a:spLocks noChangeAspect="1"/>
            </p:cNvSpPr>
            <p:nvPr/>
          </p:nvSpPr>
          <p:spPr bwMode="auto">
            <a:xfrm>
              <a:off x="4947" y="2736"/>
              <a:ext cx="90" cy="121"/>
            </a:xfrm>
            <a:custGeom>
              <a:avLst/>
              <a:gdLst>
                <a:gd name="T0" fmla="*/ 75 w 90"/>
                <a:gd name="T1" fmla="*/ 122 h 120"/>
                <a:gd name="T2" fmla="*/ 51 w 90"/>
                <a:gd name="T3" fmla="*/ 105 h 120"/>
                <a:gd name="T4" fmla="*/ 27 w 90"/>
                <a:gd name="T5" fmla="*/ 88 h 120"/>
                <a:gd name="T6" fmla="*/ 15 w 90"/>
                <a:gd name="T7" fmla="*/ 59 h 120"/>
                <a:gd name="T8" fmla="*/ 9 w 90"/>
                <a:gd name="T9" fmla="*/ 31 h 120"/>
                <a:gd name="T10" fmla="*/ 0 w 90"/>
                <a:gd name="T11" fmla="*/ 3 h 120"/>
                <a:gd name="T12" fmla="*/ 1 w 90"/>
                <a:gd name="T13" fmla="*/ 0 h 120"/>
                <a:gd name="T14" fmla="*/ 17 w 90"/>
                <a:gd name="T15" fmla="*/ 7 h 120"/>
                <a:gd name="T16" fmla="*/ 18 w 90"/>
                <a:gd name="T17" fmla="*/ 17 h 120"/>
                <a:gd name="T18" fmla="*/ 32 w 90"/>
                <a:gd name="T19" fmla="*/ 17 h 120"/>
                <a:gd name="T20" fmla="*/ 40 w 90"/>
                <a:gd name="T21" fmla="*/ 7 h 120"/>
                <a:gd name="T22" fmla="*/ 53 w 90"/>
                <a:gd name="T23" fmla="*/ 21 h 120"/>
                <a:gd name="T24" fmla="*/ 67 w 90"/>
                <a:gd name="T25" fmla="*/ 34 h 120"/>
                <a:gd name="T26" fmla="*/ 69 w 90"/>
                <a:gd name="T27" fmla="*/ 56 h 120"/>
                <a:gd name="T28" fmla="*/ 71 w 90"/>
                <a:gd name="T29" fmla="*/ 80 h 120"/>
                <a:gd name="T30" fmla="*/ 80 w 90"/>
                <a:gd name="T31" fmla="*/ 101 h 120"/>
                <a:gd name="T32" fmla="*/ 90 w 90"/>
                <a:gd name="T33" fmla="*/ 121 h 120"/>
                <a:gd name="T34" fmla="*/ 82 w 90"/>
                <a:gd name="T35" fmla="*/ 118 h 120"/>
                <a:gd name="T36" fmla="*/ 75 w 90"/>
                <a:gd name="T37" fmla="*/ 122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20"/>
                <a:gd name="T59" fmla="*/ 90 w 9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20">
                  <a:moveTo>
                    <a:pt x="75" y="120"/>
                  </a:moveTo>
                  <a:lnTo>
                    <a:pt x="51" y="103"/>
                  </a:lnTo>
                  <a:lnTo>
                    <a:pt x="27" y="86"/>
                  </a:lnTo>
                  <a:lnTo>
                    <a:pt x="15" y="59"/>
                  </a:lnTo>
                  <a:lnTo>
                    <a:pt x="9" y="3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7" y="7"/>
                  </a:lnTo>
                  <a:lnTo>
                    <a:pt x="18" y="17"/>
                  </a:lnTo>
                  <a:lnTo>
                    <a:pt x="32" y="17"/>
                  </a:lnTo>
                  <a:lnTo>
                    <a:pt x="40" y="7"/>
                  </a:lnTo>
                  <a:lnTo>
                    <a:pt x="53" y="21"/>
                  </a:lnTo>
                  <a:lnTo>
                    <a:pt x="67" y="34"/>
                  </a:lnTo>
                  <a:lnTo>
                    <a:pt x="69" y="56"/>
                  </a:lnTo>
                  <a:lnTo>
                    <a:pt x="71" y="78"/>
                  </a:lnTo>
                  <a:lnTo>
                    <a:pt x="80" y="99"/>
                  </a:lnTo>
                  <a:lnTo>
                    <a:pt x="90" y="119"/>
                  </a:lnTo>
                  <a:lnTo>
                    <a:pt x="82" y="116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0" name="Freeform 54"/>
            <p:cNvSpPr>
              <a:spLocks noChangeAspect="1"/>
            </p:cNvSpPr>
            <p:nvPr/>
          </p:nvSpPr>
          <p:spPr bwMode="auto">
            <a:xfrm>
              <a:off x="5649" y="2708"/>
              <a:ext cx="4" cy="9"/>
            </a:xfrm>
            <a:custGeom>
              <a:avLst/>
              <a:gdLst>
                <a:gd name="T0" fmla="*/ 0 w 4"/>
                <a:gd name="T1" fmla="*/ 6 h 9"/>
                <a:gd name="T2" fmla="*/ 2 w 4"/>
                <a:gd name="T3" fmla="*/ 6 h 9"/>
                <a:gd name="T4" fmla="*/ 0 w 4"/>
                <a:gd name="T5" fmla="*/ 5 h 9"/>
                <a:gd name="T6" fmla="*/ 2 w 4"/>
                <a:gd name="T7" fmla="*/ 3 h 9"/>
                <a:gd name="T8" fmla="*/ 3 w 4"/>
                <a:gd name="T9" fmla="*/ 2 h 9"/>
                <a:gd name="T10" fmla="*/ 3 w 4"/>
                <a:gd name="T11" fmla="*/ 0 h 9"/>
                <a:gd name="T12" fmla="*/ 4 w 4"/>
                <a:gd name="T13" fmla="*/ 2 h 9"/>
                <a:gd name="T14" fmla="*/ 3 w 4"/>
                <a:gd name="T15" fmla="*/ 6 h 9"/>
                <a:gd name="T16" fmla="*/ 3 w 4"/>
                <a:gd name="T17" fmla="*/ 8 h 9"/>
                <a:gd name="T18" fmla="*/ 3 w 4"/>
                <a:gd name="T19" fmla="*/ 9 h 9"/>
                <a:gd name="T20" fmla="*/ 2 w 4"/>
                <a:gd name="T21" fmla="*/ 9 h 9"/>
                <a:gd name="T22" fmla="*/ 0 w 4"/>
                <a:gd name="T23" fmla="*/ 7 h 9"/>
                <a:gd name="T24" fmla="*/ 0 w 4"/>
                <a:gd name="T25" fmla="*/ 6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9"/>
                <a:gd name="T41" fmla="*/ 4 w 4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9">
                  <a:moveTo>
                    <a:pt x="0" y="6"/>
                  </a:move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1" name="Freeform 55"/>
            <p:cNvSpPr>
              <a:spLocks noChangeAspect="1"/>
            </p:cNvSpPr>
            <p:nvPr/>
          </p:nvSpPr>
          <p:spPr bwMode="auto">
            <a:xfrm>
              <a:off x="5647" y="2718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2" name="Freeform 56"/>
            <p:cNvSpPr>
              <a:spLocks noChangeAspect="1"/>
            </p:cNvSpPr>
            <p:nvPr/>
          </p:nvSpPr>
          <p:spPr bwMode="auto">
            <a:xfrm>
              <a:off x="5131" y="3143"/>
              <a:ext cx="816" cy="662"/>
            </a:xfrm>
            <a:custGeom>
              <a:avLst/>
              <a:gdLst>
                <a:gd name="T0" fmla="*/ 462 w 812"/>
                <a:gd name="T1" fmla="*/ 14 h 659"/>
                <a:gd name="T2" fmla="*/ 469 w 812"/>
                <a:gd name="T3" fmla="*/ 31 h 659"/>
                <a:gd name="T4" fmla="*/ 433 w 812"/>
                <a:gd name="T5" fmla="*/ 42 h 659"/>
                <a:gd name="T6" fmla="*/ 417 w 812"/>
                <a:gd name="T7" fmla="*/ 62 h 659"/>
                <a:gd name="T8" fmla="*/ 409 w 812"/>
                <a:gd name="T9" fmla="*/ 92 h 659"/>
                <a:gd name="T10" fmla="*/ 392 w 812"/>
                <a:gd name="T11" fmla="*/ 99 h 659"/>
                <a:gd name="T12" fmla="*/ 366 w 812"/>
                <a:gd name="T13" fmla="*/ 109 h 659"/>
                <a:gd name="T14" fmla="*/ 350 w 812"/>
                <a:gd name="T15" fmla="*/ 73 h 659"/>
                <a:gd name="T16" fmla="*/ 331 w 812"/>
                <a:gd name="T17" fmla="*/ 76 h 659"/>
                <a:gd name="T18" fmla="*/ 313 w 812"/>
                <a:gd name="T19" fmla="*/ 101 h 659"/>
                <a:gd name="T20" fmla="*/ 292 w 812"/>
                <a:gd name="T21" fmla="*/ 119 h 659"/>
                <a:gd name="T22" fmla="*/ 291 w 812"/>
                <a:gd name="T23" fmla="*/ 131 h 659"/>
                <a:gd name="T24" fmla="*/ 275 w 812"/>
                <a:gd name="T25" fmla="*/ 130 h 659"/>
                <a:gd name="T26" fmla="*/ 270 w 812"/>
                <a:gd name="T27" fmla="*/ 167 h 659"/>
                <a:gd name="T28" fmla="*/ 238 w 812"/>
                <a:gd name="T29" fmla="*/ 159 h 659"/>
                <a:gd name="T30" fmla="*/ 187 w 812"/>
                <a:gd name="T31" fmla="*/ 215 h 659"/>
                <a:gd name="T32" fmla="*/ 121 w 812"/>
                <a:gd name="T33" fmla="*/ 229 h 659"/>
                <a:gd name="T34" fmla="*/ 57 w 812"/>
                <a:gd name="T35" fmla="*/ 259 h 659"/>
                <a:gd name="T36" fmla="*/ 37 w 812"/>
                <a:gd name="T37" fmla="*/ 346 h 659"/>
                <a:gd name="T38" fmla="*/ 27 w 812"/>
                <a:gd name="T39" fmla="*/ 349 h 659"/>
                <a:gd name="T40" fmla="*/ 24 w 812"/>
                <a:gd name="T41" fmla="*/ 383 h 659"/>
                <a:gd name="T42" fmla="*/ 30 w 812"/>
                <a:gd name="T43" fmla="*/ 463 h 659"/>
                <a:gd name="T44" fmla="*/ 9 w 812"/>
                <a:gd name="T45" fmla="*/ 537 h 659"/>
                <a:gd name="T46" fmla="*/ 27 w 812"/>
                <a:gd name="T47" fmla="*/ 572 h 659"/>
                <a:gd name="T48" fmla="*/ 93 w 812"/>
                <a:gd name="T49" fmla="*/ 546 h 659"/>
                <a:gd name="T50" fmla="*/ 184 w 812"/>
                <a:gd name="T51" fmla="*/ 526 h 659"/>
                <a:gd name="T52" fmla="*/ 284 w 812"/>
                <a:gd name="T53" fmla="*/ 496 h 659"/>
                <a:gd name="T54" fmla="*/ 377 w 812"/>
                <a:gd name="T55" fmla="*/ 503 h 659"/>
                <a:gd name="T56" fmla="*/ 390 w 812"/>
                <a:gd name="T57" fmla="*/ 541 h 659"/>
                <a:gd name="T58" fmla="*/ 402 w 812"/>
                <a:gd name="T59" fmla="*/ 564 h 659"/>
                <a:gd name="T60" fmla="*/ 451 w 812"/>
                <a:gd name="T61" fmla="*/ 530 h 659"/>
                <a:gd name="T62" fmla="*/ 428 w 812"/>
                <a:gd name="T63" fmla="*/ 575 h 659"/>
                <a:gd name="T64" fmla="*/ 447 w 812"/>
                <a:gd name="T65" fmla="*/ 583 h 659"/>
                <a:gd name="T66" fmla="*/ 448 w 812"/>
                <a:gd name="T67" fmla="*/ 639 h 659"/>
                <a:gd name="T68" fmla="*/ 526 w 812"/>
                <a:gd name="T69" fmla="*/ 648 h 659"/>
                <a:gd name="T70" fmla="*/ 533 w 812"/>
                <a:gd name="T71" fmla="*/ 650 h 659"/>
                <a:gd name="T72" fmla="*/ 555 w 812"/>
                <a:gd name="T73" fmla="*/ 657 h 659"/>
                <a:gd name="T74" fmla="*/ 645 w 812"/>
                <a:gd name="T75" fmla="*/ 617 h 659"/>
                <a:gd name="T76" fmla="*/ 715 w 812"/>
                <a:gd name="T77" fmla="*/ 536 h 659"/>
                <a:gd name="T78" fmla="*/ 780 w 812"/>
                <a:gd name="T79" fmla="*/ 467 h 659"/>
                <a:gd name="T80" fmla="*/ 810 w 812"/>
                <a:gd name="T81" fmla="*/ 391 h 659"/>
                <a:gd name="T82" fmla="*/ 810 w 812"/>
                <a:gd name="T83" fmla="*/ 325 h 659"/>
                <a:gd name="T84" fmla="*/ 792 w 812"/>
                <a:gd name="T85" fmla="*/ 277 h 659"/>
                <a:gd name="T86" fmla="*/ 773 w 812"/>
                <a:gd name="T87" fmla="*/ 252 h 659"/>
                <a:gd name="T88" fmla="*/ 748 w 812"/>
                <a:gd name="T89" fmla="*/ 206 h 659"/>
                <a:gd name="T90" fmla="*/ 721 w 812"/>
                <a:gd name="T91" fmla="*/ 128 h 659"/>
                <a:gd name="T92" fmla="*/ 693 w 812"/>
                <a:gd name="T93" fmla="*/ 84 h 659"/>
                <a:gd name="T94" fmla="*/ 683 w 812"/>
                <a:gd name="T95" fmla="*/ 16 h 659"/>
                <a:gd name="T96" fmla="*/ 661 w 812"/>
                <a:gd name="T97" fmla="*/ 28 h 659"/>
                <a:gd name="T98" fmla="*/ 653 w 812"/>
                <a:gd name="T99" fmla="*/ 55 h 659"/>
                <a:gd name="T100" fmla="*/ 645 w 812"/>
                <a:gd name="T101" fmla="*/ 104 h 659"/>
                <a:gd name="T102" fmla="*/ 588 w 812"/>
                <a:gd name="T103" fmla="*/ 150 h 659"/>
                <a:gd name="T104" fmla="*/ 522 w 812"/>
                <a:gd name="T105" fmla="*/ 91 h 659"/>
                <a:gd name="T106" fmla="*/ 551 w 812"/>
                <a:gd name="T107" fmla="*/ 49 h 659"/>
                <a:gd name="T108" fmla="*/ 540 w 812"/>
                <a:gd name="T109" fmla="*/ 33 h 659"/>
                <a:gd name="T110" fmla="*/ 504 w 812"/>
                <a:gd name="T111" fmla="*/ 31 h 6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2"/>
                <a:gd name="T169" fmla="*/ 0 h 659"/>
                <a:gd name="T170" fmla="*/ 812 w 812"/>
                <a:gd name="T171" fmla="*/ 659 h 6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2" h="659">
                  <a:moveTo>
                    <a:pt x="476" y="15"/>
                  </a:moveTo>
                  <a:lnTo>
                    <a:pt x="467" y="13"/>
                  </a:lnTo>
                  <a:lnTo>
                    <a:pt x="461" y="11"/>
                  </a:lnTo>
                  <a:lnTo>
                    <a:pt x="458" y="14"/>
                  </a:lnTo>
                  <a:lnTo>
                    <a:pt x="453" y="12"/>
                  </a:lnTo>
                  <a:lnTo>
                    <a:pt x="461" y="16"/>
                  </a:lnTo>
                  <a:lnTo>
                    <a:pt x="469" y="22"/>
                  </a:lnTo>
                  <a:lnTo>
                    <a:pt x="465" y="31"/>
                  </a:lnTo>
                  <a:lnTo>
                    <a:pt x="459" y="34"/>
                  </a:lnTo>
                  <a:lnTo>
                    <a:pt x="441" y="32"/>
                  </a:lnTo>
                  <a:lnTo>
                    <a:pt x="434" y="35"/>
                  </a:lnTo>
                  <a:lnTo>
                    <a:pt x="429" y="42"/>
                  </a:lnTo>
                  <a:lnTo>
                    <a:pt x="426" y="38"/>
                  </a:lnTo>
                  <a:lnTo>
                    <a:pt x="422" y="44"/>
                  </a:lnTo>
                  <a:lnTo>
                    <a:pt x="415" y="56"/>
                  </a:lnTo>
                  <a:lnTo>
                    <a:pt x="413" y="62"/>
                  </a:lnTo>
                  <a:lnTo>
                    <a:pt x="405" y="68"/>
                  </a:lnTo>
                  <a:lnTo>
                    <a:pt x="396" y="86"/>
                  </a:lnTo>
                  <a:lnTo>
                    <a:pt x="403" y="89"/>
                  </a:lnTo>
                  <a:lnTo>
                    <a:pt x="405" y="92"/>
                  </a:lnTo>
                  <a:lnTo>
                    <a:pt x="399" y="100"/>
                  </a:lnTo>
                  <a:lnTo>
                    <a:pt x="406" y="108"/>
                  </a:lnTo>
                  <a:lnTo>
                    <a:pt x="391" y="96"/>
                  </a:lnTo>
                  <a:lnTo>
                    <a:pt x="388" y="99"/>
                  </a:lnTo>
                  <a:lnTo>
                    <a:pt x="374" y="94"/>
                  </a:lnTo>
                  <a:lnTo>
                    <a:pt x="370" y="106"/>
                  </a:lnTo>
                  <a:lnTo>
                    <a:pt x="366" y="106"/>
                  </a:lnTo>
                  <a:lnTo>
                    <a:pt x="362" y="109"/>
                  </a:lnTo>
                  <a:lnTo>
                    <a:pt x="364" y="104"/>
                  </a:lnTo>
                  <a:lnTo>
                    <a:pt x="368" y="89"/>
                  </a:lnTo>
                  <a:lnTo>
                    <a:pt x="348" y="68"/>
                  </a:lnTo>
                  <a:lnTo>
                    <a:pt x="346" y="73"/>
                  </a:lnTo>
                  <a:lnTo>
                    <a:pt x="337" y="77"/>
                  </a:lnTo>
                  <a:lnTo>
                    <a:pt x="336" y="75"/>
                  </a:lnTo>
                  <a:lnTo>
                    <a:pt x="331" y="77"/>
                  </a:lnTo>
                  <a:lnTo>
                    <a:pt x="327" y="76"/>
                  </a:lnTo>
                  <a:lnTo>
                    <a:pt x="324" y="89"/>
                  </a:lnTo>
                  <a:lnTo>
                    <a:pt x="319" y="83"/>
                  </a:lnTo>
                  <a:lnTo>
                    <a:pt x="309" y="94"/>
                  </a:lnTo>
                  <a:lnTo>
                    <a:pt x="309" y="101"/>
                  </a:lnTo>
                  <a:lnTo>
                    <a:pt x="302" y="100"/>
                  </a:lnTo>
                  <a:lnTo>
                    <a:pt x="306" y="111"/>
                  </a:lnTo>
                  <a:lnTo>
                    <a:pt x="296" y="107"/>
                  </a:lnTo>
                  <a:lnTo>
                    <a:pt x="290" y="117"/>
                  </a:lnTo>
                  <a:lnTo>
                    <a:pt x="292" y="118"/>
                  </a:lnTo>
                  <a:lnTo>
                    <a:pt x="295" y="117"/>
                  </a:lnTo>
                  <a:lnTo>
                    <a:pt x="290" y="122"/>
                  </a:lnTo>
                  <a:lnTo>
                    <a:pt x="289" y="129"/>
                  </a:lnTo>
                  <a:lnTo>
                    <a:pt x="293" y="130"/>
                  </a:lnTo>
                  <a:lnTo>
                    <a:pt x="282" y="130"/>
                  </a:lnTo>
                  <a:lnTo>
                    <a:pt x="278" y="130"/>
                  </a:lnTo>
                  <a:lnTo>
                    <a:pt x="273" y="128"/>
                  </a:lnTo>
                  <a:lnTo>
                    <a:pt x="270" y="133"/>
                  </a:lnTo>
                  <a:lnTo>
                    <a:pt x="273" y="144"/>
                  </a:lnTo>
                  <a:lnTo>
                    <a:pt x="268" y="147"/>
                  </a:lnTo>
                  <a:lnTo>
                    <a:pt x="268" y="165"/>
                  </a:lnTo>
                  <a:lnTo>
                    <a:pt x="262" y="149"/>
                  </a:lnTo>
                  <a:lnTo>
                    <a:pt x="257" y="131"/>
                  </a:lnTo>
                  <a:lnTo>
                    <a:pt x="249" y="139"/>
                  </a:lnTo>
                  <a:lnTo>
                    <a:pt x="236" y="157"/>
                  </a:lnTo>
                  <a:lnTo>
                    <a:pt x="236" y="172"/>
                  </a:lnTo>
                  <a:lnTo>
                    <a:pt x="216" y="194"/>
                  </a:lnTo>
                  <a:lnTo>
                    <a:pt x="201" y="204"/>
                  </a:lnTo>
                  <a:lnTo>
                    <a:pt x="185" y="213"/>
                  </a:lnTo>
                  <a:lnTo>
                    <a:pt x="162" y="218"/>
                  </a:lnTo>
                  <a:lnTo>
                    <a:pt x="143" y="224"/>
                  </a:lnTo>
                  <a:lnTo>
                    <a:pt x="124" y="230"/>
                  </a:lnTo>
                  <a:lnTo>
                    <a:pt x="119" y="227"/>
                  </a:lnTo>
                  <a:lnTo>
                    <a:pt x="92" y="246"/>
                  </a:lnTo>
                  <a:lnTo>
                    <a:pt x="64" y="265"/>
                  </a:lnTo>
                  <a:lnTo>
                    <a:pt x="55" y="272"/>
                  </a:lnTo>
                  <a:lnTo>
                    <a:pt x="57" y="257"/>
                  </a:lnTo>
                  <a:lnTo>
                    <a:pt x="47" y="279"/>
                  </a:lnTo>
                  <a:lnTo>
                    <a:pt x="37" y="304"/>
                  </a:lnTo>
                  <a:lnTo>
                    <a:pt x="35" y="325"/>
                  </a:lnTo>
                  <a:lnTo>
                    <a:pt x="37" y="342"/>
                  </a:lnTo>
                  <a:lnTo>
                    <a:pt x="39" y="358"/>
                  </a:lnTo>
                  <a:lnTo>
                    <a:pt x="34" y="362"/>
                  </a:lnTo>
                  <a:lnTo>
                    <a:pt x="32" y="356"/>
                  </a:lnTo>
                  <a:lnTo>
                    <a:pt x="27" y="345"/>
                  </a:lnTo>
                  <a:lnTo>
                    <a:pt x="28" y="368"/>
                  </a:lnTo>
                  <a:lnTo>
                    <a:pt x="23" y="358"/>
                  </a:lnTo>
                  <a:lnTo>
                    <a:pt x="20" y="358"/>
                  </a:lnTo>
                  <a:lnTo>
                    <a:pt x="24" y="379"/>
                  </a:lnTo>
                  <a:lnTo>
                    <a:pt x="27" y="402"/>
                  </a:lnTo>
                  <a:lnTo>
                    <a:pt x="29" y="421"/>
                  </a:lnTo>
                  <a:lnTo>
                    <a:pt x="31" y="441"/>
                  </a:lnTo>
                  <a:lnTo>
                    <a:pt x="30" y="459"/>
                  </a:lnTo>
                  <a:lnTo>
                    <a:pt x="28" y="475"/>
                  </a:lnTo>
                  <a:lnTo>
                    <a:pt x="27" y="493"/>
                  </a:lnTo>
                  <a:lnTo>
                    <a:pt x="25" y="510"/>
                  </a:lnTo>
                  <a:lnTo>
                    <a:pt x="9" y="533"/>
                  </a:lnTo>
                  <a:lnTo>
                    <a:pt x="1" y="535"/>
                  </a:lnTo>
                  <a:lnTo>
                    <a:pt x="0" y="549"/>
                  </a:lnTo>
                  <a:lnTo>
                    <a:pt x="14" y="558"/>
                  </a:lnTo>
                  <a:lnTo>
                    <a:pt x="27" y="566"/>
                  </a:lnTo>
                  <a:lnTo>
                    <a:pt x="52" y="564"/>
                  </a:lnTo>
                  <a:lnTo>
                    <a:pt x="76" y="555"/>
                  </a:lnTo>
                  <a:lnTo>
                    <a:pt x="81" y="552"/>
                  </a:lnTo>
                  <a:lnTo>
                    <a:pt x="93" y="542"/>
                  </a:lnTo>
                  <a:lnTo>
                    <a:pt x="115" y="542"/>
                  </a:lnTo>
                  <a:lnTo>
                    <a:pt x="136" y="542"/>
                  </a:lnTo>
                  <a:lnTo>
                    <a:pt x="163" y="539"/>
                  </a:lnTo>
                  <a:lnTo>
                    <a:pt x="182" y="522"/>
                  </a:lnTo>
                  <a:lnTo>
                    <a:pt x="208" y="512"/>
                  </a:lnTo>
                  <a:lnTo>
                    <a:pt x="234" y="502"/>
                  </a:lnTo>
                  <a:lnTo>
                    <a:pt x="258" y="498"/>
                  </a:lnTo>
                  <a:lnTo>
                    <a:pt x="282" y="492"/>
                  </a:lnTo>
                  <a:lnTo>
                    <a:pt x="307" y="489"/>
                  </a:lnTo>
                  <a:lnTo>
                    <a:pt x="332" y="484"/>
                  </a:lnTo>
                  <a:lnTo>
                    <a:pt x="346" y="489"/>
                  </a:lnTo>
                  <a:lnTo>
                    <a:pt x="373" y="499"/>
                  </a:lnTo>
                  <a:lnTo>
                    <a:pt x="380" y="506"/>
                  </a:lnTo>
                  <a:lnTo>
                    <a:pt x="382" y="512"/>
                  </a:lnTo>
                  <a:lnTo>
                    <a:pt x="384" y="522"/>
                  </a:lnTo>
                  <a:lnTo>
                    <a:pt x="386" y="537"/>
                  </a:lnTo>
                  <a:lnTo>
                    <a:pt x="388" y="553"/>
                  </a:lnTo>
                  <a:lnTo>
                    <a:pt x="384" y="553"/>
                  </a:lnTo>
                  <a:lnTo>
                    <a:pt x="394" y="563"/>
                  </a:lnTo>
                  <a:lnTo>
                    <a:pt x="398" y="558"/>
                  </a:lnTo>
                  <a:lnTo>
                    <a:pt x="420" y="538"/>
                  </a:lnTo>
                  <a:lnTo>
                    <a:pt x="444" y="521"/>
                  </a:lnTo>
                  <a:lnTo>
                    <a:pt x="453" y="509"/>
                  </a:lnTo>
                  <a:lnTo>
                    <a:pt x="447" y="526"/>
                  </a:lnTo>
                  <a:lnTo>
                    <a:pt x="434" y="545"/>
                  </a:lnTo>
                  <a:lnTo>
                    <a:pt x="420" y="563"/>
                  </a:lnTo>
                  <a:lnTo>
                    <a:pt x="410" y="569"/>
                  </a:lnTo>
                  <a:lnTo>
                    <a:pt x="424" y="569"/>
                  </a:lnTo>
                  <a:lnTo>
                    <a:pt x="442" y="548"/>
                  </a:lnTo>
                  <a:lnTo>
                    <a:pt x="447" y="559"/>
                  </a:lnTo>
                  <a:lnTo>
                    <a:pt x="431" y="577"/>
                  </a:lnTo>
                  <a:lnTo>
                    <a:pt x="443" y="577"/>
                  </a:lnTo>
                  <a:lnTo>
                    <a:pt x="446" y="578"/>
                  </a:lnTo>
                  <a:lnTo>
                    <a:pt x="451" y="588"/>
                  </a:lnTo>
                  <a:lnTo>
                    <a:pt x="443" y="610"/>
                  </a:lnTo>
                  <a:lnTo>
                    <a:pt x="444" y="633"/>
                  </a:lnTo>
                  <a:lnTo>
                    <a:pt x="464" y="642"/>
                  </a:lnTo>
                  <a:lnTo>
                    <a:pt x="478" y="648"/>
                  </a:lnTo>
                  <a:lnTo>
                    <a:pt x="491" y="652"/>
                  </a:lnTo>
                  <a:lnTo>
                    <a:pt x="520" y="642"/>
                  </a:lnTo>
                  <a:lnTo>
                    <a:pt x="520" y="639"/>
                  </a:lnTo>
                  <a:lnTo>
                    <a:pt x="532" y="633"/>
                  </a:lnTo>
                  <a:lnTo>
                    <a:pt x="524" y="643"/>
                  </a:lnTo>
                  <a:lnTo>
                    <a:pt x="527" y="644"/>
                  </a:lnTo>
                  <a:lnTo>
                    <a:pt x="536" y="644"/>
                  </a:lnTo>
                  <a:lnTo>
                    <a:pt x="539" y="655"/>
                  </a:lnTo>
                  <a:lnTo>
                    <a:pt x="544" y="659"/>
                  </a:lnTo>
                  <a:lnTo>
                    <a:pt x="549" y="651"/>
                  </a:lnTo>
                  <a:lnTo>
                    <a:pt x="586" y="633"/>
                  </a:lnTo>
                  <a:lnTo>
                    <a:pt x="605" y="630"/>
                  </a:lnTo>
                  <a:lnTo>
                    <a:pt x="629" y="623"/>
                  </a:lnTo>
                  <a:lnTo>
                    <a:pt x="639" y="611"/>
                  </a:lnTo>
                  <a:lnTo>
                    <a:pt x="660" y="587"/>
                  </a:lnTo>
                  <a:lnTo>
                    <a:pt x="682" y="564"/>
                  </a:lnTo>
                  <a:lnTo>
                    <a:pt x="699" y="538"/>
                  </a:lnTo>
                  <a:lnTo>
                    <a:pt x="708" y="532"/>
                  </a:lnTo>
                  <a:lnTo>
                    <a:pt x="731" y="512"/>
                  </a:lnTo>
                  <a:lnTo>
                    <a:pt x="740" y="506"/>
                  </a:lnTo>
                  <a:lnTo>
                    <a:pt x="755" y="485"/>
                  </a:lnTo>
                  <a:lnTo>
                    <a:pt x="772" y="463"/>
                  </a:lnTo>
                  <a:lnTo>
                    <a:pt x="787" y="441"/>
                  </a:lnTo>
                  <a:lnTo>
                    <a:pt x="800" y="420"/>
                  </a:lnTo>
                  <a:lnTo>
                    <a:pt x="801" y="404"/>
                  </a:lnTo>
                  <a:lnTo>
                    <a:pt x="802" y="387"/>
                  </a:lnTo>
                  <a:lnTo>
                    <a:pt x="807" y="370"/>
                  </a:lnTo>
                  <a:lnTo>
                    <a:pt x="812" y="351"/>
                  </a:lnTo>
                  <a:lnTo>
                    <a:pt x="810" y="336"/>
                  </a:lnTo>
                  <a:lnTo>
                    <a:pt x="802" y="323"/>
                  </a:lnTo>
                  <a:lnTo>
                    <a:pt x="795" y="311"/>
                  </a:lnTo>
                  <a:lnTo>
                    <a:pt x="782" y="297"/>
                  </a:lnTo>
                  <a:lnTo>
                    <a:pt x="787" y="269"/>
                  </a:lnTo>
                  <a:lnTo>
                    <a:pt x="784" y="275"/>
                  </a:lnTo>
                  <a:lnTo>
                    <a:pt x="774" y="266"/>
                  </a:lnTo>
                  <a:lnTo>
                    <a:pt x="772" y="275"/>
                  </a:lnTo>
                  <a:lnTo>
                    <a:pt x="765" y="269"/>
                  </a:lnTo>
                  <a:lnTo>
                    <a:pt x="765" y="250"/>
                  </a:lnTo>
                  <a:lnTo>
                    <a:pt x="757" y="232"/>
                  </a:lnTo>
                  <a:lnTo>
                    <a:pt x="759" y="225"/>
                  </a:lnTo>
                  <a:lnTo>
                    <a:pt x="754" y="218"/>
                  </a:lnTo>
                  <a:lnTo>
                    <a:pt x="740" y="204"/>
                  </a:lnTo>
                  <a:lnTo>
                    <a:pt x="718" y="186"/>
                  </a:lnTo>
                  <a:lnTo>
                    <a:pt x="718" y="164"/>
                  </a:lnTo>
                  <a:lnTo>
                    <a:pt x="717" y="142"/>
                  </a:lnTo>
                  <a:lnTo>
                    <a:pt x="713" y="126"/>
                  </a:lnTo>
                  <a:lnTo>
                    <a:pt x="716" y="104"/>
                  </a:lnTo>
                  <a:lnTo>
                    <a:pt x="711" y="94"/>
                  </a:lnTo>
                  <a:lnTo>
                    <a:pt x="700" y="81"/>
                  </a:lnTo>
                  <a:lnTo>
                    <a:pt x="687" y="84"/>
                  </a:lnTo>
                  <a:lnTo>
                    <a:pt x="685" y="67"/>
                  </a:lnTo>
                  <a:lnTo>
                    <a:pt x="684" y="51"/>
                  </a:lnTo>
                  <a:lnTo>
                    <a:pt x="682" y="30"/>
                  </a:lnTo>
                  <a:lnTo>
                    <a:pt x="677" y="16"/>
                  </a:lnTo>
                  <a:lnTo>
                    <a:pt x="673" y="5"/>
                  </a:lnTo>
                  <a:lnTo>
                    <a:pt x="671" y="0"/>
                  </a:lnTo>
                  <a:lnTo>
                    <a:pt x="660" y="19"/>
                  </a:lnTo>
                  <a:lnTo>
                    <a:pt x="655" y="28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3" y="46"/>
                  </a:lnTo>
                  <a:lnTo>
                    <a:pt x="647" y="55"/>
                  </a:lnTo>
                  <a:lnTo>
                    <a:pt x="647" y="65"/>
                  </a:lnTo>
                  <a:lnTo>
                    <a:pt x="643" y="65"/>
                  </a:lnTo>
                  <a:lnTo>
                    <a:pt x="641" y="84"/>
                  </a:lnTo>
                  <a:lnTo>
                    <a:pt x="639" y="104"/>
                  </a:lnTo>
                  <a:lnTo>
                    <a:pt x="625" y="130"/>
                  </a:lnTo>
                  <a:lnTo>
                    <a:pt x="612" y="157"/>
                  </a:lnTo>
                  <a:lnTo>
                    <a:pt x="595" y="159"/>
                  </a:lnTo>
                  <a:lnTo>
                    <a:pt x="582" y="148"/>
                  </a:lnTo>
                  <a:lnTo>
                    <a:pt x="560" y="133"/>
                  </a:lnTo>
                  <a:lnTo>
                    <a:pt x="539" y="119"/>
                  </a:lnTo>
                  <a:lnTo>
                    <a:pt x="528" y="106"/>
                  </a:lnTo>
                  <a:lnTo>
                    <a:pt x="516" y="91"/>
                  </a:lnTo>
                  <a:lnTo>
                    <a:pt x="530" y="69"/>
                  </a:lnTo>
                  <a:lnTo>
                    <a:pt x="536" y="56"/>
                  </a:lnTo>
                  <a:lnTo>
                    <a:pt x="539" y="58"/>
                  </a:lnTo>
                  <a:lnTo>
                    <a:pt x="545" y="49"/>
                  </a:lnTo>
                  <a:lnTo>
                    <a:pt x="554" y="36"/>
                  </a:lnTo>
                  <a:lnTo>
                    <a:pt x="545" y="28"/>
                  </a:lnTo>
                  <a:lnTo>
                    <a:pt x="536" y="38"/>
                  </a:lnTo>
                  <a:lnTo>
                    <a:pt x="534" y="33"/>
                  </a:lnTo>
                  <a:lnTo>
                    <a:pt x="528" y="33"/>
                  </a:lnTo>
                  <a:lnTo>
                    <a:pt x="532" y="30"/>
                  </a:lnTo>
                  <a:lnTo>
                    <a:pt x="513" y="33"/>
                  </a:lnTo>
                  <a:lnTo>
                    <a:pt x="500" y="31"/>
                  </a:lnTo>
                  <a:lnTo>
                    <a:pt x="489" y="24"/>
                  </a:lnTo>
                  <a:lnTo>
                    <a:pt x="476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3" name="Freeform 57"/>
            <p:cNvSpPr>
              <a:spLocks noChangeAspect="1"/>
            </p:cNvSpPr>
            <p:nvPr/>
          </p:nvSpPr>
          <p:spPr bwMode="auto">
            <a:xfrm>
              <a:off x="5608" y="3846"/>
              <a:ext cx="81" cy="66"/>
            </a:xfrm>
            <a:custGeom>
              <a:avLst/>
              <a:gdLst>
                <a:gd name="T0" fmla="*/ 32 w 80"/>
                <a:gd name="T1" fmla="*/ 51 h 65"/>
                <a:gd name="T2" fmla="*/ 10 w 80"/>
                <a:gd name="T3" fmla="*/ 67 h 65"/>
                <a:gd name="T4" fmla="*/ 0 w 80"/>
                <a:gd name="T5" fmla="*/ 60 h 65"/>
                <a:gd name="T6" fmla="*/ 1 w 80"/>
                <a:gd name="T7" fmla="*/ 59 h 65"/>
                <a:gd name="T8" fmla="*/ 0 w 80"/>
                <a:gd name="T9" fmla="*/ 38 h 65"/>
                <a:gd name="T10" fmla="*/ 3 w 80"/>
                <a:gd name="T11" fmla="*/ 36 h 65"/>
                <a:gd name="T12" fmla="*/ 6 w 80"/>
                <a:gd name="T13" fmla="*/ 38 h 65"/>
                <a:gd name="T14" fmla="*/ 9 w 80"/>
                <a:gd name="T15" fmla="*/ 19 h 65"/>
                <a:gd name="T16" fmla="*/ 11 w 80"/>
                <a:gd name="T17" fmla="*/ 3 h 65"/>
                <a:gd name="T18" fmla="*/ 17 w 80"/>
                <a:gd name="T19" fmla="*/ 0 h 65"/>
                <a:gd name="T20" fmla="*/ 34 w 80"/>
                <a:gd name="T21" fmla="*/ 6 h 65"/>
                <a:gd name="T22" fmla="*/ 52 w 80"/>
                <a:gd name="T23" fmla="*/ 13 h 65"/>
                <a:gd name="T24" fmla="*/ 57 w 80"/>
                <a:gd name="T25" fmla="*/ 4 h 65"/>
                <a:gd name="T26" fmla="*/ 82 w 80"/>
                <a:gd name="T27" fmla="*/ 2 h 65"/>
                <a:gd name="T28" fmla="*/ 64 w 80"/>
                <a:gd name="T29" fmla="*/ 32 h 65"/>
                <a:gd name="T30" fmla="*/ 60 w 80"/>
                <a:gd name="T31" fmla="*/ 30 h 65"/>
                <a:gd name="T32" fmla="*/ 35 w 80"/>
                <a:gd name="T33" fmla="*/ 57 h 65"/>
                <a:gd name="T34" fmla="*/ 38 w 80"/>
                <a:gd name="T35" fmla="*/ 53 h 65"/>
                <a:gd name="T36" fmla="*/ 34 w 80"/>
                <a:gd name="T37" fmla="*/ 52 h 65"/>
                <a:gd name="T38" fmla="*/ 32 w 80"/>
                <a:gd name="T39" fmla="*/ 51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65"/>
                <a:gd name="T62" fmla="*/ 80 w 80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65">
                  <a:moveTo>
                    <a:pt x="32" y="49"/>
                  </a:moveTo>
                  <a:lnTo>
                    <a:pt x="10" y="65"/>
                  </a:lnTo>
                  <a:lnTo>
                    <a:pt x="0" y="58"/>
                  </a:lnTo>
                  <a:lnTo>
                    <a:pt x="1" y="57"/>
                  </a:lnTo>
                  <a:lnTo>
                    <a:pt x="0" y="36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9" y="19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4" y="6"/>
                  </a:lnTo>
                  <a:lnTo>
                    <a:pt x="50" y="13"/>
                  </a:lnTo>
                  <a:lnTo>
                    <a:pt x="55" y="4"/>
                  </a:lnTo>
                  <a:lnTo>
                    <a:pt x="80" y="2"/>
                  </a:lnTo>
                  <a:lnTo>
                    <a:pt x="62" y="32"/>
                  </a:lnTo>
                  <a:lnTo>
                    <a:pt x="58" y="30"/>
                  </a:lnTo>
                  <a:lnTo>
                    <a:pt x="35" y="55"/>
                  </a:lnTo>
                  <a:lnTo>
                    <a:pt x="38" y="51"/>
                  </a:lnTo>
                  <a:lnTo>
                    <a:pt x="34" y="5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4" name="Freeform 58"/>
            <p:cNvSpPr>
              <a:spLocks noChangeAspect="1"/>
            </p:cNvSpPr>
            <p:nvPr/>
          </p:nvSpPr>
          <p:spPr bwMode="auto">
            <a:xfrm>
              <a:off x="5942" y="3840"/>
              <a:ext cx="217" cy="141"/>
            </a:xfrm>
            <a:custGeom>
              <a:avLst/>
              <a:gdLst>
                <a:gd name="T0" fmla="*/ 152 w 216"/>
                <a:gd name="T1" fmla="*/ 77 h 140"/>
                <a:gd name="T2" fmla="*/ 144 w 216"/>
                <a:gd name="T3" fmla="*/ 62 h 140"/>
                <a:gd name="T4" fmla="*/ 143 w 216"/>
                <a:gd name="T5" fmla="*/ 61 h 140"/>
                <a:gd name="T6" fmla="*/ 136 w 216"/>
                <a:gd name="T7" fmla="*/ 64 h 140"/>
                <a:gd name="T8" fmla="*/ 145 w 216"/>
                <a:gd name="T9" fmla="*/ 79 h 140"/>
                <a:gd name="T10" fmla="*/ 129 w 216"/>
                <a:gd name="T11" fmla="*/ 84 h 140"/>
                <a:gd name="T12" fmla="*/ 119 w 216"/>
                <a:gd name="T13" fmla="*/ 86 h 140"/>
                <a:gd name="T14" fmla="*/ 115 w 216"/>
                <a:gd name="T15" fmla="*/ 94 h 140"/>
                <a:gd name="T16" fmla="*/ 106 w 216"/>
                <a:gd name="T17" fmla="*/ 104 h 140"/>
                <a:gd name="T18" fmla="*/ 105 w 216"/>
                <a:gd name="T19" fmla="*/ 104 h 140"/>
                <a:gd name="T20" fmla="*/ 78 w 216"/>
                <a:gd name="T21" fmla="*/ 125 h 140"/>
                <a:gd name="T22" fmla="*/ 34 w 216"/>
                <a:gd name="T23" fmla="*/ 142 h 140"/>
                <a:gd name="T24" fmla="*/ 25 w 216"/>
                <a:gd name="T25" fmla="*/ 139 h 140"/>
                <a:gd name="T26" fmla="*/ 8 w 216"/>
                <a:gd name="T27" fmla="*/ 133 h 140"/>
                <a:gd name="T28" fmla="*/ 2 w 216"/>
                <a:gd name="T29" fmla="*/ 130 h 140"/>
                <a:gd name="T30" fmla="*/ 3 w 216"/>
                <a:gd name="T31" fmla="*/ 129 h 140"/>
                <a:gd name="T32" fmla="*/ 0 w 216"/>
                <a:gd name="T33" fmla="*/ 127 h 140"/>
                <a:gd name="T34" fmla="*/ 11 w 216"/>
                <a:gd name="T35" fmla="*/ 120 h 140"/>
                <a:gd name="T36" fmla="*/ 15 w 216"/>
                <a:gd name="T37" fmla="*/ 117 h 140"/>
                <a:gd name="T38" fmla="*/ 21 w 216"/>
                <a:gd name="T39" fmla="*/ 112 h 140"/>
                <a:gd name="T40" fmla="*/ 23 w 216"/>
                <a:gd name="T41" fmla="*/ 113 h 140"/>
                <a:gd name="T42" fmla="*/ 31 w 216"/>
                <a:gd name="T43" fmla="*/ 105 h 140"/>
                <a:gd name="T44" fmla="*/ 39 w 216"/>
                <a:gd name="T45" fmla="*/ 101 h 140"/>
                <a:gd name="T46" fmla="*/ 50 w 216"/>
                <a:gd name="T47" fmla="*/ 96 h 140"/>
                <a:gd name="T48" fmla="*/ 76 w 216"/>
                <a:gd name="T49" fmla="*/ 81 h 140"/>
                <a:gd name="T50" fmla="*/ 86 w 216"/>
                <a:gd name="T51" fmla="*/ 79 h 140"/>
                <a:gd name="T52" fmla="*/ 124 w 216"/>
                <a:gd name="T53" fmla="*/ 61 h 140"/>
                <a:gd name="T54" fmla="*/ 142 w 216"/>
                <a:gd name="T55" fmla="*/ 53 h 140"/>
                <a:gd name="T56" fmla="*/ 163 w 216"/>
                <a:gd name="T57" fmla="*/ 40 h 140"/>
                <a:gd name="T58" fmla="*/ 157 w 216"/>
                <a:gd name="T59" fmla="*/ 40 h 140"/>
                <a:gd name="T60" fmla="*/ 172 w 216"/>
                <a:gd name="T61" fmla="*/ 28 h 140"/>
                <a:gd name="T62" fmla="*/ 211 w 216"/>
                <a:gd name="T63" fmla="*/ 1 h 140"/>
                <a:gd name="T64" fmla="*/ 218 w 216"/>
                <a:gd name="T65" fmla="*/ 0 h 140"/>
                <a:gd name="T66" fmla="*/ 211 w 216"/>
                <a:gd name="T67" fmla="*/ 4 h 140"/>
                <a:gd name="T68" fmla="*/ 210 w 216"/>
                <a:gd name="T69" fmla="*/ 14 h 140"/>
                <a:gd name="T70" fmla="*/ 218 w 216"/>
                <a:gd name="T71" fmla="*/ 12 h 140"/>
                <a:gd name="T72" fmla="*/ 218 w 216"/>
                <a:gd name="T73" fmla="*/ 29 h 140"/>
                <a:gd name="T74" fmla="*/ 198 w 216"/>
                <a:gd name="T75" fmla="*/ 42 h 140"/>
                <a:gd name="T76" fmla="*/ 172 w 216"/>
                <a:gd name="T77" fmla="*/ 58 h 140"/>
                <a:gd name="T78" fmla="*/ 160 w 216"/>
                <a:gd name="T79" fmla="*/ 63 h 140"/>
                <a:gd name="T80" fmla="*/ 160 w 216"/>
                <a:gd name="T81" fmla="*/ 67 h 140"/>
                <a:gd name="T82" fmla="*/ 152 w 216"/>
                <a:gd name="T83" fmla="*/ 66 h 140"/>
                <a:gd name="T84" fmla="*/ 160 w 216"/>
                <a:gd name="T85" fmla="*/ 73 h 140"/>
                <a:gd name="T86" fmla="*/ 160 w 216"/>
                <a:gd name="T87" fmla="*/ 78 h 140"/>
                <a:gd name="T88" fmla="*/ 152 w 216"/>
                <a:gd name="T89" fmla="*/ 77 h 1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40"/>
                <a:gd name="T137" fmla="*/ 216 w 216"/>
                <a:gd name="T138" fmla="*/ 140 h 1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40">
                  <a:moveTo>
                    <a:pt x="150" y="75"/>
                  </a:moveTo>
                  <a:lnTo>
                    <a:pt x="142" y="62"/>
                  </a:lnTo>
                  <a:lnTo>
                    <a:pt x="141" y="61"/>
                  </a:lnTo>
                  <a:lnTo>
                    <a:pt x="134" y="64"/>
                  </a:lnTo>
                  <a:lnTo>
                    <a:pt x="143" y="77"/>
                  </a:lnTo>
                  <a:lnTo>
                    <a:pt x="127" y="82"/>
                  </a:lnTo>
                  <a:lnTo>
                    <a:pt x="117" y="84"/>
                  </a:lnTo>
                  <a:lnTo>
                    <a:pt x="113" y="92"/>
                  </a:lnTo>
                  <a:lnTo>
                    <a:pt x="106" y="102"/>
                  </a:lnTo>
                  <a:lnTo>
                    <a:pt x="105" y="102"/>
                  </a:lnTo>
                  <a:lnTo>
                    <a:pt x="78" y="123"/>
                  </a:lnTo>
                  <a:lnTo>
                    <a:pt x="34" y="140"/>
                  </a:lnTo>
                  <a:lnTo>
                    <a:pt x="25" y="137"/>
                  </a:lnTo>
                  <a:lnTo>
                    <a:pt x="8" y="131"/>
                  </a:lnTo>
                  <a:lnTo>
                    <a:pt x="2" y="128"/>
                  </a:lnTo>
                  <a:lnTo>
                    <a:pt x="3" y="127"/>
                  </a:lnTo>
                  <a:lnTo>
                    <a:pt x="0" y="125"/>
                  </a:lnTo>
                  <a:lnTo>
                    <a:pt x="11" y="118"/>
                  </a:lnTo>
                  <a:lnTo>
                    <a:pt x="15" y="115"/>
                  </a:lnTo>
                  <a:lnTo>
                    <a:pt x="21" y="110"/>
                  </a:lnTo>
                  <a:lnTo>
                    <a:pt x="23" y="111"/>
                  </a:lnTo>
                  <a:lnTo>
                    <a:pt x="31" y="103"/>
                  </a:lnTo>
                  <a:lnTo>
                    <a:pt x="39" y="99"/>
                  </a:lnTo>
                  <a:lnTo>
                    <a:pt x="50" y="94"/>
                  </a:lnTo>
                  <a:lnTo>
                    <a:pt x="76" y="79"/>
                  </a:lnTo>
                  <a:lnTo>
                    <a:pt x="86" y="77"/>
                  </a:lnTo>
                  <a:lnTo>
                    <a:pt x="122" y="61"/>
                  </a:lnTo>
                  <a:lnTo>
                    <a:pt x="140" y="53"/>
                  </a:lnTo>
                  <a:lnTo>
                    <a:pt x="161" y="40"/>
                  </a:lnTo>
                  <a:lnTo>
                    <a:pt x="155" y="40"/>
                  </a:lnTo>
                  <a:lnTo>
                    <a:pt x="170" y="28"/>
                  </a:lnTo>
                  <a:lnTo>
                    <a:pt x="209" y="1"/>
                  </a:lnTo>
                  <a:lnTo>
                    <a:pt x="216" y="0"/>
                  </a:lnTo>
                  <a:lnTo>
                    <a:pt x="209" y="4"/>
                  </a:lnTo>
                  <a:lnTo>
                    <a:pt x="208" y="14"/>
                  </a:lnTo>
                  <a:lnTo>
                    <a:pt x="216" y="12"/>
                  </a:lnTo>
                  <a:lnTo>
                    <a:pt x="216" y="29"/>
                  </a:lnTo>
                  <a:lnTo>
                    <a:pt x="196" y="42"/>
                  </a:lnTo>
                  <a:lnTo>
                    <a:pt x="170" y="58"/>
                  </a:lnTo>
                  <a:lnTo>
                    <a:pt x="158" y="63"/>
                  </a:lnTo>
                  <a:lnTo>
                    <a:pt x="158" y="67"/>
                  </a:lnTo>
                  <a:lnTo>
                    <a:pt x="150" y="66"/>
                  </a:lnTo>
                  <a:lnTo>
                    <a:pt x="158" y="71"/>
                  </a:lnTo>
                  <a:lnTo>
                    <a:pt x="158" y="76"/>
                  </a:lnTo>
                  <a:lnTo>
                    <a:pt x="150" y="7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5" name="Freeform 59"/>
            <p:cNvSpPr>
              <a:spLocks noChangeAspect="1"/>
            </p:cNvSpPr>
            <p:nvPr/>
          </p:nvSpPr>
          <p:spPr bwMode="auto">
            <a:xfrm>
              <a:off x="5940" y="3986"/>
              <a:ext cx="15" cy="7"/>
            </a:xfrm>
            <a:custGeom>
              <a:avLst/>
              <a:gdLst>
                <a:gd name="T0" fmla="*/ 14 w 15"/>
                <a:gd name="T1" fmla="*/ 3 h 7"/>
                <a:gd name="T2" fmla="*/ 15 w 15"/>
                <a:gd name="T3" fmla="*/ 1 h 7"/>
                <a:gd name="T4" fmla="*/ 8 w 15"/>
                <a:gd name="T5" fmla="*/ 0 h 7"/>
                <a:gd name="T6" fmla="*/ 0 w 15"/>
                <a:gd name="T7" fmla="*/ 7 h 7"/>
                <a:gd name="T8" fmla="*/ 14 w 1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7"/>
                <a:gd name="T17" fmla="*/ 15 w 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7">
                  <a:moveTo>
                    <a:pt x="14" y="3"/>
                  </a:moveTo>
                  <a:lnTo>
                    <a:pt x="15" y="1"/>
                  </a:lnTo>
                  <a:lnTo>
                    <a:pt x="8" y="0"/>
                  </a:lnTo>
                  <a:lnTo>
                    <a:pt x="0" y="7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6" name="Freeform 60"/>
            <p:cNvSpPr>
              <a:spLocks noChangeAspect="1"/>
            </p:cNvSpPr>
            <p:nvPr/>
          </p:nvSpPr>
          <p:spPr bwMode="auto">
            <a:xfrm>
              <a:off x="6105" y="304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5 w 17"/>
                <a:gd name="T5" fmla="*/ 13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7" name="Freeform 61"/>
            <p:cNvSpPr>
              <a:spLocks noChangeAspect="1"/>
            </p:cNvSpPr>
            <p:nvPr/>
          </p:nvSpPr>
          <p:spPr bwMode="auto">
            <a:xfrm>
              <a:off x="6117" y="3078"/>
              <a:ext cx="10" cy="12"/>
            </a:xfrm>
            <a:custGeom>
              <a:avLst/>
              <a:gdLst>
                <a:gd name="T0" fmla="*/ 10 w 10"/>
                <a:gd name="T1" fmla="*/ 12 h 12"/>
                <a:gd name="T2" fmla="*/ 5 w 10"/>
                <a:gd name="T3" fmla="*/ 0 h 12"/>
                <a:gd name="T4" fmla="*/ 0 w 10"/>
                <a:gd name="T5" fmla="*/ 4 h 12"/>
                <a:gd name="T6" fmla="*/ 4 w 10"/>
                <a:gd name="T7" fmla="*/ 5 h 12"/>
                <a:gd name="T8" fmla="*/ 10 w 10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0" y="12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8" name="Freeform 62"/>
            <p:cNvSpPr>
              <a:spLocks noChangeAspect="1"/>
            </p:cNvSpPr>
            <p:nvPr/>
          </p:nvSpPr>
          <p:spPr bwMode="auto">
            <a:xfrm>
              <a:off x="6144" y="3068"/>
              <a:ext cx="15" cy="15"/>
            </a:xfrm>
            <a:custGeom>
              <a:avLst/>
              <a:gdLst>
                <a:gd name="T0" fmla="*/ 15 w 15"/>
                <a:gd name="T1" fmla="*/ 15 h 15"/>
                <a:gd name="T2" fmla="*/ 12 w 15"/>
                <a:gd name="T3" fmla="*/ 12 h 15"/>
                <a:gd name="T4" fmla="*/ 0 w 15"/>
                <a:gd name="T5" fmla="*/ 0 h 15"/>
                <a:gd name="T6" fmla="*/ 11 w 15"/>
                <a:gd name="T7" fmla="*/ 11 h 15"/>
                <a:gd name="T8" fmla="*/ 15 w 1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15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199" name="Freeform 63"/>
            <p:cNvSpPr>
              <a:spLocks noChangeAspect="1"/>
            </p:cNvSpPr>
            <p:nvPr/>
          </p:nvSpPr>
          <p:spPr bwMode="auto">
            <a:xfrm>
              <a:off x="3732" y="1958"/>
              <a:ext cx="418" cy="341"/>
            </a:xfrm>
            <a:custGeom>
              <a:avLst/>
              <a:gdLst>
                <a:gd name="T0" fmla="*/ 47 w 416"/>
                <a:gd name="T1" fmla="*/ 140 h 339"/>
                <a:gd name="T2" fmla="*/ 53 w 416"/>
                <a:gd name="T3" fmla="*/ 106 h 339"/>
                <a:gd name="T4" fmla="*/ 38 w 416"/>
                <a:gd name="T5" fmla="*/ 88 h 339"/>
                <a:gd name="T6" fmla="*/ 8 w 416"/>
                <a:gd name="T7" fmla="*/ 43 h 339"/>
                <a:gd name="T8" fmla="*/ 0 w 416"/>
                <a:gd name="T9" fmla="*/ 7 h 339"/>
                <a:gd name="T10" fmla="*/ 11 w 416"/>
                <a:gd name="T11" fmla="*/ 2 h 339"/>
                <a:gd name="T12" fmla="*/ 37 w 416"/>
                <a:gd name="T13" fmla="*/ 20 h 339"/>
                <a:gd name="T14" fmla="*/ 71 w 416"/>
                <a:gd name="T15" fmla="*/ 1 h 339"/>
                <a:gd name="T16" fmla="*/ 75 w 416"/>
                <a:gd name="T17" fmla="*/ 18 h 339"/>
                <a:gd name="T18" fmla="*/ 106 w 416"/>
                <a:gd name="T19" fmla="*/ 51 h 339"/>
                <a:gd name="T20" fmla="*/ 146 w 416"/>
                <a:gd name="T21" fmla="*/ 66 h 339"/>
                <a:gd name="T22" fmla="*/ 182 w 416"/>
                <a:gd name="T23" fmla="*/ 70 h 339"/>
                <a:gd name="T24" fmla="*/ 198 w 416"/>
                <a:gd name="T25" fmla="*/ 63 h 339"/>
                <a:gd name="T26" fmla="*/ 201 w 416"/>
                <a:gd name="T27" fmla="*/ 55 h 339"/>
                <a:gd name="T28" fmla="*/ 238 w 416"/>
                <a:gd name="T29" fmla="*/ 38 h 339"/>
                <a:gd name="T30" fmla="*/ 287 w 416"/>
                <a:gd name="T31" fmla="*/ 48 h 339"/>
                <a:gd name="T32" fmla="*/ 322 w 416"/>
                <a:gd name="T33" fmla="*/ 70 h 339"/>
                <a:gd name="T34" fmla="*/ 347 w 416"/>
                <a:gd name="T35" fmla="*/ 98 h 339"/>
                <a:gd name="T36" fmla="*/ 341 w 416"/>
                <a:gd name="T37" fmla="*/ 128 h 339"/>
                <a:gd name="T38" fmla="*/ 349 w 416"/>
                <a:gd name="T39" fmla="*/ 146 h 339"/>
                <a:gd name="T40" fmla="*/ 351 w 416"/>
                <a:gd name="T41" fmla="*/ 170 h 339"/>
                <a:gd name="T42" fmla="*/ 374 w 416"/>
                <a:gd name="T43" fmla="*/ 196 h 339"/>
                <a:gd name="T44" fmla="*/ 364 w 416"/>
                <a:gd name="T45" fmla="*/ 232 h 339"/>
                <a:gd name="T46" fmla="*/ 392 w 416"/>
                <a:gd name="T47" fmla="*/ 266 h 339"/>
                <a:gd name="T48" fmla="*/ 414 w 416"/>
                <a:gd name="T49" fmla="*/ 295 h 339"/>
                <a:gd name="T50" fmla="*/ 420 w 416"/>
                <a:gd name="T51" fmla="*/ 309 h 339"/>
                <a:gd name="T52" fmla="*/ 396 w 416"/>
                <a:gd name="T53" fmla="*/ 325 h 339"/>
                <a:gd name="T54" fmla="*/ 372 w 416"/>
                <a:gd name="T55" fmla="*/ 340 h 339"/>
                <a:gd name="T56" fmla="*/ 328 w 416"/>
                <a:gd name="T57" fmla="*/ 332 h 339"/>
                <a:gd name="T58" fmla="*/ 297 w 416"/>
                <a:gd name="T59" fmla="*/ 313 h 339"/>
                <a:gd name="T60" fmla="*/ 271 w 416"/>
                <a:gd name="T61" fmla="*/ 303 h 339"/>
                <a:gd name="T62" fmla="*/ 225 w 416"/>
                <a:gd name="T63" fmla="*/ 303 h 339"/>
                <a:gd name="T64" fmla="*/ 189 w 416"/>
                <a:gd name="T65" fmla="*/ 281 h 339"/>
                <a:gd name="T66" fmla="*/ 164 w 416"/>
                <a:gd name="T67" fmla="*/ 249 h 339"/>
                <a:gd name="T68" fmla="*/ 138 w 416"/>
                <a:gd name="T69" fmla="*/ 225 h 339"/>
                <a:gd name="T70" fmla="*/ 128 w 416"/>
                <a:gd name="T71" fmla="*/ 217 h 339"/>
                <a:gd name="T72" fmla="*/ 119 w 416"/>
                <a:gd name="T73" fmla="*/ 229 h 339"/>
                <a:gd name="T74" fmla="*/ 106 w 416"/>
                <a:gd name="T75" fmla="*/ 205 h 339"/>
                <a:gd name="T76" fmla="*/ 99 w 416"/>
                <a:gd name="T77" fmla="*/ 186 h 339"/>
                <a:gd name="T78" fmla="*/ 75 w 416"/>
                <a:gd name="T79" fmla="*/ 167 h 3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6"/>
                <a:gd name="T121" fmla="*/ 0 h 339"/>
                <a:gd name="T122" fmla="*/ 416 w 416"/>
                <a:gd name="T123" fmla="*/ 339 h 3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6" h="339">
                  <a:moveTo>
                    <a:pt x="58" y="153"/>
                  </a:moveTo>
                  <a:lnTo>
                    <a:pt x="47" y="138"/>
                  </a:lnTo>
                  <a:lnTo>
                    <a:pt x="46" y="126"/>
                  </a:lnTo>
                  <a:lnTo>
                    <a:pt x="53" y="104"/>
                  </a:lnTo>
                  <a:lnTo>
                    <a:pt x="53" y="93"/>
                  </a:lnTo>
                  <a:lnTo>
                    <a:pt x="38" y="86"/>
                  </a:lnTo>
                  <a:lnTo>
                    <a:pt x="20" y="60"/>
                  </a:lnTo>
                  <a:lnTo>
                    <a:pt x="8" y="43"/>
                  </a:lnTo>
                  <a:lnTo>
                    <a:pt x="3" y="20"/>
                  </a:lnTo>
                  <a:lnTo>
                    <a:pt x="0" y="7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37" y="20"/>
                  </a:lnTo>
                  <a:lnTo>
                    <a:pt x="52" y="13"/>
                  </a:lnTo>
                  <a:lnTo>
                    <a:pt x="71" y="1"/>
                  </a:lnTo>
                  <a:lnTo>
                    <a:pt x="77" y="13"/>
                  </a:lnTo>
                  <a:lnTo>
                    <a:pt x="75" y="18"/>
                  </a:lnTo>
                  <a:lnTo>
                    <a:pt x="92" y="30"/>
                  </a:lnTo>
                  <a:lnTo>
                    <a:pt x="104" y="51"/>
                  </a:lnTo>
                  <a:lnTo>
                    <a:pt x="125" y="60"/>
                  </a:lnTo>
                  <a:lnTo>
                    <a:pt x="144" y="66"/>
                  </a:lnTo>
                  <a:lnTo>
                    <a:pt x="162" y="73"/>
                  </a:lnTo>
                  <a:lnTo>
                    <a:pt x="180" y="70"/>
                  </a:lnTo>
                  <a:lnTo>
                    <a:pt x="193" y="66"/>
                  </a:lnTo>
                  <a:lnTo>
                    <a:pt x="196" y="63"/>
                  </a:lnTo>
                  <a:lnTo>
                    <a:pt x="193" y="55"/>
                  </a:lnTo>
                  <a:lnTo>
                    <a:pt x="199" y="55"/>
                  </a:lnTo>
                  <a:lnTo>
                    <a:pt x="214" y="41"/>
                  </a:lnTo>
                  <a:lnTo>
                    <a:pt x="236" y="38"/>
                  </a:lnTo>
                  <a:lnTo>
                    <a:pt x="253" y="36"/>
                  </a:lnTo>
                  <a:lnTo>
                    <a:pt x="285" y="48"/>
                  </a:lnTo>
                  <a:lnTo>
                    <a:pt x="301" y="59"/>
                  </a:lnTo>
                  <a:lnTo>
                    <a:pt x="318" y="70"/>
                  </a:lnTo>
                  <a:lnTo>
                    <a:pt x="335" y="72"/>
                  </a:lnTo>
                  <a:lnTo>
                    <a:pt x="343" y="96"/>
                  </a:lnTo>
                  <a:lnTo>
                    <a:pt x="340" y="123"/>
                  </a:lnTo>
                  <a:lnTo>
                    <a:pt x="337" y="126"/>
                  </a:lnTo>
                  <a:lnTo>
                    <a:pt x="337" y="137"/>
                  </a:lnTo>
                  <a:lnTo>
                    <a:pt x="345" y="144"/>
                  </a:lnTo>
                  <a:lnTo>
                    <a:pt x="343" y="148"/>
                  </a:lnTo>
                  <a:lnTo>
                    <a:pt x="347" y="168"/>
                  </a:lnTo>
                  <a:lnTo>
                    <a:pt x="352" y="188"/>
                  </a:lnTo>
                  <a:lnTo>
                    <a:pt x="370" y="194"/>
                  </a:lnTo>
                  <a:lnTo>
                    <a:pt x="375" y="203"/>
                  </a:lnTo>
                  <a:lnTo>
                    <a:pt x="360" y="230"/>
                  </a:lnTo>
                  <a:lnTo>
                    <a:pt x="375" y="245"/>
                  </a:lnTo>
                  <a:lnTo>
                    <a:pt x="388" y="262"/>
                  </a:lnTo>
                  <a:lnTo>
                    <a:pt x="404" y="268"/>
                  </a:lnTo>
                  <a:lnTo>
                    <a:pt x="410" y="291"/>
                  </a:lnTo>
                  <a:lnTo>
                    <a:pt x="416" y="295"/>
                  </a:lnTo>
                  <a:lnTo>
                    <a:pt x="416" y="305"/>
                  </a:lnTo>
                  <a:lnTo>
                    <a:pt x="399" y="312"/>
                  </a:lnTo>
                  <a:lnTo>
                    <a:pt x="392" y="321"/>
                  </a:lnTo>
                  <a:lnTo>
                    <a:pt x="390" y="339"/>
                  </a:lnTo>
                  <a:lnTo>
                    <a:pt x="368" y="336"/>
                  </a:lnTo>
                  <a:lnTo>
                    <a:pt x="346" y="332"/>
                  </a:lnTo>
                  <a:lnTo>
                    <a:pt x="324" y="328"/>
                  </a:lnTo>
                  <a:lnTo>
                    <a:pt x="302" y="325"/>
                  </a:lnTo>
                  <a:lnTo>
                    <a:pt x="295" y="309"/>
                  </a:lnTo>
                  <a:lnTo>
                    <a:pt x="287" y="293"/>
                  </a:lnTo>
                  <a:lnTo>
                    <a:pt x="269" y="299"/>
                  </a:lnTo>
                  <a:lnTo>
                    <a:pt x="253" y="306"/>
                  </a:lnTo>
                  <a:lnTo>
                    <a:pt x="223" y="299"/>
                  </a:lnTo>
                  <a:lnTo>
                    <a:pt x="205" y="288"/>
                  </a:lnTo>
                  <a:lnTo>
                    <a:pt x="187" y="277"/>
                  </a:lnTo>
                  <a:lnTo>
                    <a:pt x="172" y="262"/>
                  </a:lnTo>
                  <a:lnTo>
                    <a:pt x="162" y="247"/>
                  </a:lnTo>
                  <a:lnTo>
                    <a:pt x="145" y="222"/>
                  </a:lnTo>
                  <a:lnTo>
                    <a:pt x="136" y="223"/>
                  </a:lnTo>
                  <a:lnTo>
                    <a:pt x="126" y="217"/>
                  </a:lnTo>
                  <a:lnTo>
                    <a:pt x="126" y="215"/>
                  </a:lnTo>
                  <a:lnTo>
                    <a:pt x="121" y="226"/>
                  </a:lnTo>
                  <a:lnTo>
                    <a:pt x="117" y="227"/>
                  </a:lnTo>
                  <a:lnTo>
                    <a:pt x="112" y="219"/>
                  </a:lnTo>
                  <a:lnTo>
                    <a:pt x="104" y="203"/>
                  </a:lnTo>
                  <a:lnTo>
                    <a:pt x="98" y="203"/>
                  </a:lnTo>
                  <a:lnTo>
                    <a:pt x="99" y="184"/>
                  </a:lnTo>
                  <a:lnTo>
                    <a:pt x="90" y="174"/>
                  </a:lnTo>
                  <a:lnTo>
                    <a:pt x="75" y="165"/>
                  </a:lnTo>
                  <a:lnTo>
                    <a:pt x="58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0" name="Freeform 64"/>
            <p:cNvSpPr>
              <a:spLocks noChangeAspect="1"/>
            </p:cNvSpPr>
            <p:nvPr/>
          </p:nvSpPr>
          <p:spPr bwMode="auto">
            <a:xfrm>
              <a:off x="4480" y="2175"/>
              <a:ext cx="168" cy="94"/>
            </a:xfrm>
            <a:custGeom>
              <a:avLst/>
              <a:gdLst>
                <a:gd name="T0" fmla="*/ 97 w 167"/>
                <a:gd name="T1" fmla="*/ 75 h 93"/>
                <a:gd name="T2" fmla="*/ 70 w 167"/>
                <a:gd name="T3" fmla="*/ 71 h 93"/>
                <a:gd name="T4" fmla="*/ 50 w 167"/>
                <a:gd name="T5" fmla="*/ 67 h 93"/>
                <a:gd name="T6" fmla="*/ 25 w 167"/>
                <a:gd name="T7" fmla="*/ 54 h 93"/>
                <a:gd name="T8" fmla="*/ 1 w 167"/>
                <a:gd name="T9" fmla="*/ 39 h 93"/>
                <a:gd name="T10" fmla="*/ 0 w 167"/>
                <a:gd name="T11" fmla="*/ 25 h 93"/>
                <a:gd name="T12" fmla="*/ 10 w 167"/>
                <a:gd name="T13" fmla="*/ 6 h 93"/>
                <a:gd name="T14" fmla="*/ 12 w 167"/>
                <a:gd name="T15" fmla="*/ 8 h 93"/>
                <a:gd name="T16" fmla="*/ 20 w 167"/>
                <a:gd name="T17" fmla="*/ 0 h 93"/>
                <a:gd name="T18" fmla="*/ 37 w 167"/>
                <a:gd name="T19" fmla="*/ 10 h 93"/>
                <a:gd name="T20" fmla="*/ 63 w 167"/>
                <a:gd name="T21" fmla="*/ 30 h 93"/>
                <a:gd name="T22" fmla="*/ 71 w 167"/>
                <a:gd name="T23" fmla="*/ 27 h 93"/>
                <a:gd name="T24" fmla="*/ 77 w 167"/>
                <a:gd name="T25" fmla="*/ 35 h 93"/>
                <a:gd name="T26" fmla="*/ 98 w 167"/>
                <a:gd name="T27" fmla="*/ 42 h 93"/>
                <a:gd name="T28" fmla="*/ 101 w 167"/>
                <a:gd name="T29" fmla="*/ 49 h 93"/>
                <a:gd name="T30" fmla="*/ 121 w 167"/>
                <a:gd name="T31" fmla="*/ 58 h 93"/>
                <a:gd name="T32" fmla="*/ 138 w 167"/>
                <a:gd name="T33" fmla="*/ 60 h 93"/>
                <a:gd name="T34" fmla="*/ 164 w 167"/>
                <a:gd name="T35" fmla="*/ 62 h 93"/>
                <a:gd name="T36" fmla="*/ 169 w 167"/>
                <a:gd name="T37" fmla="*/ 95 h 93"/>
                <a:gd name="T38" fmla="*/ 147 w 167"/>
                <a:gd name="T39" fmla="*/ 94 h 93"/>
                <a:gd name="T40" fmla="*/ 121 w 167"/>
                <a:gd name="T41" fmla="*/ 91 h 93"/>
                <a:gd name="T42" fmla="*/ 107 w 167"/>
                <a:gd name="T43" fmla="*/ 86 h 93"/>
                <a:gd name="T44" fmla="*/ 97 w 167"/>
                <a:gd name="T45" fmla="*/ 75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93"/>
                <a:gd name="T71" fmla="*/ 167 w 167"/>
                <a:gd name="T72" fmla="*/ 93 h 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93">
                  <a:moveTo>
                    <a:pt x="95" y="73"/>
                  </a:moveTo>
                  <a:lnTo>
                    <a:pt x="70" y="69"/>
                  </a:lnTo>
                  <a:lnTo>
                    <a:pt x="50" y="65"/>
                  </a:lnTo>
                  <a:lnTo>
                    <a:pt x="25" y="52"/>
                  </a:lnTo>
                  <a:lnTo>
                    <a:pt x="1" y="39"/>
                  </a:lnTo>
                  <a:lnTo>
                    <a:pt x="0" y="25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7" y="10"/>
                  </a:lnTo>
                  <a:lnTo>
                    <a:pt x="63" y="30"/>
                  </a:lnTo>
                  <a:lnTo>
                    <a:pt x="71" y="27"/>
                  </a:lnTo>
                  <a:lnTo>
                    <a:pt x="77" y="35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119" y="56"/>
                  </a:lnTo>
                  <a:lnTo>
                    <a:pt x="136" y="58"/>
                  </a:lnTo>
                  <a:lnTo>
                    <a:pt x="162" y="60"/>
                  </a:lnTo>
                  <a:lnTo>
                    <a:pt x="167" y="93"/>
                  </a:lnTo>
                  <a:lnTo>
                    <a:pt x="145" y="92"/>
                  </a:lnTo>
                  <a:lnTo>
                    <a:pt x="119" y="89"/>
                  </a:lnTo>
                  <a:lnTo>
                    <a:pt x="105" y="84"/>
                  </a:lnTo>
                  <a:lnTo>
                    <a:pt x="95" y="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1" name="Freeform 65"/>
            <p:cNvSpPr>
              <a:spLocks noChangeAspect="1"/>
            </p:cNvSpPr>
            <p:nvPr/>
          </p:nvSpPr>
          <p:spPr bwMode="auto">
            <a:xfrm>
              <a:off x="4094" y="2022"/>
              <a:ext cx="303" cy="310"/>
            </a:xfrm>
            <a:custGeom>
              <a:avLst/>
              <a:gdLst>
                <a:gd name="T0" fmla="*/ 134 w 301"/>
                <a:gd name="T1" fmla="*/ 283 h 309"/>
                <a:gd name="T2" fmla="*/ 152 w 301"/>
                <a:gd name="T3" fmla="*/ 304 h 309"/>
                <a:gd name="T4" fmla="*/ 178 w 301"/>
                <a:gd name="T5" fmla="*/ 307 h 309"/>
                <a:gd name="T6" fmla="*/ 194 w 301"/>
                <a:gd name="T7" fmla="*/ 299 h 309"/>
                <a:gd name="T8" fmla="*/ 220 w 301"/>
                <a:gd name="T9" fmla="*/ 297 h 309"/>
                <a:gd name="T10" fmla="*/ 203 w 301"/>
                <a:gd name="T11" fmla="*/ 266 h 309"/>
                <a:gd name="T12" fmla="*/ 183 w 301"/>
                <a:gd name="T13" fmla="*/ 241 h 309"/>
                <a:gd name="T14" fmla="*/ 202 w 301"/>
                <a:gd name="T15" fmla="*/ 215 h 309"/>
                <a:gd name="T16" fmla="*/ 236 w 301"/>
                <a:gd name="T17" fmla="*/ 195 h 309"/>
                <a:gd name="T18" fmla="*/ 258 w 301"/>
                <a:gd name="T19" fmla="*/ 159 h 309"/>
                <a:gd name="T20" fmla="*/ 263 w 301"/>
                <a:gd name="T21" fmla="*/ 124 h 309"/>
                <a:gd name="T22" fmla="*/ 267 w 301"/>
                <a:gd name="T23" fmla="*/ 106 h 309"/>
                <a:gd name="T24" fmla="*/ 251 w 301"/>
                <a:gd name="T25" fmla="*/ 93 h 309"/>
                <a:gd name="T26" fmla="*/ 245 w 301"/>
                <a:gd name="T27" fmla="*/ 73 h 309"/>
                <a:gd name="T28" fmla="*/ 236 w 301"/>
                <a:gd name="T29" fmla="*/ 55 h 309"/>
                <a:gd name="T30" fmla="*/ 287 w 301"/>
                <a:gd name="T31" fmla="*/ 52 h 309"/>
                <a:gd name="T32" fmla="*/ 279 w 301"/>
                <a:gd name="T33" fmla="*/ 28 h 309"/>
                <a:gd name="T34" fmla="*/ 256 w 301"/>
                <a:gd name="T35" fmla="*/ 5 h 309"/>
                <a:gd name="T36" fmla="*/ 208 w 301"/>
                <a:gd name="T37" fmla="*/ 4 h 309"/>
                <a:gd name="T38" fmla="*/ 175 w 301"/>
                <a:gd name="T39" fmla="*/ 24 h 309"/>
                <a:gd name="T40" fmla="*/ 180 w 301"/>
                <a:gd name="T41" fmla="*/ 62 h 309"/>
                <a:gd name="T42" fmla="*/ 160 w 301"/>
                <a:gd name="T43" fmla="*/ 73 h 309"/>
                <a:gd name="T44" fmla="*/ 156 w 301"/>
                <a:gd name="T45" fmla="*/ 99 h 309"/>
                <a:gd name="T46" fmla="*/ 135 w 301"/>
                <a:gd name="T47" fmla="*/ 124 h 309"/>
                <a:gd name="T48" fmla="*/ 111 w 301"/>
                <a:gd name="T49" fmla="*/ 138 h 309"/>
                <a:gd name="T50" fmla="*/ 107 w 301"/>
                <a:gd name="T51" fmla="*/ 169 h 309"/>
                <a:gd name="T52" fmla="*/ 64 w 301"/>
                <a:gd name="T53" fmla="*/ 179 h 309"/>
                <a:gd name="T54" fmla="*/ 17 w 301"/>
                <a:gd name="T55" fmla="*/ 174 h 309"/>
                <a:gd name="T56" fmla="*/ 15 w 301"/>
                <a:gd name="T57" fmla="*/ 184 h 309"/>
                <a:gd name="T58" fmla="*/ 44 w 301"/>
                <a:gd name="T59" fmla="*/ 207 h 309"/>
                <a:gd name="T60" fmla="*/ 56 w 301"/>
                <a:gd name="T61" fmla="*/ 234 h 309"/>
                <a:gd name="T62" fmla="*/ 39 w 301"/>
                <a:gd name="T63" fmla="*/ 251 h 309"/>
                <a:gd name="T64" fmla="*/ 30 w 301"/>
                <a:gd name="T65" fmla="*/ 278 h 309"/>
                <a:gd name="T66" fmla="*/ 67 w 301"/>
                <a:gd name="T67" fmla="*/ 277 h 309"/>
                <a:gd name="T68" fmla="*/ 105 w 301"/>
                <a:gd name="T69" fmla="*/ 273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309"/>
                <a:gd name="T107" fmla="*/ 301 w 301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309">
                  <a:moveTo>
                    <a:pt x="124" y="269"/>
                  </a:moveTo>
                  <a:lnTo>
                    <a:pt x="132" y="281"/>
                  </a:lnTo>
                  <a:lnTo>
                    <a:pt x="138" y="285"/>
                  </a:lnTo>
                  <a:lnTo>
                    <a:pt x="150" y="302"/>
                  </a:lnTo>
                  <a:lnTo>
                    <a:pt x="165" y="309"/>
                  </a:lnTo>
                  <a:lnTo>
                    <a:pt x="176" y="305"/>
                  </a:lnTo>
                  <a:lnTo>
                    <a:pt x="174" y="296"/>
                  </a:lnTo>
                  <a:lnTo>
                    <a:pt x="192" y="297"/>
                  </a:lnTo>
                  <a:lnTo>
                    <a:pt x="212" y="294"/>
                  </a:lnTo>
                  <a:lnTo>
                    <a:pt x="218" y="295"/>
                  </a:lnTo>
                  <a:lnTo>
                    <a:pt x="208" y="265"/>
                  </a:lnTo>
                  <a:lnTo>
                    <a:pt x="201" y="264"/>
                  </a:lnTo>
                  <a:lnTo>
                    <a:pt x="196" y="248"/>
                  </a:lnTo>
                  <a:lnTo>
                    <a:pt x="181" y="239"/>
                  </a:lnTo>
                  <a:lnTo>
                    <a:pt x="192" y="212"/>
                  </a:lnTo>
                  <a:lnTo>
                    <a:pt x="200" y="213"/>
                  </a:lnTo>
                  <a:lnTo>
                    <a:pt x="219" y="213"/>
                  </a:lnTo>
                  <a:lnTo>
                    <a:pt x="232" y="193"/>
                  </a:lnTo>
                  <a:lnTo>
                    <a:pt x="244" y="173"/>
                  </a:lnTo>
                  <a:lnTo>
                    <a:pt x="254" y="157"/>
                  </a:lnTo>
                  <a:lnTo>
                    <a:pt x="262" y="140"/>
                  </a:lnTo>
                  <a:lnTo>
                    <a:pt x="259" y="124"/>
                  </a:lnTo>
                  <a:lnTo>
                    <a:pt x="272" y="114"/>
                  </a:lnTo>
                  <a:lnTo>
                    <a:pt x="263" y="106"/>
                  </a:lnTo>
                  <a:lnTo>
                    <a:pt x="255" y="98"/>
                  </a:lnTo>
                  <a:lnTo>
                    <a:pt x="247" y="93"/>
                  </a:lnTo>
                  <a:lnTo>
                    <a:pt x="241" y="79"/>
                  </a:lnTo>
                  <a:lnTo>
                    <a:pt x="241" y="73"/>
                  </a:lnTo>
                  <a:lnTo>
                    <a:pt x="232" y="63"/>
                  </a:lnTo>
                  <a:lnTo>
                    <a:pt x="232" y="55"/>
                  </a:lnTo>
                  <a:lnTo>
                    <a:pt x="261" y="58"/>
                  </a:lnTo>
                  <a:lnTo>
                    <a:pt x="283" y="52"/>
                  </a:lnTo>
                  <a:lnTo>
                    <a:pt x="301" y="35"/>
                  </a:lnTo>
                  <a:lnTo>
                    <a:pt x="275" y="28"/>
                  </a:lnTo>
                  <a:lnTo>
                    <a:pt x="261" y="21"/>
                  </a:lnTo>
                  <a:lnTo>
                    <a:pt x="252" y="5"/>
                  </a:lnTo>
                  <a:lnTo>
                    <a:pt x="229" y="0"/>
                  </a:lnTo>
                  <a:lnTo>
                    <a:pt x="206" y="4"/>
                  </a:lnTo>
                  <a:lnTo>
                    <a:pt x="183" y="10"/>
                  </a:lnTo>
                  <a:lnTo>
                    <a:pt x="173" y="24"/>
                  </a:lnTo>
                  <a:lnTo>
                    <a:pt x="183" y="44"/>
                  </a:lnTo>
                  <a:lnTo>
                    <a:pt x="178" y="62"/>
                  </a:lnTo>
                  <a:lnTo>
                    <a:pt x="174" y="72"/>
                  </a:lnTo>
                  <a:lnTo>
                    <a:pt x="158" y="73"/>
                  </a:lnTo>
                  <a:lnTo>
                    <a:pt x="169" y="86"/>
                  </a:lnTo>
                  <a:lnTo>
                    <a:pt x="154" y="99"/>
                  </a:lnTo>
                  <a:lnTo>
                    <a:pt x="151" y="125"/>
                  </a:lnTo>
                  <a:lnTo>
                    <a:pt x="133" y="124"/>
                  </a:lnTo>
                  <a:lnTo>
                    <a:pt x="127" y="130"/>
                  </a:lnTo>
                  <a:lnTo>
                    <a:pt x="109" y="138"/>
                  </a:lnTo>
                  <a:lnTo>
                    <a:pt x="105" y="157"/>
                  </a:lnTo>
                  <a:lnTo>
                    <a:pt x="105" y="167"/>
                  </a:lnTo>
                  <a:lnTo>
                    <a:pt x="85" y="172"/>
                  </a:lnTo>
                  <a:lnTo>
                    <a:pt x="64" y="177"/>
                  </a:lnTo>
                  <a:lnTo>
                    <a:pt x="33" y="178"/>
                  </a:lnTo>
                  <a:lnTo>
                    <a:pt x="17" y="172"/>
                  </a:lnTo>
                  <a:lnTo>
                    <a:pt x="0" y="167"/>
                  </a:lnTo>
                  <a:lnTo>
                    <a:pt x="15" y="182"/>
                  </a:lnTo>
                  <a:lnTo>
                    <a:pt x="28" y="199"/>
                  </a:lnTo>
                  <a:lnTo>
                    <a:pt x="44" y="205"/>
                  </a:lnTo>
                  <a:lnTo>
                    <a:pt x="50" y="228"/>
                  </a:lnTo>
                  <a:lnTo>
                    <a:pt x="56" y="232"/>
                  </a:lnTo>
                  <a:lnTo>
                    <a:pt x="56" y="242"/>
                  </a:lnTo>
                  <a:lnTo>
                    <a:pt x="39" y="249"/>
                  </a:lnTo>
                  <a:lnTo>
                    <a:pt x="32" y="258"/>
                  </a:lnTo>
                  <a:lnTo>
                    <a:pt x="30" y="276"/>
                  </a:lnTo>
                  <a:lnTo>
                    <a:pt x="49" y="275"/>
                  </a:lnTo>
                  <a:lnTo>
                    <a:pt x="67" y="275"/>
                  </a:lnTo>
                  <a:lnTo>
                    <a:pt x="82" y="274"/>
                  </a:lnTo>
                  <a:lnTo>
                    <a:pt x="103" y="271"/>
                  </a:lnTo>
                  <a:lnTo>
                    <a:pt x="124" y="26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2" name="Freeform 66"/>
            <p:cNvSpPr>
              <a:spLocks noChangeAspect="1"/>
            </p:cNvSpPr>
            <p:nvPr/>
          </p:nvSpPr>
          <p:spPr bwMode="auto">
            <a:xfrm>
              <a:off x="5857" y="2532"/>
              <a:ext cx="3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2 h 3"/>
                <a:gd name="T12" fmla="*/ 1 w 3"/>
                <a:gd name="T13" fmla="*/ 1 h 3"/>
                <a:gd name="T14" fmla="*/ 3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3" name="Freeform 67"/>
            <p:cNvSpPr>
              <a:spLocks noChangeAspect="1"/>
            </p:cNvSpPr>
            <p:nvPr/>
          </p:nvSpPr>
          <p:spPr bwMode="auto">
            <a:xfrm>
              <a:off x="5855" y="2536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1 w 2"/>
                <a:gd name="T7" fmla="*/ 3 h 3"/>
                <a:gd name="T8" fmla="*/ 2 w 2"/>
                <a:gd name="T9" fmla="*/ 3 h 3"/>
                <a:gd name="T10" fmla="*/ 1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4" name="Freeform 68"/>
            <p:cNvSpPr>
              <a:spLocks noChangeAspect="1"/>
            </p:cNvSpPr>
            <p:nvPr/>
          </p:nvSpPr>
          <p:spPr bwMode="auto">
            <a:xfrm>
              <a:off x="5849" y="2556"/>
              <a:ext cx="3" cy="2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1 h 2"/>
                <a:gd name="T10" fmla="*/ 2 w 3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5" name="Freeform 69"/>
            <p:cNvSpPr>
              <a:spLocks noChangeAspect="1"/>
            </p:cNvSpPr>
            <p:nvPr/>
          </p:nvSpPr>
          <p:spPr bwMode="auto">
            <a:xfrm>
              <a:off x="5844" y="2463"/>
              <a:ext cx="2" cy="4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1 h 4"/>
                <a:gd name="T8" fmla="*/ 1 w 2"/>
                <a:gd name="T9" fmla="*/ 0 h 4"/>
                <a:gd name="T10" fmla="*/ 2 w 2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2" y="1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6" name="Freeform 70"/>
            <p:cNvSpPr>
              <a:spLocks noChangeAspect="1"/>
            </p:cNvSpPr>
            <p:nvPr/>
          </p:nvSpPr>
          <p:spPr bwMode="auto">
            <a:xfrm>
              <a:off x="4654" y="2267"/>
              <a:ext cx="103" cy="132"/>
            </a:xfrm>
            <a:custGeom>
              <a:avLst/>
              <a:gdLst>
                <a:gd name="T0" fmla="*/ 37 w 102"/>
                <a:gd name="T1" fmla="*/ 110 h 132"/>
                <a:gd name="T2" fmla="*/ 36 w 102"/>
                <a:gd name="T3" fmla="*/ 112 h 132"/>
                <a:gd name="T4" fmla="*/ 30 w 102"/>
                <a:gd name="T5" fmla="*/ 106 h 132"/>
                <a:gd name="T6" fmla="*/ 30 w 102"/>
                <a:gd name="T7" fmla="*/ 108 h 132"/>
                <a:gd name="T8" fmla="*/ 25 w 102"/>
                <a:gd name="T9" fmla="*/ 90 h 132"/>
                <a:gd name="T10" fmla="*/ 19 w 102"/>
                <a:gd name="T11" fmla="*/ 72 h 132"/>
                <a:gd name="T12" fmla="*/ 17 w 102"/>
                <a:gd name="T13" fmla="*/ 58 h 132"/>
                <a:gd name="T14" fmla="*/ 2 w 102"/>
                <a:gd name="T15" fmla="*/ 45 h 132"/>
                <a:gd name="T16" fmla="*/ 7 w 102"/>
                <a:gd name="T17" fmla="*/ 36 h 132"/>
                <a:gd name="T18" fmla="*/ 16 w 102"/>
                <a:gd name="T19" fmla="*/ 32 h 132"/>
                <a:gd name="T20" fmla="*/ 0 w 102"/>
                <a:gd name="T21" fmla="*/ 18 h 132"/>
                <a:gd name="T22" fmla="*/ 1 w 102"/>
                <a:gd name="T23" fmla="*/ 0 h 132"/>
                <a:gd name="T24" fmla="*/ 14 w 102"/>
                <a:gd name="T25" fmla="*/ 5 h 132"/>
                <a:gd name="T26" fmla="*/ 20 w 102"/>
                <a:gd name="T27" fmla="*/ 12 h 132"/>
                <a:gd name="T28" fmla="*/ 26 w 102"/>
                <a:gd name="T29" fmla="*/ 9 h 132"/>
                <a:gd name="T30" fmla="*/ 33 w 102"/>
                <a:gd name="T31" fmla="*/ 27 h 132"/>
                <a:gd name="T32" fmla="*/ 56 w 102"/>
                <a:gd name="T33" fmla="*/ 30 h 132"/>
                <a:gd name="T34" fmla="*/ 78 w 102"/>
                <a:gd name="T35" fmla="*/ 32 h 132"/>
                <a:gd name="T36" fmla="*/ 89 w 102"/>
                <a:gd name="T37" fmla="*/ 40 h 132"/>
                <a:gd name="T38" fmla="*/ 85 w 102"/>
                <a:gd name="T39" fmla="*/ 50 h 132"/>
                <a:gd name="T40" fmla="*/ 71 w 102"/>
                <a:gd name="T41" fmla="*/ 59 h 132"/>
                <a:gd name="T42" fmla="*/ 75 w 102"/>
                <a:gd name="T43" fmla="*/ 78 h 132"/>
                <a:gd name="T44" fmla="*/ 78 w 102"/>
                <a:gd name="T45" fmla="*/ 83 h 132"/>
                <a:gd name="T46" fmla="*/ 88 w 102"/>
                <a:gd name="T47" fmla="*/ 66 h 132"/>
                <a:gd name="T48" fmla="*/ 96 w 102"/>
                <a:gd name="T49" fmla="*/ 86 h 132"/>
                <a:gd name="T50" fmla="*/ 103 w 102"/>
                <a:gd name="T51" fmla="*/ 107 h 132"/>
                <a:gd name="T52" fmla="*/ 104 w 102"/>
                <a:gd name="T53" fmla="*/ 120 h 132"/>
                <a:gd name="T54" fmla="*/ 98 w 102"/>
                <a:gd name="T55" fmla="*/ 126 h 132"/>
                <a:gd name="T56" fmla="*/ 101 w 102"/>
                <a:gd name="T57" fmla="*/ 132 h 132"/>
                <a:gd name="T58" fmla="*/ 89 w 102"/>
                <a:gd name="T59" fmla="*/ 110 h 132"/>
                <a:gd name="T60" fmla="*/ 77 w 102"/>
                <a:gd name="T61" fmla="*/ 88 h 132"/>
                <a:gd name="T62" fmla="*/ 65 w 102"/>
                <a:gd name="T63" fmla="*/ 86 h 132"/>
                <a:gd name="T64" fmla="*/ 57 w 102"/>
                <a:gd name="T65" fmla="*/ 72 h 132"/>
                <a:gd name="T66" fmla="*/ 36 w 102"/>
                <a:gd name="T67" fmla="*/ 61 h 132"/>
                <a:gd name="T68" fmla="*/ 29 w 102"/>
                <a:gd name="T69" fmla="*/ 61 h 132"/>
                <a:gd name="T70" fmla="*/ 53 w 102"/>
                <a:gd name="T71" fmla="*/ 74 h 132"/>
                <a:gd name="T72" fmla="*/ 60 w 102"/>
                <a:gd name="T73" fmla="*/ 87 h 132"/>
                <a:gd name="T74" fmla="*/ 61 w 102"/>
                <a:gd name="T75" fmla="*/ 94 h 132"/>
                <a:gd name="T76" fmla="*/ 55 w 102"/>
                <a:gd name="T77" fmla="*/ 111 h 132"/>
                <a:gd name="T78" fmla="*/ 50 w 102"/>
                <a:gd name="T79" fmla="*/ 105 h 132"/>
                <a:gd name="T80" fmla="*/ 46 w 102"/>
                <a:gd name="T81" fmla="*/ 106 h 132"/>
                <a:gd name="T82" fmla="*/ 41 w 102"/>
                <a:gd name="T83" fmla="*/ 110 h 132"/>
                <a:gd name="T84" fmla="*/ 37 w 102"/>
                <a:gd name="T85" fmla="*/ 110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32"/>
                <a:gd name="T131" fmla="*/ 102 w 102"/>
                <a:gd name="T132" fmla="*/ 132 h 1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32">
                  <a:moveTo>
                    <a:pt x="37" y="110"/>
                  </a:moveTo>
                  <a:lnTo>
                    <a:pt x="36" y="112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25" y="90"/>
                  </a:lnTo>
                  <a:lnTo>
                    <a:pt x="19" y="72"/>
                  </a:lnTo>
                  <a:lnTo>
                    <a:pt x="17" y="58"/>
                  </a:lnTo>
                  <a:lnTo>
                    <a:pt x="2" y="45"/>
                  </a:lnTo>
                  <a:lnTo>
                    <a:pt x="7" y="36"/>
                  </a:lnTo>
                  <a:lnTo>
                    <a:pt x="16" y="32"/>
                  </a:lnTo>
                  <a:lnTo>
                    <a:pt x="0" y="18"/>
                  </a:lnTo>
                  <a:lnTo>
                    <a:pt x="1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9"/>
                  </a:lnTo>
                  <a:lnTo>
                    <a:pt x="33" y="27"/>
                  </a:lnTo>
                  <a:lnTo>
                    <a:pt x="54" y="30"/>
                  </a:lnTo>
                  <a:lnTo>
                    <a:pt x="76" y="32"/>
                  </a:lnTo>
                  <a:lnTo>
                    <a:pt x="87" y="40"/>
                  </a:lnTo>
                  <a:lnTo>
                    <a:pt x="83" y="50"/>
                  </a:lnTo>
                  <a:lnTo>
                    <a:pt x="69" y="59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86" y="66"/>
                  </a:lnTo>
                  <a:lnTo>
                    <a:pt x="94" y="86"/>
                  </a:lnTo>
                  <a:lnTo>
                    <a:pt x="101" y="107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99" y="132"/>
                  </a:lnTo>
                  <a:lnTo>
                    <a:pt x="87" y="110"/>
                  </a:lnTo>
                  <a:lnTo>
                    <a:pt x="75" y="88"/>
                  </a:lnTo>
                  <a:lnTo>
                    <a:pt x="63" y="86"/>
                  </a:lnTo>
                  <a:lnTo>
                    <a:pt x="55" y="72"/>
                  </a:lnTo>
                  <a:lnTo>
                    <a:pt x="36" y="61"/>
                  </a:lnTo>
                  <a:lnTo>
                    <a:pt x="29" y="61"/>
                  </a:lnTo>
                  <a:lnTo>
                    <a:pt x="51" y="74"/>
                  </a:lnTo>
                  <a:lnTo>
                    <a:pt x="58" y="87"/>
                  </a:lnTo>
                  <a:lnTo>
                    <a:pt x="59" y="94"/>
                  </a:lnTo>
                  <a:lnTo>
                    <a:pt x="53" y="111"/>
                  </a:lnTo>
                  <a:lnTo>
                    <a:pt x="50" y="105"/>
                  </a:lnTo>
                  <a:lnTo>
                    <a:pt x="46" y="106"/>
                  </a:lnTo>
                  <a:lnTo>
                    <a:pt x="41" y="110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7" name="Freeform 71"/>
            <p:cNvSpPr>
              <a:spLocks noChangeAspect="1"/>
            </p:cNvSpPr>
            <p:nvPr/>
          </p:nvSpPr>
          <p:spPr bwMode="auto">
            <a:xfrm>
              <a:off x="4660" y="2228"/>
              <a:ext cx="66" cy="33"/>
            </a:xfrm>
            <a:custGeom>
              <a:avLst/>
              <a:gdLst>
                <a:gd name="T0" fmla="*/ 42 w 66"/>
                <a:gd name="T1" fmla="*/ 4 h 33"/>
                <a:gd name="T2" fmla="*/ 13 w 66"/>
                <a:gd name="T3" fmla="*/ 0 h 33"/>
                <a:gd name="T4" fmla="*/ 0 w 66"/>
                <a:gd name="T5" fmla="*/ 21 h 33"/>
                <a:gd name="T6" fmla="*/ 3 w 66"/>
                <a:gd name="T7" fmla="*/ 30 h 33"/>
                <a:gd name="T8" fmla="*/ 27 w 66"/>
                <a:gd name="T9" fmla="*/ 33 h 33"/>
                <a:gd name="T10" fmla="*/ 46 w 66"/>
                <a:gd name="T11" fmla="*/ 31 h 33"/>
                <a:gd name="T12" fmla="*/ 66 w 66"/>
                <a:gd name="T13" fmla="*/ 30 h 33"/>
                <a:gd name="T14" fmla="*/ 58 w 66"/>
                <a:gd name="T15" fmla="*/ 18 h 33"/>
                <a:gd name="T16" fmla="*/ 52 w 66"/>
                <a:gd name="T17" fmla="*/ 10 h 33"/>
                <a:gd name="T18" fmla="*/ 42 w 66"/>
                <a:gd name="T19" fmla="*/ 4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3"/>
                <a:gd name="T32" fmla="*/ 66 w 6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3">
                  <a:moveTo>
                    <a:pt x="42" y="4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3" y="30"/>
                  </a:lnTo>
                  <a:lnTo>
                    <a:pt x="27" y="33"/>
                  </a:lnTo>
                  <a:lnTo>
                    <a:pt x="46" y="31"/>
                  </a:lnTo>
                  <a:lnTo>
                    <a:pt x="66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8" name="Freeform 72"/>
            <p:cNvSpPr>
              <a:spLocks noChangeAspect="1"/>
            </p:cNvSpPr>
            <p:nvPr/>
          </p:nvSpPr>
          <p:spPr bwMode="auto">
            <a:xfrm>
              <a:off x="4980" y="2545"/>
              <a:ext cx="106" cy="100"/>
            </a:xfrm>
            <a:custGeom>
              <a:avLst/>
              <a:gdLst>
                <a:gd name="T0" fmla="*/ 75 w 106"/>
                <a:gd name="T1" fmla="*/ 75 h 99"/>
                <a:gd name="T2" fmla="*/ 82 w 106"/>
                <a:gd name="T3" fmla="*/ 92 h 99"/>
                <a:gd name="T4" fmla="*/ 66 w 106"/>
                <a:gd name="T5" fmla="*/ 90 h 99"/>
                <a:gd name="T6" fmla="*/ 61 w 106"/>
                <a:gd name="T7" fmla="*/ 94 h 99"/>
                <a:gd name="T8" fmla="*/ 49 w 106"/>
                <a:gd name="T9" fmla="*/ 101 h 99"/>
                <a:gd name="T10" fmla="*/ 37 w 106"/>
                <a:gd name="T11" fmla="*/ 99 h 99"/>
                <a:gd name="T12" fmla="*/ 30 w 106"/>
                <a:gd name="T13" fmla="*/ 95 h 99"/>
                <a:gd name="T14" fmla="*/ 28 w 106"/>
                <a:gd name="T15" fmla="*/ 85 h 99"/>
                <a:gd name="T16" fmla="*/ 22 w 106"/>
                <a:gd name="T17" fmla="*/ 90 h 99"/>
                <a:gd name="T18" fmla="*/ 16 w 106"/>
                <a:gd name="T19" fmla="*/ 75 h 99"/>
                <a:gd name="T20" fmla="*/ 15 w 106"/>
                <a:gd name="T21" fmla="*/ 74 h 99"/>
                <a:gd name="T22" fmla="*/ 7 w 106"/>
                <a:gd name="T23" fmla="*/ 54 h 99"/>
                <a:gd name="T24" fmla="*/ 0 w 106"/>
                <a:gd name="T25" fmla="*/ 33 h 99"/>
                <a:gd name="T26" fmla="*/ 13 w 106"/>
                <a:gd name="T27" fmla="*/ 9 h 99"/>
                <a:gd name="T28" fmla="*/ 35 w 106"/>
                <a:gd name="T29" fmla="*/ 9 h 99"/>
                <a:gd name="T30" fmla="*/ 55 w 106"/>
                <a:gd name="T31" fmla="*/ 8 h 99"/>
                <a:gd name="T32" fmla="*/ 73 w 106"/>
                <a:gd name="T33" fmla="*/ 18 h 99"/>
                <a:gd name="T34" fmla="*/ 73 w 106"/>
                <a:gd name="T35" fmla="*/ 11 h 99"/>
                <a:gd name="T36" fmla="*/ 80 w 106"/>
                <a:gd name="T37" fmla="*/ 4 h 99"/>
                <a:gd name="T38" fmla="*/ 87 w 106"/>
                <a:gd name="T39" fmla="*/ 8 h 99"/>
                <a:gd name="T40" fmla="*/ 103 w 106"/>
                <a:gd name="T41" fmla="*/ 0 h 99"/>
                <a:gd name="T42" fmla="*/ 103 w 106"/>
                <a:gd name="T43" fmla="*/ 21 h 99"/>
                <a:gd name="T44" fmla="*/ 104 w 106"/>
                <a:gd name="T45" fmla="*/ 39 h 99"/>
                <a:gd name="T46" fmla="*/ 106 w 106"/>
                <a:gd name="T47" fmla="*/ 59 h 99"/>
                <a:gd name="T48" fmla="*/ 86 w 106"/>
                <a:gd name="T49" fmla="*/ 69 h 99"/>
                <a:gd name="T50" fmla="*/ 75 w 106"/>
                <a:gd name="T51" fmla="*/ 75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99"/>
                <a:gd name="T80" fmla="*/ 106 w 106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99">
                  <a:moveTo>
                    <a:pt x="75" y="73"/>
                  </a:moveTo>
                  <a:lnTo>
                    <a:pt x="82" y="90"/>
                  </a:lnTo>
                  <a:lnTo>
                    <a:pt x="66" y="88"/>
                  </a:lnTo>
                  <a:lnTo>
                    <a:pt x="61" y="92"/>
                  </a:lnTo>
                  <a:lnTo>
                    <a:pt x="49" y="99"/>
                  </a:lnTo>
                  <a:lnTo>
                    <a:pt x="37" y="97"/>
                  </a:lnTo>
                  <a:lnTo>
                    <a:pt x="30" y="93"/>
                  </a:lnTo>
                  <a:lnTo>
                    <a:pt x="28" y="83"/>
                  </a:lnTo>
                  <a:lnTo>
                    <a:pt x="22" y="88"/>
                  </a:lnTo>
                  <a:lnTo>
                    <a:pt x="16" y="73"/>
                  </a:lnTo>
                  <a:lnTo>
                    <a:pt x="15" y="72"/>
                  </a:lnTo>
                  <a:lnTo>
                    <a:pt x="7" y="52"/>
                  </a:lnTo>
                  <a:lnTo>
                    <a:pt x="0" y="33"/>
                  </a:lnTo>
                  <a:lnTo>
                    <a:pt x="13" y="9"/>
                  </a:lnTo>
                  <a:lnTo>
                    <a:pt x="35" y="9"/>
                  </a:lnTo>
                  <a:lnTo>
                    <a:pt x="55" y="8"/>
                  </a:lnTo>
                  <a:lnTo>
                    <a:pt x="73" y="18"/>
                  </a:lnTo>
                  <a:lnTo>
                    <a:pt x="73" y="11"/>
                  </a:lnTo>
                  <a:lnTo>
                    <a:pt x="80" y="4"/>
                  </a:lnTo>
                  <a:lnTo>
                    <a:pt x="87" y="8"/>
                  </a:lnTo>
                  <a:lnTo>
                    <a:pt x="103" y="0"/>
                  </a:lnTo>
                  <a:lnTo>
                    <a:pt x="103" y="21"/>
                  </a:lnTo>
                  <a:lnTo>
                    <a:pt x="104" y="39"/>
                  </a:lnTo>
                  <a:lnTo>
                    <a:pt x="106" y="57"/>
                  </a:lnTo>
                  <a:lnTo>
                    <a:pt x="86" y="67"/>
                  </a:lnTo>
                  <a:lnTo>
                    <a:pt x="75" y="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09" name="Freeform 73"/>
            <p:cNvSpPr>
              <a:spLocks noChangeAspect="1"/>
            </p:cNvSpPr>
            <p:nvPr/>
          </p:nvSpPr>
          <p:spPr bwMode="auto">
            <a:xfrm>
              <a:off x="5842" y="2570"/>
              <a:ext cx="5" cy="9"/>
            </a:xfrm>
            <a:custGeom>
              <a:avLst/>
              <a:gdLst>
                <a:gd name="T0" fmla="*/ 1 w 5"/>
                <a:gd name="T1" fmla="*/ 9 h 9"/>
                <a:gd name="T2" fmla="*/ 0 w 5"/>
                <a:gd name="T3" fmla="*/ 5 h 9"/>
                <a:gd name="T4" fmla="*/ 4 w 5"/>
                <a:gd name="T5" fmla="*/ 0 h 9"/>
                <a:gd name="T6" fmla="*/ 5 w 5"/>
                <a:gd name="T7" fmla="*/ 0 h 9"/>
                <a:gd name="T8" fmla="*/ 1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1" y="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0" name="Freeform 74"/>
            <p:cNvSpPr>
              <a:spLocks noChangeAspect="1"/>
            </p:cNvSpPr>
            <p:nvPr/>
          </p:nvSpPr>
          <p:spPr bwMode="auto">
            <a:xfrm>
              <a:off x="5182" y="2366"/>
              <a:ext cx="3" cy="2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1" name="Freeform 75"/>
            <p:cNvSpPr>
              <a:spLocks noChangeAspect="1"/>
            </p:cNvSpPr>
            <p:nvPr/>
          </p:nvSpPr>
          <p:spPr bwMode="auto">
            <a:xfrm>
              <a:off x="4912" y="2364"/>
              <a:ext cx="171" cy="199"/>
            </a:xfrm>
            <a:custGeom>
              <a:avLst/>
              <a:gdLst>
                <a:gd name="T0" fmla="*/ 97 w 170"/>
                <a:gd name="T1" fmla="*/ 51 h 198"/>
                <a:gd name="T2" fmla="*/ 91 w 170"/>
                <a:gd name="T3" fmla="*/ 44 h 198"/>
                <a:gd name="T4" fmla="*/ 78 w 170"/>
                <a:gd name="T5" fmla="*/ 34 h 198"/>
                <a:gd name="T6" fmla="*/ 68 w 170"/>
                <a:gd name="T7" fmla="*/ 39 h 198"/>
                <a:gd name="T8" fmla="*/ 52 w 170"/>
                <a:gd name="T9" fmla="*/ 25 h 198"/>
                <a:gd name="T10" fmla="*/ 49 w 170"/>
                <a:gd name="T11" fmla="*/ 15 h 198"/>
                <a:gd name="T12" fmla="*/ 33 w 170"/>
                <a:gd name="T13" fmla="*/ 0 h 198"/>
                <a:gd name="T14" fmla="*/ 24 w 170"/>
                <a:gd name="T15" fmla="*/ 1 h 198"/>
                <a:gd name="T16" fmla="*/ 28 w 170"/>
                <a:gd name="T17" fmla="*/ 28 h 198"/>
                <a:gd name="T18" fmla="*/ 20 w 170"/>
                <a:gd name="T19" fmla="*/ 23 h 198"/>
                <a:gd name="T20" fmla="*/ 16 w 170"/>
                <a:gd name="T21" fmla="*/ 20 h 198"/>
                <a:gd name="T22" fmla="*/ 8 w 170"/>
                <a:gd name="T23" fmla="*/ 35 h 198"/>
                <a:gd name="T24" fmla="*/ 0 w 170"/>
                <a:gd name="T25" fmla="*/ 47 h 198"/>
                <a:gd name="T26" fmla="*/ 8 w 170"/>
                <a:gd name="T27" fmla="*/ 51 h 198"/>
                <a:gd name="T28" fmla="*/ 10 w 170"/>
                <a:gd name="T29" fmla="*/ 64 h 198"/>
                <a:gd name="T30" fmla="*/ 25 w 170"/>
                <a:gd name="T31" fmla="*/ 65 h 198"/>
                <a:gd name="T32" fmla="*/ 27 w 170"/>
                <a:gd name="T33" fmla="*/ 89 h 198"/>
                <a:gd name="T34" fmla="*/ 28 w 170"/>
                <a:gd name="T35" fmla="*/ 116 h 198"/>
                <a:gd name="T36" fmla="*/ 46 w 170"/>
                <a:gd name="T37" fmla="*/ 100 h 198"/>
                <a:gd name="T38" fmla="*/ 59 w 170"/>
                <a:gd name="T39" fmla="*/ 106 h 198"/>
                <a:gd name="T40" fmla="*/ 68 w 170"/>
                <a:gd name="T41" fmla="*/ 102 h 198"/>
                <a:gd name="T42" fmla="*/ 78 w 170"/>
                <a:gd name="T43" fmla="*/ 94 h 198"/>
                <a:gd name="T44" fmla="*/ 104 w 170"/>
                <a:gd name="T45" fmla="*/ 116 h 198"/>
                <a:gd name="T46" fmla="*/ 108 w 170"/>
                <a:gd name="T47" fmla="*/ 132 h 198"/>
                <a:gd name="T48" fmla="*/ 126 w 170"/>
                <a:gd name="T49" fmla="*/ 158 h 198"/>
                <a:gd name="T50" fmla="*/ 131 w 170"/>
                <a:gd name="T51" fmla="*/ 177 h 198"/>
                <a:gd name="T52" fmla="*/ 124 w 170"/>
                <a:gd name="T53" fmla="*/ 190 h 198"/>
                <a:gd name="T54" fmla="*/ 142 w 170"/>
                <a:gd name="T55" fmla="*/ 200 h 198"/>
                <a:gd name="T56" fmla="*/ 142 w 170"/>
                <a:gd name="T57" fmla="*/ 193 h 198"/>
                <a:gd name="T58" fmla="*/ 149 w 170"/>
                <a:gd name="T59" fmla="*/ 186 h 198"/>
                <a:gd name="T60" fmla="*/ 156 w 170"/>
                <a:gd name="T61" fmla="*/ 190 h 198"/>
                <a:gd name="T62" fmla="*/ 172 w 170"/>
                <a:gd name="T63" fmla="*/ 182 h 198"/>
                <a:gd name="T64" fmla="*/ 168 w 170"/>
                <a:gd name="T65" fmla="*/ 163 h 198"/>
                <a:gd name="T66" fmla="*/ 162 w 170"/>
                <a:gd name="T67" fmla="*/ 155 h 198"/>
                <a:gd name="T68" fmla="*/ 163 w 170"/>
                <a:gd name="T69" fmla="*/ 150 h 198"/>
                <a:gd name="T70" fmla="*/ 145 w 170"/>
                <a:gd name="T71" fmla="*/ 136 h 198"/>
                <a:gd name="T72" fmla="*/ 135 w 170"/>
                <a:gd name="T73" fmla="*/ 122 h 198"/>
                <a:gd name="T74" fmla="*/ 123 w 170"/>
                <a:gd name="T75" fmla="*/ 106 h 198"/>
                <a:gd name="T76" fmla="*/ 110 w 170"/>
                <a:gd name="T77" fmla="*/ 88 h 198"/>
                <a:gd name="T78" fmla="*/ 82 w 170"/>
                <a:gd name="T79" fmla="*/ 70 h 198"/>
                <a:gd name="T80" fmla="*/ 88 w 170"/>
                <a:gd name="T81" fmla="*/ 63 h 198"/>
                <a:gd name="T82" fmla="*/ 99 w 170"/>
                <a:gd name="T83" fmla="*/ 60 h 198"/>
                <a:gd name="T84" fmla="*/ 97 w 170"/>
                <a:gd name="T85" fmla="*/ 51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198"/>
                <a:gd name="T131" fmla="*/ 170 w 170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198">
                  <a:moveTo>
                    <a:pt x="95" y="51"/>
                  </a:moveTo>
                  <a:lnTo>
                    <a:pt x="89" y="44"/>
                  </a:lnTo>
                  <a:lnTo>
                    <a:pt x="78" y="34"/>
                  </a:lnTo>
                  <a:lnTo>
                    <a:pt x="68" y="39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28" y="28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8" y="35"/>
                  </a:lnTo>
                  <a:lnTo>
                    <a:pt x="0" y="47"/>
                  </a:lnTo>
                  <a:lnTo>
                    <a:pt x="8" y="51"/>
                  </a:lnTo>
                  <a:lnTo>
                    <a:pt x="10" y="64"/>
                  </a:lnTo>
                  <a:lnTo>
                    <a:pt x="25" y="65"/>
                  </a:lnTo>
                  <a:lnTo>
                    <a:pt x="27" y="89"/>
                  </a:lnTo>
                  <a:lnTo>
                    <a:pt x="28" y="114"/>
                  </a:lnTo>
                  <a:lnTo>
                    <a:pt x="46" y="99"/>
                  </a:lnTo>
                  <a:lnTo>
                    <a:pt x="59" y="104"/>
                  </a:lnTo>
                  <a:lnTo>
                    <a:pt x="68" y="100"/>
                  </a:lnTo>
                  <a:lnTo>
                    <a:pt x="78" y="94"/>
                  </a:lnTo>
                  <a:lnTo>
                    <a:pt x="102" y="114"/>
                  </a:lnTo>
                  <a:lnTo>
                    <a:pt x="106" y="130"/>
                  </a:lnTo>
                  <a:lnTo>
                    <a:pt x="124" y="156"/>
                  </a:lnTo>
                  <a:lnTo>
                    <a:pt x="129" y="175"/>
                  </a:lnTo>
                  <a:lnTo>
                    <a:pt x="122" y="188"/>
                  </a:lnTo>
                  <a:lnTo>
                    <a:pt x="140" y="198"/>
                  </a:lnTo>
                  <a:lnTo>
                    <a:pt x="140" y="191"/>
                  </a:lnTo>
                  <a:lnTo>
                    <a:pt x="147" y="184"/>
                  </a:lnTo>
                  <a:lnTo>
                    <a:pt x="154" y="188"/>
                  </a:lnTo>
                  <a:lnTo>
                    <a:pt x="170" y="180"/>
                  </a:lnTo>
                  <a:lnTo>
                    <a:pt x="166" y="161"/>
                  </a:lnTo>
                  <a:lnTo>
                    <a:pt x="160" y="153"/>
                  </a:lnTo>
                  <a:lnTo>
                    <a:pt x="161" y="148"/>
                  </a:lnTo>
                  <a:lnTo>
                    <a:pt x="143" y="134"/>
                  </a:lnTo>
                  <a:lnTo>
                    <a:pt x="133" y="120"/>
                  </a:lnTo>
                  <a:lnTo>
                    <a:pt x="121" y="104"/>
                  </a:lnTo>
                  <a:lnTo>
                    <a:pt x="108" y="88"/>
                  </a:lnTo>
                  <a:lnTo>
                    <a:pt x="82" y="70"/>
                  </a:lnTo>
                  <a:lnTo>
                    <a:pt x="86" y="63"/>
                  </a:lnTo>
                  <a:lnTo>
                    <a:pt x="97" y="60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2" name="Freeform 76"/>
            <p:cNvSpPr>
              <a:spLocks noChangeAspect="1"/>
            </p:cNvSpPr>
            <p:nvPr/>
          </p:nvSpPr>
          <p:spPr bwMode="auto">
            <a:xfrm>
              <a:off x="4211" y="1873"/>
              <a:ext cx="184" cy="94"/>
            </a:xfrm>
            <a:custGeom>
              <a:avLst/>
              <a:gdLst>
                <a:gd name="T0" fmla="*/ 61 w 183"/>
                <a:gd name="T1" fmla="*/ 54 h 94"/>
                <a:gd name="T2" fmla="*/ 40 w 183"/>
                <a:gd name="T3" fmla="*/ 41 h 94"/>
                <a:gd name="T4" fmla="*/ 14 w 183"/>
                <a:gd name="T5" fmla="*/ 40 h 94"/>
                <a:gd name="T6" fmla="*/ 0 w 183"/>
                <a:gd name="T7" fmla="*/ 22 h 94"/>
                <a:gd name="T8" fmla="*/ 12 w 183"/>
                <a:gd name="T9" fmla="*/ 11 h 94"/>
                <a:gd name="T10" fmla="*/ 32 w 183"/>
                <a:gd name="T11" fmla="*/ 14 h 94"/>
                <a:gd name="T12" fmla="*/ 52 w 183"/>
                <a:gd name="T13" fmla="*/ 18 h 94"/>
                <a:gd name="T14" fmla="*/ 62 w 183"/>
                <a:gd name="T15" fmla="*/ 4 h 94"/>
                <a:gd name="T16" fmla="*/ 79 w 183"/>
                <a:gd name="T17" fmla="*/ 6 h 94"/>
                <a:gd name="T18" fmla="*/ 108 w 183"/>
                <a:gd name="T19" fmla="*/ 6 h 94"/>
                <a:gd name="T20" fmla="*/ 132 w 183"/>
                <a:gd name="T21" fmla="*/ 3 h 94"/>
                <a:gd name="T22" fmla="*/ 156 w 183"/>
                <a:gd name="T23" fmla="*/ 0 h 94"/>
                <a:gd name="T24" fmla="*/ 180 w 183"/>
                <a:gd name="T25" fmla="*/ 16 h 94"/>
                <a:gd name="T26" fmla="*/ 185 w 183"/>
                <a:gd name="T27" fmla="*/ 27 h 94"/>
                <a:gd name="T28" fmla="*/ 171 w 183"/>
                <a:gd name="T29" fmla="*/ 39 h 94"/>
                <a:gd name="T30" fmla="*/ 156 w 183"/>
                <a:gd name="T31" fmla="*/ 50 h 94"/>
                <a:gd name="T32" fmla="*/ 136 w 183"/>
                <a:gd name="T33" fmla="*/ 55 h 94"/>
                <a:gd name="T34" fmla="*/ 124 w 183"/>
                <a:gd name="T35" fmla="*/ 70 h 94"/>
                <a:gd name="T36" fmla="*/ 113 w 183"/>
                <a:gd name="T37" fmla="*/ 67 h 94"/>
                <a:gd name="T38" fmla="*/ 104 w 183"/>
                <a:gd name="T39" fmla="*/ 67 h 94"/>
                <a:gd name="T40" fmla="*/ 88 w 183"/>
                <a:gd name="T41" fmla="*/ 76 h 94"/>
                <a:gd name="T42" fmla="*/ 81 w 183"/>
                <a:gd name="T43" fmla="*/ 94 h 94"/>
                <a:gd name="T44" fmla="*/ 49 w 183"/>
                <a:gd name="T45" fmla="*/ 89 h 94"/>
                <a:gd name="T46" fmla="*/ 16 w 183"/>
                <a:gd name="T47" fmla="*/ 85 h 94"/>
                <a:gd name="T48" fmla="*/ 14 w 183"/>
                <a:gd name="T49" fmla="*/ 71 h 94"/>
                <a:gd name="T50" fmla="*/ 38 w 183"/>
                <a:gd name="T51" fmla="*/ 62 h 94"/>
                <a:gd name="T52" fmla="*/ 61 w 183"/>
                <a:gd name="T53" fmla="*/ 54 h 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3"/>
                <a:gd name="T82" fmla="*/ 0 h 94"/>
                <a:gd name="T83" fmla="*/ 183 w 183"/>
                <a:gd name="T84" fmla="*/ 94 h 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3" h="94">
                  <a:moveTo>
                    <a:pt x="61" y="54"/>
                  </a:moveTo>
                  <a:lnTo>
                    <a:pt x="40" y="41"/>
                  </a:lnTo>
                  <a:lnTo>
                    <a:pt x="14" y="40"/>
                  </a:lnTo>
                  <a:lnTo>
                    <a:pt x="0" y="22"/>
                  </a:lnTo>
                  <a:lnTo>
                    <a:pt x="12" y="11"/>
                  </a:lnTo>
                  <a:lnTo>
                    <a:pt x="32" y="14"/>
                  </a:lnTo>
                  <a:lnTo>
                    <a:pt x="52" y="18"/>
                  </a:lnTo>
                  <a:lnTo>
                    <a:pt x="62" y="4"/>
                  </a:lnTo>
                  <a:lnTo>
                    <a:pt x="79" y="6"/>
                  </a:lnTo>
                  <a:lnTo>
                    <a:pt x="106" y="6"/>
                  </a:lnTo>
                  <a:lnTo>
                    <a:pt x="130" y="3"/>
                  </a:lnTo>
                  <a:lnTo>
                    <a:pt x="154" y="0"/>
                  </a:lnTo>
                  <a:lnTo>
                    <a:pt x="178" y="16"/>
                  </a:lnTo>
                  <a:lnTo>
                    <a:pt x="183" y="27"/>
                  </a:lnTo>
                  <a:lnTo>
                    <a:pt x="169" y="39"/>
                  </a:lnTo>
                  <a:lnTo>
                    <a:pt x="154" y="50"/>
                  </a:lnTo>
                  <a:lnTo>
                    <a:pt x="134" y="55"/>
                  </a:lnTo>
                  <a:lnTo>
                    <a:pt x="122" y="70"/>
                  </a:lnTo>
                  <a:lnTo>
                    <a:pt x="111" y="67"/>
                  </a:lnTo>
                  <a:lnTo>
                    <a:pt x="102" y="67"/>
                  </a:lnTo>
                  <a:lnTo>
                    <a:pt x="88" y="76"/>
                  </a:lnTo>
                  <a:lnTo>
                    <a:pt x="81" y="94"/>
                  </a:lnTo>
                  <a:lnTo>
                    <a:pt x="49" y="89"/>
                  </a:lnTo>
                  <a:lnTo>
                    <a:pt x="16" y="85"/>
                  </a:lnTo>
                  <a:lnTo>
                    <a:pt x="14" y="71"/>
                  </a:lnTo>
                  <a:lnTo>
                    <a:pt x="38" y="62"/>
                  </a:lnTo>
                  <a:lnTo>
                    <a:pt x="61" y="5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3" name="Freeform 77"/>
            <p:cNvSpPr>
              <a:spLocks noChangeAspect="1"/>
            </p:cNvSpPr>
            <p:nvPr/>
          </p:nvSpPr>
          <p:spPr bwMode="auto">
            <a:xfrm>
              <a:off x="4292" y="1645"/>
              <a:ext cx="1048" cy="769"/>
            </a:xfrm>
            <a:custGeom>
              <a:avLst/>
              <a:gdLst>
                <a:gd name="T0" fmla="*/ 422 w 1042"/>
                <a:gd name="T1" fmla="*/ 596 h 765"/>
                <a:gd name="T2" fmla="*/ 353 w 1042"/>
                <a:gd name="T3" fmla="*/ 594 h 765"/>
                <a:gd name="T4" fmla="*/ 268 w 1042"/>
                <a:gd name="T5" fmla="*/ 569 h 765"/>
                <a:gd name="T6" fmla="*/ 201 w 1042"/>
                <a:gd name="T7" fmla="*/ 542 h 765"/>
                <a:gd name="T8" fmla="*/ 138 w 1042"/>
                <a:gd name="T9" fmla="*/ 485 h 765"/>
                <a:gd name="T10" fmla="*/ 138 w 1042"/>
                <a:gd name="T11" fmla="*/ 443 h 765"/>
                <a:gd name="T12" fmla="*/ 122 w 1042"/>
                <a:gd name="T13" fmla="*/ 421 h 765"/>
                <a:gd name="T14" fmla="*/ 55 w 1042"/>
                <a:gd name="T15" fmla="*/ 384 h 765"/>
                <a:gd name="T16" fmla="*/ 29 w 1042"/>
                <a:gd name="T17" fmla="*/ 345 h 765"/>
                <a:gd name="T18" fmla="*/ 30 w 1042"/>
                <a:gd name="T19" fmla="*/ 298 h 765"/>
                <a:gd name="T20" fmla="*/ 104 w 1042"/>
                <a:gd name="T21" fmla="*/ 256 h 765"/>
                <a:gd name="T22" fmla="*/ 85 w 1042"/>
                <a:gd name="T23" fmla="*/ 201 h 765"/>
                <a:gd name="T24" fmla="*/ 113 w 1042"/>
                <a:gd name="T25" fmla="*/ 161 h 765"/>
                <a:gd name="T26" fmla="*/ 156 w 1042"/>
                <a:gd name="T27" fmla="*/ 114 h 765"/>
                <a:gd name="T28" fmla="*/ 214 w 1042"/>
                <a:gd name="T29" fmla="*/ 125 h 765"/>
                <a:gd name="T30" fmla="*/ 292 w 1042"/>
                <a:gd name="T31" fmla="*/ 188 h 765"/>
                <a:gd name="T32" fmla="*/ 401 w 1042"/>
                <a:gd name="T33" fmla="*/ 245 h 765"/>
                <a:gd name="T34" fmla="*/ 514 w 1042"/>
                <a:gd name="T35" fmla="*/ 257 h 765"/>
                <a:gd name="T36" fmla="*/ 602 w 1042"/>
                <a:gd name="T37" fmla="*/ 254 h 765"/>
                <a:gd name="T38" fmla="*/ 670 w 1042"/>
                <a:gd name="T39" fmla="*/ 211 h 765"/>
                <a:gd name="T40" fmla="*/ 734 w 1042"/>
                <a:gd name="T41" fmla="*/ 166 h 765"/>
                <a:gd name="T42" fmla="*/ 731 w 1042"/>
                <a:gd name="T43" fmla="*/ 132 h 765"/>
                <a:gd name="T44" fmla="*/ 693 w 1042"/>
                <a:gd name="T45" fmla="*/ 100 h 765"/>
                <a:gd name="T46" fmla="*/ 723 w 1042"/>
                <a:gd name="T47" fmla="*/ 26 h 765"/>
                <a:gd name="T48" fmla="*/ 761 w 1042"/>
                <a:gd name="T49" fmla="*/ 0 h 765"/>
                <a:gd name="T50" fmla="*/ 883 w 1042"/>
                <a:gd name="T51" fmla="*/ 78 h 765"/>
                <a:gd name="T52" fmla="*/ 1008 w 1042"/>
                <a:gd name="T53" fmla="*/ 126 h 765"/>
                <a:gd name="T54" fmla="*/ 1030 w 1042"/>
                <a:gd name="T55" fmla="*/ 187 h 765"/>
                <a:gd name="T56" fmla="*/ 1048 w 1042"/>
                <a:gd name="T57" fmla="*/ 252 h 765"/>
                <a:gd name="T58" fmla="*/ 1015 w 1042"/>
                <a:gd name="T59" fmla="*/ 275 h 765"/>
                <a:gd name="T60" fmla="*/ 951 w 1042"/>
                <a:gd name="T61" fmla="*/ 314 h 765"/>
                <a:gd name="T62" fmla="*/ 908 w 1042"/>
                <a:gd name="T63" fmla="*/ 318 h 765"/>
                <a:gd name="T64" fmla="*/ 871 w 1042"/>
                <a:gd name="T65" fmla="*/ 323 h 765"/>
                <a:gd name="T66" fmla="*/ 891 w 1042"/>
                <a:gd name="T67" fmla="*/ 375 h 765"/>
                <a:gd name="T68" fmla="*/ 956 w 1042"/>
                <a:gd name="T69" fmla="*/ 383 h 765"/>
                <a:gd name="T70" fmla="*/ 918 w 1042"/>
                <a:gd name="T71" fmla="*/ 431 h 765"/>
                <a:gd name="T72" fmla="*/ 965 w 1042"/>
                <a:gd name="T73" fmla="*/ 496 h 765"/>
                <a:gd name="T74" fmla="*/ 980 w 1042"/>
                <a:gd name="T75" fmla="*/ 540 h 765"/>
                <a:gd name="T76" fmla="*/ 1018 w 1042"/>
                <a:gd name="T77" fmla="*/ 556 h 765"/>
                <a:gd name="T78" fmla="*/ 1011 w 1042"/>
                <a:gd name="T79" fmla="*/ 575 h 765"/>
                <a:gd name="T80" fmla="*/ 1001 w 1042"/>
                <a:gd name="T81" fmla="*/ 609 h 765"/>
                <a:gd name="T82" fmla="*/ 985 w 1042"/>
                <a:gd name="T83" fmla="*/ 636 h 765"/>
                <a:gd name="T84" fmla="*/ 986 w 1042"/>
                <a:gd name="T85" fmla="*/ 660 h 765"/>
                <a:gd name="T86" fmla="*/ 970 w 1042"/>
                <a:gd name="T87" fmla="*/ 682 h 765"/>
                <a:gd name="T88" fmla="*/ 929 w 1042"/>
                <a:gd name="T89" fmla="*/ 713 h 765"/>
                <a:gd name="T90" fmla="*/ 906 w 1042"/>
                <a:gd name="T91" fmla="*/ 721 h 765"/>
                <a:gd name="T92" fmla="*/ 887 w 1042"/>
                <a:gd name="T93" fmla="*/ 730 h 765"/>
                <a:gd name="T94" fmla="*/ 867 w 1042"/>
                <a:gd name="T95" fmla="*/ 733 h 765"/>
                <a:gd name="T96" fmla="*/ 830 w 1042"/>
                <a:gd name="T97" fmla="*/ 749 h 765"/>
                <a:gd name="T98" fmla="*/ 813 w 1042"/>
                <a:gd name="T99" fmla="*/ 743 h 765"/>
                <a:gd name="T100" fmla="*/ 778 w 1042"/>
                <a:gd name="T101" fmla="*/ 744 h 765"/>
                <a:gd name="T102" fmla="*/ 714 w 1042"/>
                <a:gd name="T103" fmla="*/ 704 h 765"/>
                <a:gd name="T104" fmla="*/ 678 w 1042"/>
                <a:gd name="T105" fmla="*/ 718 h 765"/>
                <a:gd name="T106" fmla="*/ 653 w 1042"/>
                <a:gd name="T107" fmla="*/ 752 h 765"/>
                <a:gd name="T108" fmla="*/ 610 w 1042"/>
                <a:gd name="T109" fmla="*/ 732 h 765"/>
                <a:gd name="T110" fmla="*/ 581 w 1042"/>
                <a:gd name="T111" fmla="*/ 684 h 765"/>
                <a:gd name="T112" fmla="*/ 570 w 1042"/>
                <a:gd name="T113" fmla="*/ 638 h 765"/>
                <a:gd name="T114" fmla="*/ 534 w 1042"/>
                <a:gd name="T115" fmla="*/ 586 h 765"/>
                <a:gd name="T116" fmla="*/ 498 w 1042"/>
                <a:gd name="T117" fmla="*/ 560 h 7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2"/>
                <a:gd name="T178" fmla="*/ 0 h 765"/>
                <a:gd name="T179" fmla="*/ 1042 w 1042"/>
                <a:gd name="T180" fmla="*/ 765 h 7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2" h="765">
                  <a:moveTo>
                    <a:pt x="465" y="557"/>
                  </a:moveTo>
                  <a:lnTo>
                    <a:pt x="450" y="570"/>
                  </a:lnTo>
                  <a:lnTo>
                    <a:pt x="436" y="584"/>
                  </a:lnTo>
                  <a:lnTo>
                    <a:pt x="419" y="590"/>
                  </a:lnTo>
                  <a:lnTo>
                    <a:pt x="418" y="590"/>
                  </a:lnTo>
                  <a:lnTo>
                    <a:pt x="408" y="584"/>
                  </a:lnTo>
                  <a:lnTo>
                    <a:pt x="379" y="580"/>
                  </a:lnTo>
                  <a:lnTo>
                    <a:pt x="366" y="601"/>
                  </a:lnTo>
                  <a:lnTo>
                    <a:pt x="356" y="582"/>
                  </a:lnTo>
                  <a:lnTo>
                    <a:pt x="349" y="588"/>
                  </a:lnTo>
                  <a:lnTo>
                    <a:pt x="323" y="586"/>
                  </a:lnTo>
                  <a:lnTo>
                    <a:pt x="306" y="584"/>
                  </a:lnTo>
                  <a:lnTo>
                    <a:pt x="286" y="575"/>
                  </a:lnTo>
                  <a:lnTo>
                    <a:pt x="283" y="570"/>
                  </a:lnTo>
                  <a:lnTo>
                    <a:pt x="264" y="563"/>
                  </a:lnTo>
                  <a:lnTo>
                    <a:pt x="258" y="555"/>
                  </a:lnTo>
                  <a:lnTo>
                    <a:pt x="250" y="558"/>
                  </a:lnTo>
                  <a:lnTo>
                    <a:pt x="224" y="538"/>
                  </a:lnTo>
                  <a:lnTo>
                    <a:pt x="207" y="528"/>
                  </a:lnTo>
                  <a:lnTo>
                    <a:pt x="199" y="536"/>
                  </a:lnTo>
                  <a:lnTo>
                    <a:pt x="197" y="534"/>
                  </a:lnTo>
                  <a:lnTo>
                    <a:pt x="178" y="521"/>
                  </a:lnTo>
                  <a:lnTo>
                    <a:pt x="155" y="507"/>
                  </a:lnTo>
                  <a:lnTo>
                    <a:pt x="145" y="504"/>
                  </a:lnTo>
                  <a:lnTo>
                    <a:pt x="136" y="479"/>
                  </a:lnTo>
                  <a:lnTo>
                    <a:pt x="148" y="480"/>
                  </a:lnTo>
                  <a:lnTo>
                    <a:pt x="152" y="471"/>
                  </a:lnTo>
                  <a:lnTo>
                    <a:pt x="138" y="454"/>
                  </a:lnTo>
                  <a:lnTo>
                    <a:pt x="138" y="446"/>
                  </a:lnTo>
                  <a:lnTo>
                    <a:pt x="136" y="439"/>
                  </a:lnTo>
                  <a:lnTo>
                    <a:pt x="133" y="436"/>
                  </a:lnTo>
                  <a:lnTo>
                    <a:pt x="130" y="430"/>
                  </a:lnTo>
                  <a:lnTo>
                    <a:pt x="129" y="425"/>
                  </a:lnTo>
                  <a:lnTo>
                    <a:pt x="126" y="419"/>
                  </a:lnTo>
                  <a:lnTo>
                    <a:pt x="120" y="417"/>
                  </a:lnTo>
                  <a:lnTo>
                    <a:pt x="111" y="412"/>
                  </a:lnTo>
                  <a:lnTo>
                    <a:pt x="104" y="410"/>
                  </a:lnTo>
                  <a:lnTo>
                    <a:pt x="78" y="403"/>
                  </a:lnTo>
                  <a:lnTo>
                    <a:pt x="64" y="396"/>
                  </a:lnTo>
                  <a:lnTo>
                    <a:pt x="55" y="380"/>
                  </a:lnTo>
                  <a:lnTo>
                    <a:pt x="32" y="375"/>
                  </a:lnTo>
                  <a:lnTo>
                    <a:pt x="31" y="369"/>
                  </a:lnTo>
                  <a:lnTo>
                    <a:pt x="38" y="369"/>
                  </a:lnTo>
                  <a:lnTo>
                    <a:pt x="41" y="368"/>
                  </a:lnTo>
                  <a:lnTo>
                    <a:pt x="29" y="341"/>
                  </a:lnTo>
                  <a:lnTo>
                    <a:pt x="11" y="340"/>
                  </a:lnTo>
                  <a:lnTo>
                    <a:pt x="0" y="321"/>
                  </a:lnTo>
                  <a:lnTo>
                    <a:pt x="7" y="303"/>
                  </a:lnTo>
                  <a:lnTo>
                    <a:pt x="21" y="294"/>
                  </a:lnTo>
                  <a:lnTo>
                    <a:pt x="30" y="294"/>
                  </a:lnTo>
                  <a:lnTo>
                    <a:pt x="41" y="297"/>
                  </a:lnTo>
                  <a:lnTo>
                    <a:pt x="53" y="282"/>
                  </a:lnTo>
                  <a:lnTo>
                    <a:pt x="73" y="277"/>
                  </a:lnTo>
                  <a:lnTo>
                    <a:pt x="88" y="266"/>
                  </a:lnTo>
                  <a:lnTo>
                    <a:pt x="102" y="254"/>
                  </a:lnTo>
                  <a:lnTo>
                    <a:pt x="97" y="243"/>
                  </a:lnTo>
                  <a:lnTo>
                    <a:pt x="101" y="238"/>
                  </a:lnTo>
                  <a:lnTo>
                    <a:pt x="101" y="234"/>
                  </a:lnTo>
                  <a:lnTo>
                    <a:pt x="93" y="216"/>
                  </a:lnTo>
                  <a:lnTo>
                    <a:pt x="85" y="199"/>
                  </a:lnTo>
                  <a:lnTo>
                    <a:pt x="73" y="193"/>
                  </a:lnTo>
                  <a:lnTo>
                    <a:pt x="95" y="185"/>
                  </a:lnTo>
                  <a:lnTo>
                    <a:pt x="120" y="187"/>
                  </a:lnTo>
                  <a:lnTo>
                    <a:pt x="112" y="179"/>
                  </a:lnTo>
                  <a:lnTo>
                    <a:pt x="111" y="159"/>
                  </a:lnTo>
                  <a:lnTo>
                    <a:pt x="109" y="140"/>
                  </a:lnTo>
                  <a:lnTo>
                    <a:pt x="137" y="145"/>
                  </a:lnTo>
                  <a:lnTo>
                    <a:pt x="155" y="143"/>
                  </a:lnTo>
                  <a:lnTo>
                    <a:pt x="146" y="118"/>
                  </a:lnTo>
                  <a:lnTo>
                    <a:pt x="154" y="112"/>
                  </a:lnTo>
                  <a:lnTo>
                    <a:pt x="161" y="97"/>
                  </a:lnTo>
                  <a:lnTo>
                    <a:pt x="176" y="95"/>
                  </a:lnTo>
                  <a:lnTo>
                    <a:pt x="178" y="99"/>
                  </a:lnTo>
                  <a:lnTo>
                    <a:pt x="185" y="107"/>
                  </a:lnTo>
                  <a:lnTo>
                    <a:pt x="212" y="123"/>
                  </a:lnTo>
                  <a:lnTo>
                    <a:pt x="226" y="127"/>
                  </a:lnTo>
                  <a:lnTo>
                    <a:pt x="253" y="145"/>
                  </a:lnTo>
                  <a:lnTo>
                    <a:pt x="260" y="164"/>
                  </a:lnTo>
                  <a:lnTo>
                    <a:pt x="266" y="183"/>
                  </a:lnTo>
                  <a:lnTo>
                    <a:pt x="288" y="186"/>
                  </a:lnTo>
                  <a:lnTo>
                    <a:pt x="310" y="190"/>
                  </a:lnTo>
                  <a:lnTo>
                    <a:pt x="337" y="198"/>
                  </a:lnTo>
                  <a:lnTo>
                    <a:pt x="364" y="207"/>
                  </a:lnTo>
                  <a:lnTo>
                    <a:pt x="380" y="225"/>
                  </a:lnTo>
                  <a:lnTo>
                    <a:pt x="397" y="243"/>
                  </a:lnTo>
                  <a:lnTo>
                    <a:pt x="423" y="244"/>
                  </a:lnTo>
                  <a:lnTo>
                    <a:pt x="449" y="246"/>
                  </a:lnTo>
                  <a:lnTo>
                    <a:pt x="475" y="247"/>
                  </a:lnTo>
                  <a:lnTo>
                    <a:pt x="501" y="248"/>
                  </a:lnTo>
                  <a:lnTo>
                    <a:pt x="508" y="255"/>
                  </a:lnTo>
                  <a:lnTo>
                    <a:pt x="531" y="259"/>
                  </a:lnTo>
                  <a:lnTo>
                    <a:pt x="554" y="263"/>
                  </a:lnTo>
                  <a:lnTo>
                    <a:pt x="569" y="270"/>
                  </a:lnTo>
                  <a:lnTo>
                    <a:pt x="583" y="261"/>
                  </a:lnTo>
                  <a:lnTo>
                    <a:pt x="596" y="252"/>
                  </a:lnTo>
                  <a:lnTo>
                    <a:pt x="618" y="251"/>
                  </a:lnTo>
                  <a:lnTo>
                    <a:pt x="641" y="249"/>
                  </a:lnTo>
                  <a:lnTo>
                    <a:pt x="657" y="235"/>
                  </a:lnTo>
                  <a:lnTo>
                    <a:pt x="675" y="220"/>
                  </a:lnTo>
                  <a:lnTo>
                    <a:pt x="662" y="209"/>
                  </a:lnTo>
                  <a:lnTo>
                    <a:pt x="660" y="187"/>
                  </a:lnTo>
                  <a:lnTo>
                    <a:pt x="686" y="195"/>
                  </a:lnTo>
                  <a:lnTo>
                    <a:pt x="703" y="185"/>
                  </a:lnTo>
                  <a:lnTo>
                    <a:pt x="722" y="180"/>
                  </a:lnTo>
                  <a:lnTo>
                    <a:pt x="726" y="164"/>
                  </a:lnTo>
                  <a:lnTo>
                    <a:pt x="747" y="153"/>
                  </a:lnTo>
                  <a:lnTo>
                    <a:pt x="779" y="154"/>
                  </a:lnTo>
                  <a:lnTo>
                    <a:pt x="773" y="142"/>
                  </a:lnTo>
                  <a:lnTo>
                    <a:pt x="733" y="121"/>
                  </a:lnTo>
                  <a:lnTo>
                    <a:pt x="723" y="130"/>
                  </a:lnTo>
                  <a:lnTo>
                    <a:pt x="716" y="127"/>
                  </a:lnTo>
                  <a:lnTo>
                    <a:pt x="698" y="127"/>
                  </a:lnTo>
                  <a:lnTo>
                    <a:pt x="681" y="118"/>
                  </a:lnTo>
                  <a:lnTo>
                    <a:pt x="687" y="116"/>
                  </a:lnTo>
                  <a:lnTo>
                    <a:pt x="685" y="98"/>
                  </a:lnTo>
                  <a:lnTo>
                    <a:pt x="681" y="80"/>
                  </a:lnTo>
                  <a:lnTo>
                    <a:pt x="709" y="86"/>
                  </a:lnTo>
                  <a:lnTo>
                    <a:pt x="722" y="70"/>
                  </a:lnTo>
                  <a:lnTo>
                    <a:pt x="715" y="54"/>
                  </a:lnTo>
                  <a:lnTo>
                    <a:pt x="715" y="26"/>
                  </a:lnTo>
                  <a:lnTo>
                    <a:pt x="702" y="17"/>
                  </a:lnTo>
                  <a:lnTo>
                    <a:pt x="693" y="14"/>
                  </a:lnTo>
                  <a:lnTo>
                    <a:pt x="708" y="2"/>
                  </a:lnTo>
                  <a:lnTo>
                    <a:pt x="730" y="1"/>
                  </a:lnTo>
                  <a:lnTo>
                    <a:pt x="753" y="0"/>
                  </a:lnTo>
                  <a:lnTo>
                    <a:pt x="799" y="15"/>
                  </a:lnTo>
                  <a:lnTo>
                    <a:pt x="817" y="31"/>
                  </a:lnTo>
                  <a:lnTo>
                    <a:pt x="836" y="46"/>
                  </a:lnTo>
                  <a:lnTo>
                    <a:pt x="854" y="63"/>
                  </a:lnTo>
                  <a:lnTo>
                    <a:pt x="873" y="78"/>
                  </a:lnTo>
                  <a:lnTo>
                    <a:pt x="893" y="87"/>
                  </a:lnTo>
                  <a:lnTo>
                    <a:pt x="926" y="96"/>
                  </a:lnTo>
                  <a:lnTo>
                    <a:pt x="944" y="103"/>
                  </a:lnTo>
                  <a:lnTo>
                    <a:pt x="967" y="129"/>
                  </a:lnTo>
                  <a:lnTo>
                    <a:pt x="996" y="124"/>
                  </a:lnTo>
                  <a:lnTo>
                    <a:pt x="1024" y="114"/>
                  </a:lnTo>
                  <a:lnTo>
                    <a:pt x="1035" y="134"/>
                  </a:lnTo>
                  <a:lnTo>
                    <a:pt x="1038" y="162"/>
                  </a:lnTo>
                  <a:lnTo>
                    <a:pt x="1042" y="188"/>
                  </a:lnTo>
                  <a:lnTo>
                    <a:pt x="1018" y="185"/>
                  </a:lnTo>
                  <a:lnTo>
                    <a:pt x="1014" y="197"/>
                  </a:lnTo>
                  <a:lnTo>
                    <a:pt x="1026" y="217"/>
                  </a:lnTo>
                  <a:lnTo>
                    <a:pt x="1039" y="238"/>
                  </a:lnTo>
                  <a:lnTo>
                    <a:pt x="1032" y="244"/>
                  </a:lnTo>
                  <a:lnTo>
                    <a:pt x="1036" y="250"/>
                  </a:lnTo>
                  <a:lnTo>
                    <a:pt x="1015" y="237"/>
                  </a:lnTo>
                  <a:lnTo>
                    <a:pt x="1015" y="249"/>
                  </a:lnTo>
                  <a:lnTo>
                    <a:pt x="1002" y="259"/>
                  </a:lnTo>
                  <a:lnTo>
                    <a:pt x="996" y="261"/>
                  </a:lnTo>
                  <a:lnTo>
                    <a:pt x="1003" y="273"/>
                  </a:lnTo>
                  <a:lnTo>
                    <a:pt x="981" y="267"/>
                  </a:lnTo>
                  <a:lnTo>
                    <a:pt x="974" y="271"/>
                  </a:lnTo>
                  <a:lnTo>
                    <a:pt x="962" y="291"/>
                  </a:lnTo>
                  <a:lnTo>
                    <a:pt x="951" y="303"/>
                  </a:lnTo>
                  <a:lnTo>
                    <a:pt x="941" y="310"/>
                  </a:lnTo>
                  <a:lnTo>
                    <a:pt x="930" y="318"/>
                  </a:lnTo>
                  <a:lnTo>
                    <a:pt x="918" y="326"/>
                  </a:lnTo>
                  <a:lnTo>
                    <a:pt x="903" y="332"/>
                  </a:lnTo>
                  <a:lnTo>
                    <a:pt x="911" y="320"/>
                  </a:lnTo>
                  <a:lnTo>
                    <a:pt x="898" y="314"/>
                  </a:lnTo>
                  <a:lnTo>
                    <a:pt x="903" y="291"/>
                  </a:lnTo>
                  <a:lnTo>
                    <a:pt x="892" y="286"/>
                  </a:lnTo>
                  <a:lnTo>
                    <a:pt x="880" y="289"/>
                  </a:lnTo>
                  <a:lnTo>
                    <a:pt x="871" y="303"/>
                  </a:lnTo>
                  <a:lnTo>
                    <a:pt x="861" y="319"/>
                  </a:lnTo>
                  <a:lnTo>
                    <a:pt x="847" y="328"/>
                  </a:lnTo>
                  <a:lnTo>
                    <a:pt x="837" y="329"/>
                  </a:lnTo>
                  <a:lnTo>
                    <a:pt x="843" y="344"/>
                  </a:lnTo>
                  <a:lnTo>
                    <a:pt x="870" y="352"/>
                  </a:lnTo>
                  <a:lnTo>
                    <a:pt x="881" y="371"/>
                  </a:lnTo>
                  <a:lnTo>
                    <a:pt x="894" y="367"/>
                  </a:lnTo>
                  <a:lnTo>
                    <a:pt x="910" y="356"/>
                  </a:lnTo>
                  <a:lnTo>
                    <a:pt x="934" y="366"/>
                  </a:lnTo>
                  <a:lnTo>
                    <a:pt x="946" y="368"/>
                  </a:lnTo>
                  <a:lnTo>
                    <a:pt x="946" y="379"/>
                  </a:lnTo>
                  <a:lnTo>
                    <a:pt x="935" y="378"/>
                  </a:lnTo>
                  <a:lnTo>
                    <a:pt x="923" y="386"/>
                  </a:lnTo>
                  <a:lnTo>
                    <a:pt x="916" y="397"/>
                  </a:lnTo>
                  <a:lnTo>
                    <a:pt x="912" y="405"/>
                  </a:lnTo>
                  <a:lnTo>
                    <a:pt x="908" y="427"/>
                  </a:lnTo>
                  <a:lnTo>
                    <a:pt x="937" y="444"/>
                  </a:lnTo>
                  <a:lnTo>
                    <a:pt x="951" y="462"/>
                  </a:lnTo>
                  <a:lnTo>
                    <a:pt x="964" y="480"/>
                  </a:lnTo>
                  <a:lnTo>
                    <a:pt x="986" y="500"/>
                  </a:lnTo>
                  <a:lnTo>
                    <a:pt x="954" y="490"/>
                  </a:lnTo>
                  <a:lnTo>
                    <a:pt x="956" y="492"/>
                  </a:lnTo>
                  <a:lnTo>
                    <a:pt x="974" y="504"/>
                  </a:lnTo>
                  <a:lnTo>
                    <a:pt x="992" y="516"/>
                  </a:lnTo>
                  <a:lnTo>
                    <a:pt x="974" y="529"/>
                  </a:lnTo>
                  <a:lnTo>
                    <a:pt x="968" y="534"/>
                  </a:lnTo>
                  <a:lnTo>
                    <a:pt x="979" y="535"/>
                  </a:lnTo>
                  <a:lnTo>
                    <a:pt x="991" y="534"/>
                  </a:lnTo>
                  <a:lnTo>
                    <a:pt x="1006" y="542"/>
                  </a:lnTo>
                  <a:lnTo>
                    <a:pt x="998" y="550"/>
                  </a:lnTo>
                  <a:lnTo>
                    <a:pt x="1006" y="550"/>
                  </a:lnTo>
                  <a:lnTo>
                    <a:pt x="1004" y="555"/>
                  </a:lnTo>
                  <a:lnTo>
                    <a:pt x="999" y="559"/>
                  </a:lnTo>
                  <a:lnTo>
                    <a:pt x="1001" y="563"/>
                  </a:lnTo>
                  <a:lnTo>
                    <a:pt x="1002" y="569"/>
                  </a:lnTo>
                  <a:lnTo>
                    <a:pt x="999" y="569"/>
                  </a:lnTo>
                  <a:lnTo>
                    <a:pt x="1004" y="577"/>
                  </a:lnTo>
                  <a:lnTo>
                    <a:pt x="999" y="579"/>
                  </a:lnTo>
                  <a:lnTo>
                    <a:pt x="988" y="585"/>
                  </a:lnTo>
                  <a:lnTo>
                    <a:pt x="992" y="591"/>
                  </a:lnTo>
                  <a:lnTo>
                    <a:pt x="989" y="603"/>
                  </a:lnTo>
                  <a:lnTo>
                    <a:pt x="983" y="620"/>
                  </a:lnTo>
                  <a:lnTo>
                    <a:pt x="979" y="621"/>
                  </a:lnTo>
                  <a:lnTo>
                    <a:pt x="984" y="626"/>
                  </a:lnTo>
                  <a:lnTo>
                    <a:pt x="975" y="631"/>
                  </a:lnTo>
                  <a:lnTo>
                    <a:pt x="973" y="630"/>
                  </a:lnTo>
                  <a:lnTo>
                    <a:pt x="983" y="634"/>
                  </a:lnTo>
                  <a:lnTo>
                    <a:pt x="984" y="645"/>
                  </a:lnTo>
                  <a:lnTo>
                    <a:pt x="977" y="644"/>
                  </a:lnTo>
                  <a:lnTo>
                    <a:pt x="977" y="650"/>
                  </a:lnTo>
                  <a:lnTo>
                    <a:pt x="974" y="654"/>
                  </a:lnTo>
                  <a:lnTo>
                    <a:pt x="970" y="658"/>
                  </a:lnTo>
                  <a:lnTo>
                    <a:pt x="969" y="665"/>
                  </a:lnTo>
                  <a:lnTo>
                    <a:pt x="960" y="667"/>
                  </a:lnTo>
                  <a:lnTo>
                    <a:pt x="956" y="670"/>
                  </a:lnTo>
                  <a:lnTo>
                    <a:pt x="958" y="674"/>
                  </a:lnTo>
                  <a:lnTo>
                    <a:pt x="953" y="682"/>
                  </a:lnTo>
                  <a:lnTo>
                    <a:pt x="937" y="694"/>
                  </a:lnTo>
                  <a:lnTo>
                    <a:pt x="938" y="696"/>
                  </a:lnTo>
                  <a:lnTo>
                    <a:pt x="930" y="703"/>
                  </a:lnTo>
                  <a:lnTo>
                    <a:pt x="919" y="705"/>
                  </a:lnTo>
                  <a:lnTo>
                    <a:pt x="917" y="706"/>
                  </a:lnTo>
                  <a:lnTo>
                    <a:pt x="915" y="708"/>
                  </a:lnTo>
                  <a:lnTo>
                    <a:pt x="906" y="709"/>
                  </a:lnTo>
                  <a:lnTo>
                    <a:pt x="902" y="708"/>
                  </a:lnTo>
                  <a:lnTo>
                    <a:pt x="896" y="713"/>
                  </a:lnTo>
                  <a:lnTo>
                    <a:pt x="894" y="715"/>
                  </a:lnTo>
                  <a:lnTo>
                    <a:pt x="887" y="715"/>
                  </a:lnTo>
                  <a:lnTo>
                    <a:pt x="877" y="699"/>
                  </a:lnTo>
                  <a:lnTo>
                    <a:pt x="873" y="705"/>
                  </a:lnTo>
                  <a:lnTo>
                    <a:pt x="877" y="722"/>
                  </a:lnTo>
                  <a:lnTo>
                    <a:pt x="872" y="716"/>
                  </a:lnTo>
                  <a:lnTo>
                    <a:pt x="873" y="724"/>
                  </a:lnTo>
                  <a:lnTo>
                    <a:pt x="869" y="723"/>
                  </a:lnTo>
                  <a:lnTo>
                    <a:pt x="861" y="730"/>
                  </a:lnTo>
                  <a:lnTo>
                    <a:pt x="857" y="725"/>
                  </a:lnTo>
                  <a:lnTo>
                    <a:pt x="854" y="730"/>
                  </a:lnTo>
                  <a:lnTo>
                    <a:pt x="848" y="729"/>
                  </a:lnTo>
                  <a:lnTo>
                    <a:pt x="836" y="737"/>
                  </a:lnTo>
                  <a:lnTo>
                    <a:pt x="825" y="740"/>
                  </a:lnTo>
                  <a:lnTo>
                    <a:pt x="820" y="741"/>
                  </a:lnTo>
                  <a:lnTo>
                    <a:pt x="819" y="752"/>
                  </a:lnTo>
                  <a:lnTo>
                    <a:pt x="824" y="765"/>
                  </a:lnTo>
                  <a:lnTo>
                    <a:pt x="813" y="762"/>
                  </a:lnTo>
                  <a:lnTo>
                    <a:pt x="808" y="740"/>
                  </a:lnTo>
                  <a:lnTo>
                    <a:pt x="803" y="735"/>
                  </a:lnTo>
                  <a:lnTo>
                    <a:pt x="794" y="736"/>
                  </a:lnTo>
                  <a:lnTo>
                    <a:pt x="788" y="733"/>
                  </a:lnTo>
                  <a:lnTo>
                    <a:pt x="780" y="729"/>
                  </a:lnTo>
                  <a:lnTo>
                    <a:pt x="778" y="733"/>
                  </a:lnTo>
                  <a:lnTo>
                    <a:pt x="770" y="736"/>
                  </a:lnTo>
                  <a:lnTo>
                    <a:pt x="750" y="728"/>
                  </a:lnTo>
                  <a:lnTo>
                    <a:pt x="742" y="720"/>
                  </a:lnTo>
                  <a:lnTo>
                    <a:pt x="738" y="705"/>
                  </a:lnTo>
                  <a:lnTo>
                    <a:pt x="714" y="697"/>
                  </a:lnTo>
                  <a:lnTo>
                    <a:pt x="706" y="696"/>
                  </a:lnTo>
                  <a:lnTo>
                    <a:pt x="693" y="709"/>
                  </a:lnTo>
                  <a:lnTo>
                    <a:pt x="687" y="709"/>
                  </a:lnTo>
                  <a:lnTo>
                    <a:pt x="684" y="712"/>
                  </a:lnTo>
                  <a:lnTo>
                    <a:pt x="678" y="710"/>
                  </a:lnTo>
                  <a:lnTo>
                    <a:pt x="670" y="710"/>
                  </a:lnTo>
                  <a:lnTo>
                    <a:pt x="666" y="714"/>
                  </a:lnTo>
                  <a:lnTo>
                    <a:pt x="655" y="710"/>
                  </a:lnTo>
                  <a:lnTo>
                    <a:pt x="650" y="716"/>
                  </a:lnTo>
                  <a:lnTo>
                    <a:pt x="641" y="717"/>
                  </a:lnTo>
                  <a:lnTo>
                    <a:pt x="645" y="744"/>
                  </a:lnTo>
                  <a:lnTo>
                    <a:pt x="637" y="739"/>
                  </a:lnTo>
                  <a:lnTo>
                    <a:pt x="633" y="736"/>
                  </a:lnTo>
                  <a:lnTo>
                    <a:pt x="628" y="733"/>
                  </a:lnTo>
                  <a:lnTo>
                    <a:pt x="614" y="737"/>
                  </a:lnTo>
                  <a:lnTo>
                    <a:pt x="604" y="724"/>
                  </a:lnTo>
                  <a:lnTo>
                    <a:pt x="593" y="719"/>
                  </a:lnTo>
                  <a:lnTo>
                    <a:pt x="595" y="701"/>
                  </a:lnTo>
                  <a:lnTo>
                    <a:pt x="582" y="694"/>
                  </a:lnTo>
                  <a:lnTo>
                    <a:pt x="576" y="678"/>
                  </a:lnTo>
                  <a:lnTo>
                    <a:pt x="575" y="676"/>
                  </a:lnTo>
                  <a:lnTo>
                    <a:pt x="554" y="678"/>
                  </a:lnTo>
                  <a:lnTo>
                    <a:pt x="553" y="669"/>
                  </a:lnTo>
                  <a:lnTo>
                    <a:pt x="552" y="659"/>
                  </a:lnTo>
                  <a:lnTo>
                    <a:pt x="562" y="642"/>
                  </a:lnTo>
                  <a:lnTo>
                    <a:pt x="564" y="632"/>
                  </a:lnTo>
                  <a:lnTo>
                    <a:pt x="560" y="613"/>
                  </a:lnTo>
                  <a:lnTo>
                    <a:pt x="557" y="595"/>
                  </a:lnTo>
                  <a:lnTo>
                    <a:pt x="548" y="590"/>
                  </a:lnTo>
                  <a:lnTo>
                    <a:pt x="530" y="573"/>
                  </a:lnTo>
                  <a:lnTo>
                    <a:pt x="528" y="580"/>
                  </a:lnTo>
                  <a:lnTo>
                    <a:pt x="506" y="573"/>
                  </a:lnTo>
                  <a:lnTo>
                    <a:pt x="507" y="563"/>
                  </a:lnTo>
                  <a:lnTo>
                    <a:pt x="500" y="560"/>
                  </a:lnTo>
                  <a:lnTo>
                    <a:pt x="501" y="556"/>
                  </a:lnTo>
                  <a:lnTo>
                    <a:pt x="492" y="554"/>
                  </a:lnTo>
                  <a:lnTo>
                    <a:pt x="482" y="559"/>
                  </a:lnTo>
                  <a:lnTo>
                    <a:pt x="465" y="5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4" name="Freeform 78"/>
            <p:cNvSpPr>
              <a:spLocks noChangeAspect="1"/>
            </p:cNvSpPr>
            <p:nvPr/>
          </p:nvSpPr>
          <p:spPr bwMode="auto">
            <a:xfrm>
              <a:off x="5091" y="2421"/>
              <a:ext cx="45" cy="40"/>
            </a:xfrm>
            <a:custGeom>
              <a:avLst/>
              <a:gdLst>
                <a:gd name="T0" fmla="*/ 36 w 44"/>
                <a:gd name="T1" fmla="*/ 0 h 40"/>
                <a:gd name="T2" fmla="*/ 13 w 44"/>
                <a:gd name="T3" fmla="*/ 4 h 40"/>
                <a:gd name="T4" fmla="*/ 0 w 44"/>
                <a:gd name="T5" fmla="*/ 14 h 40"/>
                <a:gd name="T6" fmla="*/ 1 w 44"/>
                <a:gd name="T7" fmla="*/ 32 h 40"/>
                <a:gd name="T8" fmla="*/ 18 w 44"/>
                <a:gd name="T9" fmla="*/ 40 h 40"/>
                <a:gd name="T10" fmla="*/ 26 w 44"/>
                <a:gd name="T11" fmla="*/ 38 h 40"/>
                <a:gd name="T12" fmla="*/ 38 w 44"/>
                <a:gd name="T13" fmla="*/ 23 h 40"/>
                <a:gd name="T14" fmla="*/ 46 w 44"/>
                <a:gd name="T15" fmla="*/ 8 h 40"/>
                <a:gd name="T16" fmla="*/ 44 w 44"/>
                <a:gd name="T17" fmla="*/ 0 h 40"/>
                <a:gd name="T18" fmla="*/ 36 w 4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0"/>
                <a:gd name="T32" fmla="*/ 44 w 4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0">
                  <a:moveTo>
                    <a:pt x="34" y="0"/>
                  </a:moveTo>
                  <a:lnTo>
                    <a:pt x="13" y="4"/>
                  </a:lnTo>
                  <a:lnTo>
                    <a:pt x="0" y="14"/>
                  </a:lnTo>
                  <a:lnTo>
                    <a:pt x="1" y="3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6" y="23"/>
                  </a:lnTo>
                  <a:lnTo>
                    <a:pt x="44" y="8"/>
                  </a:lnTo>
                  <a:lnTo>
                    <a:pt x="4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5" name="Freeform 79"/>
            <p:cNvSpPr>
              <a:spLocks noChangeAspect="1"/>
            </p:cNvSpPr>
            <p:nvPr/>
          </p:nvSpPr>
          <p:spPr bwMode="auto">
            <a:xfrm>
              <a:off x="5437" y="1917"/>
              <a:ext cx="174" cy="188"/>
            </a:xfrm>
            <a:custGeom>
              <a:avLst/>
              <a:gdLst>
                <a:gd name="T0" fmla="*/ 164 w 173"/>
                <a:gd name="T1" fmla="*/ 142 h 187"/>
                <a:gd name="T2" fmla="*/ 160 w 173"/>
                <a:gd name="T3" fmla="*/ 138 h 187"/>
                <a:gd name="T4" fmla="*/ 160 w 173"/>
                <a:gd name="T5" fmla="*/ 148 h 187"/>
                <a:gd name="T6" fmla="*/ 152 w 173"/>
                <a:gd name="T7" fmla="*/ 151 h 187"/>
                <a:gd name="T8" fmla="*/ 150 w 173"/>
                <a:gd name="T9" fmla="*/ 161 h 187"/>
                <a:gd name="T10" fmla="*/ 144 w 173"/>
                <a:gd name="T11" fmla="*/ 150 h 187"/>
                <a:gd name="T12" fmla="*/ 140 w 173"/>
                <a:gd name="T13" fmla="*/ 162 h 187"/>
                <a:gd name="T14" fmla="*/ 119 w 173"/>
                <a:gd name="T15" fmla="*/ 161 h 187"/>
                <a:gd name="T16" fmla="*/ 113 w 173"/>
                <a:gd name="T17" fmla="*/ 158 h 187"/>
                <a:gd name="T18" fmla="*/ 106 w 173"/>
                <a:gd name="T19" fmla="*/ 152 h 187"/>
                <a:gd name="T20" fmla="*/ 110 w 173"/>
                <a:gd name="T21" fmla="*/ 163 h 187"/>
                <a:gd name="T22" fmla="*/ 115 w 173"/>
                <a:gd name="T23" fmla="*/ 170 h 187"/>
                <a:gd name="T24" fmla="*/ 106 w 173"/>
                <a:gd name="T25" fmla="*/ 179 h 187"/>
                <a:gd name="T26" fmla="*/ 103 w 173"/>
                <a:gd name="T27" fmla="*/ 189 h 187"/>
                <a:gd name="T28" fmla="*/ 82 w 173"/>
                <a:gd name="T29" fmla="*/ 174 h 187"/>
                <a:gd name="T30" fmla="*/ 81 w 173"/>
                <a:gd name="T31" fmla="*/ 159 h 187"/>
                <a:gd name="T32" fmla="*/ 57 w 173"/>
                <a:gd name="T33" fmla="*/ 162 h 187"/>
                <a:gd name="T34" fmla="*/ 31 w 173"/>
                <a:gd name="T35" fmla="*/ 169 h 187"/>
                <a:gd name="T36" fmla="*/ 23 w 173"/>
                <a:gd name="T37" fmla="*/ 178 h 187"/>
                <a:gd name="T38" fmla="*/ 0 w 173"/>
                <a:gd name="T39" fmla="*/ 173 h 187"/>
                <a:gd name="T40" fmla="*/ 4 w 173"/>
                <a:gd name="T41" fmla="*/ 166 h 187"/>
                <a:gd name="T42" fmla="*/ 18 w 173"/>
                <a:gd name="T43" fmla="*/ 153 h 187"/>
                <a:gd name="T44" fmla="*/ 30 w 173"/>
                <a:gd name="T45" fmla="*/ 140 h 187"/>
                <a:gd name="T46" fmla="*/ 49 w 173"/>
                <a:gd name="T47" fmla="*/ 139 h 187"/>
                <a:gd name="T48" fmla="*/ 69 w 173"/>
                <a:gd name="T49" fmla="*/ 138 h 187"/>
                <a:gd name="T50" fmla="*/ 73 w 173"/>
                <a:gd name="T51" fmla="*/ 140 h 187"/>
                <a:gd name="T52" fmla="*/ 83 w 173"/>
                <a:gd name="T53" fmla="*/ 135 h 187"/>
                <a:gd name="T54" fmla="*/ 81 w 173"/>
                <a:gd name="T55" fmla="*/ 121 h 187"/>
                <a:gd name="T56" fmla="*/ 79 w 173"/>
                <a:gd name="T57" fmla="*/ 103 h 187"/>
                <a:gd name="T58" fmla="*/ 90 w 173"/>
                <a:gd name="T59" fmla="*/ 98 h 187"/>
                <a:gd name="T60" fmla="*/ 89 w 173"/>
                <a:gd name="T61" fmla="*/ 105 h 187"/>
                <a:gd name="T62" fmla="*/ 95 w 173"/>
                <a:gd name="T63" fmla="*/ 113 h 187"/>
                <a:gd name="T64" fmla="*/ 105 w 173"/>
                <a:gd name="T65" fmla="*/ 103 h 187"/>
                <a:gd name="T66" fmla="*/ 115 w 173"/>
                <a:gd name="T67" fmla="*/ 91 h 187"/>
                <a:gd name="T68" fmla="*/ 117 w 173"/>
                <a:gd name="T69" fmla="*/ 73 h 187"/>
                <a:gd name="T70" fmla="*/ 119 w 173"/>
                <a:gd name="T71" fmla="*/ 57 h 187"/>
                <a:gd name="T72" fmla="*/ 108 w 173"/>
                <a:gd name="T73" fmla="*/ 38 h 187"/>
                <a:gd name="T74" fmla="*/ 101 w 173"/>
                <a:gd name="T75" fmla="*/ 18 h 187"/>
                <a:gd name="T76" fmla="*/ 103 w 173"/>
                <a:gd name="T77" fmla="*/ 7 h 187"/>
                <a:gd name="T78" fmla="*/ 112 w 173"/>
                <a:gd name="T79" fmla="*/ 13 h 187"/>
                <a:gd name="T80" fmla="*/ 117 w 173"/>
                <a:gd name="T81" fmla="*/ 9 h 187"/>
                <a:gd name="T82" fmla="*/ 115 w 173"/>
                <a:gd name="T83" fmla="*/ 6 h 187"/>
                <a:gd name="T84" fmla="*/ 106 w 173"/>
                <a:gd name="T85" fmla="*/ 6 h 187"/>
                <a:gd name="T86" fmla="*/ 108 w 173"/>
                <a:gd name="T87" fmla="*/ 0 h 187"/>
                <a:gd name="T88" fmla="*/ 117 w 173"/>
                <a:gd name="T89" fmla="*/ 5 h 187"/>
                <a:gd name="T90" fmla="*/ 135 w 173"/>
                <a:gd name="T91" fmla="*/ 25 h 187"/>
                <a:gd name="T92" fmla="*/ 154 w 173"/>
                <a:gd name="T93" fmla="*/ 45 h 187"/>
                <a:gd name="T94" fmla="*/ 156 w 173"/>
                <a:gd name="T95" fmla="*/ 72 h 187"/>
                <a:gd name="T96" fmla="*/ 151 w 173"/>
                <a:gd name="T97" fmla="*/ 81 h 187"/>
                <a:gd name="T98" fmla="*/ 163 w 173"/>
                <a:gd name="T99" fmla="*/ 111 h 187"/>
                <a:gd name="T100" fmla="*/ 175 w 173"/>
                <a:gd name="T101" fmla="*/ 135 h 187"/>
                <a:gd name="T102" fmla="*/ 167 w 173"/>
                <a:gd name="T103" fmla="*/ 156 h 187"/>
                <a:gd name="T104" fmla="*/ 164 w 173"/>
                <a:gd name="T105" fmla="*/ 142 h 1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87"/>
                <a:gd name="T161" fmla="*/ 173 w 173"/>
                <a:gd name="T162" fmla="*/ 187 h 1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87">
                  <a:moveTo>
                    <a:pt x="162" y="140"/>
                  </a:moveTo>
                  <a:lnTo>
                    <a:pt x="158" y="136"/>
                  </a:lnTo>
                  <a:lnTo>
                    <a:pt x="158" y="146"/>
                  </a:lnTo>
                  <a:lnTo>
                    <a:pt x="150" y="149"/>
                  </a:lnTo>
                  <a:lnTo>
                    <a:pt x="148" y="159"/>
                  </a:lnTo>
                  <a:lnTo>
                    <a:pt x="142" y="148"/>
                  </a:lnTo>
                  <a:lnTo>
                    <a:pt x="138" y="160"/>
                  </a:lnTo>
                  <a:lnTo>
                    <a:pt x="117" y="159"/>
                  </a:lnTo>
                  <a:lnTo>
                    <a:pt x="111" y="156"/>
                  </a:lnTo>
                  <a:lnTo>
                    <a:pt x="104" y="150"/>
                  </a:lnTo>
                  <a:lnTo>
                    <a:pt x="108" y="161"/>
                  </a:lnTo>
                  <a:lnTo>
                    <a:pt x="113" y="168"/>
                  </a:lnTo>
                  <a:lnTo>
                    <a:pt x="104" y="177"/>
                  </a:lnTo>
                  <a:lnTo>
                    <a:pt x="101" y="187"/>
                  </a:lnTo>
                  <a:lnTo>
                    <a:pt x="82" y="172"/>
                  </a:lnTo>
                  <a:lnTo>
                    <a:pt x="81" y="157"/>
                  </a:lnTo>
                  <a:lnTo>
                    <a:pt x="57" y="160"/>
                  </a:lnTo>
                  <a:lnTo>
                    <a:pt x="31" y="167"/>
                  </a:lnTo>
                  <a:lnTo>
                    <a:pt x="23" y="176"/>
                  </a:lnTo>
                  <a:lnTo>
                    <a:pt x="0" y="171"/>
                  </a:lnTo>
                  <a:lnTo>
                    <a:pt x="4" y="164"/>
                  </a:lnTo>
                  <a:lnTo>
                    <a:pt x="18" y="151"/>
                  </a:lnTo>
                  <a:lnTo>
                    <a:pt x="30" y="138"/>
                  </a:lnTo>
                  <a:lnTo>
                    <a:pt x="49" y="137"/>
                  </a:lnTo>
                  <a:lnTo>
                    <a:pt x="69" y="136"/>
                  </a:lnTo>
                  <a:lnTo>
                    <a:pt x="73" y="138"/>
                  </a:lnTo>
                  <a:lnTo>
                    <a:pt x="83" y="133"/>
                  </a:lnTo>
                  <a:lnTo>
                    <a:pt x="81" y="119"/>
                  </a:lnTo>
                  <a:lnTo>
                    <a:pt x="79" y="101"/>
                  </a:lnTo>
                  <a:lnTo>
                    <a:pt x="88" y="96"/>
                  </a:lnTo>
                  <a:lnTo>
                    <a:pt x="87" y="103"/>
                  </a:lnTo>
                  <a:lnTo>
                    <a:pt x="93" y="111"/>
                  </a:lnTo>
                  <a:lnTo>
                    <a:pt x="103" y="101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7" y="57"/>
                  </a:lnTo>
                  <a:lnTo>
                    <a:pt x="106" y="38"/>
                  </a:lnTo>
                  <a:lnTo>
                    <a:pt x="99" y="18"/>
                  </a:lnTo>
                  <a:lnTo>
                    <a:pt x="101" y="7"/>
                  </a:lnTo>
                  <a:lnTo>
                    <a:pt x="110" y="13"/>
                  </a:lnTo>
                  <a:lnTo>
                    <a:pt x="115" y="9"/>
                  </a:lnTo>
                  <a:lnTo>
                    <a:pt x="113" y="6"/>
                  </a:lnTo>
                  <a:lnTo>
                    <a:pt x="104" y="6"/>
                  </a:lnTo>
                  <a:lnTo>
                    <a:pt x="106" y="0"/>
                  </a:lnTo>
                  <a:lnTo>
                    <a:pt x="115" y="5"/>
                  </a:lnTo>
                  <a:lnTo>
                    <a:pt x="133" y="25"/>
                  </a:lnTo>
                  <a:lnTo>
                    <a:pt x="152" y="45"/>
                  </a:lnTo>
                  <a:lnTo>
                    <a:pt x="154" y="72"/>
                  </a:lnTo>
                  <a:lnTo>
                    <a:pt x="149" y="81"/>
                  </a:lnTo>
                  <a:lnTo>
                    <a:pt x="161" y="109"/>
                  </a:lnTo>
                  <a:lnTo>
                    <a:pt x="173" y="133"/>
                  </a:lnTo>
                  <a:lnTo>
                    <a:pt x="165" y="154"/>
                  </a:lnTo>
                  <a:lnTo>
                    <a:pt x="162" y="14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6" name="Freeform 80"/>
            <p:cNvSpPr>
              <a:spLocks noChangeAspect="1"/>
            </p:cNvSpPr>
            <p:nvPr/>
          </p:nvSpPr>
          <p:spPr bwMode="auto">
            <a:xfrm>
              <a:off x="5499" y="1825"/>
              <a:ext cx="101" cy="93"/>
            </a:xfrm>
            <a:custGeom>
              <a:avLst/>
              <a:gdLst>
                <a:gd name="T0" fmla="*/ 78 w 101"/>
                <a:gd name="T1" fmla="*/ 35 h 93"/>
                <a:gd name="T2" fmla="*/ 61 w 101"/>
                <a:gd name="T3" fmla="*/ 32 h 93"/>
                <a:gd name="T4" fmla="*/ 31 w 101"/>
                <a:gd name="T5" fmla="*/ 15 h 93"/>
                <a:gd name="T6" fmla="*/ 0 w 101"/>
                <a:gd name="T7" fmla="*/ 0 h 93"/>
                <a:gd name="T8" fmla="*/ 6 w 101"/>
                <a:gd name="T9" fmla="*/ 12 h 93"/>
                <a:gd name="T10" fmla="*/ 16 w 101"/>
                <a:gd name="T11" fmla="*/ 32 h 93"/>
                <a:gd name="T12" fmla="*/ 25 w 101"/>
                <a:gd name="T13" fmla="*/ 50 h 93"/>
                <a:gd name="T14" fmla="*/ 11 w 101"/>
                <a:gd name="T15" fmla="*/ 51 h 93"/>
                <a:gd name="T16" fmla="*/ 8 w 101"/>
                <a:gd name="T17" fmla="*/ 54 h 93"/>
                <a:gd name="T18" fmla="*/ 9 w 101"/>
                <a:gd name="T19" fmla="*/ 64 h 93"/>
                <a:gd name="T20" fmla="*/ 12 w 101"/>
                <a:gd name="T21" fmla="*/ 76 h 93"/>
                <a:gd name="T22" fmla="*/ 27 w 101"/>
                <a:gd name="T23" fmla="*/ 93 h 93"/>
                <a:gd name="T24" fmla="*/ 31 w 101"/>
                <a:gd name="T25" fmla="*/ 89 h 93"/>
                <a:gd name="T26" fmla="*/ 41 w 101"/>
                <a:gd name="T27" fmla="*/ 87 h 93"/>
                <a:gd name="T28" fmla="*/ 18 w 101"/>
                <a:gd name="T29" fmla="*/ 71 h 93"/>
                <a:gd name="T30" fmla="*/ 28 w 101"/>
                <a:gd name="T31" fmla="*/ 70 h 93"/>
                <a:gd name="T32" fmla="*/ 35 w 101"/>
                <a:gd name="T33" fmla="*/ 67 h 93"/>
                <a:gd name="T34" fmla="*/ 75 w 101"/>
                <a:gd name="T35" fmla="*/ 80 h 93"/>
                <a:gd name="T36" fmla="*/ 76 w 101"/>
                <a:gd name="T37" fmla="*/ 73 h 93"/>
                <a:gd name="T38" fmla="*/ 85 w 101"/>
                <a:gd name="T39" fmla="*/ 58 h 93"/>
                <a:gd name="T40" fmla="*/ 101 w 101"/>
                <a:gd name="T41" fmla="*/ 51 h 93"/>
                <a:gd name="T42" fmla="*/ 91 w 101"/>
                <a:gd name="T43" fmla="*/ 44 h 93"/>
                <a:gd name="T44" fmla="*/ 84 w 101"/>
                <a:gd name="T45" fmla="*/ 28 h 93"/>
                <a:gd name="T46" fmla="*/ 78 w 101"/>
                <a:gd name="T47" fmla="*/ 35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93"/>
                <a:gd name="T74" fmla="*/ 101 w 101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93">
                  <a:moveTo>
                    <a:pt x="78" y="35"/>
                  </a:moveTo>
                  <a:lnTo>
                    <a:pt x="61" y="32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16" y="32"/>
                  </a:lnTo>
                  <a:lnTo>
                    <a:pt x="25" y="50"/>
                  </a:lnTo>
                  <a:lnTo>
                    <a:pt x="11" y="51"/>
                  </a:lnTo>
                  <a:lnTo>
                    <a:pt x="8" y="54"/>
                  </a:lnTo>
                  <a:lnTo>
                    <a:pt x="9" y="64"/>
                  </a:lnTo>
                  <a:lnTo>
                    <a:pt x="12" y="76"/>
                  </a:lnTo>
                  <a:lnTo>
                    <a:pt x="27" y="93"/>
                  </a:lnTo>
                  <a:lnTo>
                    <a:pt x="31" y="89"/>
                  </a:lnTo>
                  <a:lnTo>
                    <a:pt x="41" y="87"/>
                  </a:lnTo>
                  <a:lnTo>
                    <a:pt x="18" y="71"/>
                  </a:lnTo>
                  <a:lnTo>
                    <a:pt x="28" y="70"/>
                  </a:lnTo>
                  <a:lnTo>
                    <a:pt x="35" y="67"/>
                  </a:lnTo>
                  <a:lnTo>
                    <a:pt x="75" y="80"/>
                  </a:lnTo>
                  <a:lnTo>
                    <a:pt x="76" y="73"/>
                  </a:lnTo>
                  <a:lnTo>
                    <a:pt x="85" y="58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28"/>
                  </a:lnTo>
                  <a:lnTo>
                    <a:pt x="78" y="3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7" name="Freeform 81"/>
            <p:cNvSpPr>
              <a:spLocks noChangeAspect="1"/>
            </p:cNvSpPr>
            <p:nvPr/>
          </p:nvSpPr>
          <p:spPr bwMode="auto">
            <a:xfrm>
              <a:off x="5421" y="2095"/>
              <a:ext cx="50" cy="65"/>
            </a:xfrm>
            <a:custGeom>
              <a:avLst/>
              <a:gdLst>
                <a:gd name="T0" fmla="*/ 50 w 50"/>
                <a:gd name="T1" fmla="*/ 22 h 65"/>
                <a:gd name="T2" fmla="*/ 49 w 50"/>
                <a:gd name="T3" fmla="*/ 40 h 65"/>
                <a:gd name="T4" fmla="*/ 47 w 50"/>
                <a:gd name="T5" fmla="*/ 56 h 65"/>
                <a:gd name="T6" fmla="*/ 41 w 50"/>
                <a:gd name="T7" fmla="*/ 65 h 65"/>
                <a:gd name="T8" fmla="*/ 34 w 50"/>
                <a:gd name="T9" fmla="*/ 51 h 65"/>
                <a:gd name="T10" fmla="*/ 36 w 50"/>
                <a:gd name="T11" fmla="*/ 62 h 65"/>
                <a:gd name="T12" fmla="*/ 29 w 50"/>
                <a:gd name="T13" fmla="*/ 57 h 65"/>
                <a:gd name="T14" fmla="*/ 24 w 50"/>
                <a:gd name="T15" fmla="*/ 40 h 65"/>
                <a:gd name="T16" fmla="*/ 25 w 50"/>
                <a:gd name="T17" fmla="*/ 30 h 65"/>
                <a:gd name="T18" fmla="*/ 12 w 50"/>
                <a:gd name="T19" fmla="*/ 17 h 65"/>
                <a:gd name="T20" fmla="*/ 17 w 50"/>
                <a:gd name="T21" fmla="*/ 30 h 65"/>
                <a:gd name="T22" fmla="*/ 11 w 50"/>
                <a:gd name="T23" fmla="*/ 30 h 65"/>
                <a:gd name="T24" fmla="*/ 6 w 50"/>
                <a:gd name="T25" fmla="*/ 21 h 65"/>
                <a:gd name="T26" fmla="*/ 8 w 50"/>
                <a:gd name="T27" fmla="*/ 21 h 65"/>
                <a:gd name="T28" fmla="*/ 0 w 50"/>
                <a:gd name="T29" fmla="*/ 12 h 65"/>
                <a:gd name="T30" fmla="*/ 20 w 50"/>
                <a:gd name="T31" fmla="*/ 0 h 65"/>
                <a:gd name="T32" fmla="*/ 33 w 50"/>
                <a:gd name="T33" fmla="*/ 6 h 65"/>
                <a:gd name="T34" fmla="*/ 39 w 50"/>
                <a:gd name="T35" fmla="*/ 11 h 65"/>
                <a:gd name="T36" fmla="*/ 40 w 50"/>
                <a:gd name="T37" fmla="*/ 14 h 65"/>
                <a:gd name="T38" fmla="*/ 50 w 50"/>
                <a:gd name="T39" fmla="*/ 22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65"/>
                <a:gd name="T62" fmla="*/ 50 w 50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65">
                  <a:moveTo>
                    <a:pt x="50" y="22"/>
                  </a:moveTo>
                  <a:lnTo>
                    <a:pt x="49" y="40"/>
                  </a:lnTo>
                  <a:lnTo>
                    <a:pt x="47" y="56"/>
                  </a:lnTo>
                  <a:lnTo>
                    <a:pt x="41" y="65"/>
                  </a:lnTo>
                  <a:lnTo>
                    <a:pt x="34" y="51"/>
                  </a:lnTo>
                  <a:lnTo>
                    <a:pt x="36" y="62"/>
                  </a:lnTo>
                  <a:lnTo>
                    <a:pt x="29" y="57"/>
                  </a:lnTo>
                  <a:lnTo>
                    <a:pt x="24" y="40"/>
                  </a:lnTo>
                  <a:lnTo>
                    <a:pt x="25" y="30"/>
                  </a:lnTo>
                  <a:lnTo>
                    <a:pt x="12" y="17"/>
                  </a:lnTo>
                  <a:lnTo>
                    <a:pt x="17" y="30"/>
                  </a:lnTo>
                  <a:lnTo>
                    <a:pt x="11" y="3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8" name="Freeform 82"/>
            <p:cNvSpPr>
              <a:spLocks noChangeAspect="1"/>
            </p:cNvSpPr>
            <p:nvPr/>
          </p:nvSpPr>
          <p:spPr bwMode="auto">
            <a:xfrm>
              <a:off x="5469" y="2085"/>
              <a:ext cx="47" cy="36"/>
            </a:xfrm>
            <a:custGeom>
              <a:avLst/>
              <a:gdLst>
                <a:gd name="T0" fmla="*/ 39 w 46"/>
                <a:gd name="T1" fmla="*/ 22 h 36"/>
                <a:gd name="T2" fmla="*/ 22 w 46"/>
                <a:gd name="T3" fmla="*/ 22 h 36"/>
                <a:gd name="T4" fmla="*/ 20 w 46"/>
                <a:gd name="T5" fmla="*/ 36 h 36"/>
                <a:gd name="T6" fmla="*/ 8 w 46"/>
                <a:gd name="T7" fmla="*/ 26 h 36"/>
                <a:gd name="T8" fmla="*/ 2 w 46"/>
                <a:gd name="T9" fmla="*/ 20 h 36"/>
                <a:gd name="T10" fmla="*/ 0 w 46"/>
                <a:gd name="T11" fmla="*/ 21 h 36"/>
                <a:gd name="T12" fmla="*/ 11 w 46"/>
                <a:gd name="T13" fmla="*/ 6 h 36"/>
                <a:gd name="T14" fmla="*/ 22 w 46"/>
                <a:gd name="T15" fmla="*/ 4 h 36"/>
                <a:gd name="T16" fmla="*/ 34 w 46"/>
                <a:gd name="T17" fmla="*/ 0 h 36"/>
                <a:gd name="T18" fmla="*/ 42 w 46"/>
                <a:gd name="T19" fmla="*/ 5 h 36"/>
                <a:gd name="T20" fmla="*/ 48 w 46"/>
                <a:gd name="T21" fmla="*/ 11 h 36"/>
                <a:gd name="T22" fmla="*/ 39 w 46"/>
                <a:gd name="T23" fmla="*/ 22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6"/>
                <a:gd name="T38" fmla="*/ 46 w 4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6">
                  <a:moveTo>
                    <a:pt x="37" y="22"/>
                  </a:moveTo>
                  <a:lnTo>
                    <a:pt x="22" y="22"/>
                  </a:lnTo>
                  <a:lnTo>
                    <a:pt x="20" y="36"/>
                  </a:lnTo>
                  <a:lnTo>
                    <a:pt x="8" y="26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1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19" name="Freeform 83"/>
            <p:cNvSpPr>
              <a:spLocks noChangeAspect="1"/>
            </p:cNvSpPr>
            <p:nvPr/>
          </p:nvSpPr>
          <p:spPr bwMode="auto">
            <a:xfrm>
              <a:off x="5438" y="2259"/>
              <a:ext cx="10" cy="17"/>
            </a:xfrm>
            <a:custGeom>
              <a:avLst/>
              <a:gdLst>
                <a:gd name="T0" fmla="*/ 0 w 10"/>
                <a:gd name="T1" fmla="*/ 17 h 17"/>
                <a:gd name="T2" fmla="*/ 10 w 10"/>
                <a:gd name="T3" fmla="*/ 3 h 17"/>
                <a:gd name="T4" fmla="*/ 8 w 10"/>
                <a:gd name="T5" fmla="*/ 0 h 17"/>
                <a:gd name="T6" fmla="*/ 0 w 10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7"/>
                <a:gd name="T14" fmla="*/ 10 w 1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7">
                  <a:moveTo>
                    <a:pt x="0" y="17"/>
                  </a:moveTo>
                  <a:lnTo>
                    <a:pt x="10" y="3"/>
                  </a:lnTo>
                  <a:lnTo>
                    <a:pt x="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0" name="Freeform 84"/>
            <p:cNvSpPr>
              <a:spLocks noChangeAspect="1"/>
            </p:cNvSpPr>
            <p:nvPr/>
          </p:nvSpPr>
          <p:spPr bwMode="auto">
            <a:xfrm>
              <a:off x="5537" y="1991"/>
              <a:ext cx="5" cy="8"/>
            </a:xfrm>
            <a:custGeom>
              <a:avLst/>
              <a:gdLst>
                <a:gd name="T0" fmla="*/ 5 w 5"/>
                <a:gd name="T1" fmla="*/ 9 h 7"/>
                <a:gd name="T2" fmla="*/ 1 w 5"/>
                <a:gd name="T3" fmla="*/ 0 h 7"/>
                <a:gd name="T4" fmla="*/ 0 w 5"/>
                <a:gd name="T5" fmla="*/ 9 h 7"/>
                <a:gd name="T6" fmla="*/ 5 w 5"/>
                <a:gd name="T7" fmla="*/ 9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1" name="Freeform 85"/>
            <p:cNvSpPr>
              <a:spLocks noChangeAspect="1"/>
            </p:cNvSpPr>
            <p:nvPr/>
          </p:nvSpPr>
          <p:spPr bwMode="auto">
            <a:xfrm>
              <a:off x="5436" y="2128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3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2" name="Freeform 86"/>
            <p:cNvSpPr>
              <a:spLocks noChangeAspect="1"/>
            </p:cNvSpPr>
            <p:nvPr/>
          </p:nvSpPr>
          <p:spPr bwMode="auto">
            <a:xfrm>
              <a:off x="5248" y="1883"/>
              <a:ext cx="93" cy="120"/>
            </a:xfrm>
            <a:custGeom>
              <a:avLst/>
              <a:gdLst>
                <a:gd name="T0" fmla="*/ 24 w 92"/>
                <a:gd name="T1" fmla="*/ 81 h 119"/>
                <a:gd name="T2" fmla="*/ 11 w 92"/>
                <a:gd name="T3" fmla="*/ 79 h 119"/>
                <a:gd name="T4" fmla="*/ 0 w 92"/>
                <a:gd name="T5" fmla="*/ 68 h 119"/>
                <a:gd name="T6" fmla="*/ 11 w 92"/>
                <a:gd name="T7" fmla="*/ 54 h 119"/>
                <a:gd name="T8" fmla="*/ 23 w 92"/>
                <a:gd name="T9" fmla="*/ 34 h 119"/>
                <a:gd name="T10" fmla="*/ 30 w 92"/>
                <a:gd name="T11" fmla="*/ 30 h 119"/>
                <a:gd name="T12" fmla="*/ 54 w 92"/>
                <a:gd name="T13" fmla="*/ 36 h 119"/>
                <a:gd name="T14" fmla="*/ 45 w 92"/>
                <a:gd name="T15" fmla="*/ 24 h 119"/>
                <a:gd name="T16" fmla="*/ 53 w 92"/>
                <a:gd name="T17" fmla="*/ 22 h 119"/>
                <a:gd name="T18" fmla="*/ 66 w 92"/>
                <a:gd name="T19" fmla="*/ 12 h 119"/>
                <a:gd name="T20" fmla="*/ 66 w 92"/>
                <a:gd name="T21" fmla="*/ 0 h 119"/>
                <a:gd name="T22" fmla="*/ 87 w 92"/>
                <a:gd name="T23" fmla="*/ 13 h 119"/>
                <a:gd name="T24" fmla="*/ 92 w 92"/>
                <a:gd name="T25" fmla="*/ 15 h 119"/>
                <a:gd name="T26" fmla="*/ 82 w 92"/>
                <a:gd name="T27" fmla="*/ 28 h 119"/>
                <a:gd name="T28" fmla="*/ 89 w 92"/>
                <a:gd name="T29" fmla="*/ 51 h 119"/>
                <a:gd name="T30" fmla="*/ 78 w 92"/>
                <a:gd name="T31" fmla="*/ 66 h 119"/>
                <a:gd name="T32" fmla="*/ 67 w 92"/>
                <a:gd name="T33" fmla="*/ 79 h 119"/>
                <a:gd name="T34" fmla="*/ 72 w 92"/>
                <a:gd name="T35" fmla="*/ 90 h 119"/>
                <a:gd name="T36" fmla="*/ 94 w 92"/>
                <a:gd name="T37" fmla="*/ 102 h 119"/>
                <a:gd name="T38" fmla="*/ 86 w 92"/>
                <a:gd name="T39" fmla="*/ 109 h 119"/>
                <a:gd name="T40" fmla="*/ 71 w 92"/>
                <a:gd name="T41" fmla="*/ 117 h 119"/>
                <a:gd name="T42" fmla="*/ 71 w 92"/>
                <a:gd name="T43" fmla="*/ 121 h 119"/>
                <a:gd name="T44" fmla="*/ 52 w 92"/>
                <a:gd name="T45" fmla="*/ 118 h 119"/>
                <a:gd name="T46" fmla="*/ 45 w 92"/>
                <a:gd name="T47" fmla="*/ 121 h 119"/>
                <a:gd name="T48" fmla="*/ 36 w 92"/>
                <a:gd name="T49" fmla="*/ 117 h 119"/>
                <a:gd name="T50" fmla="*/ 29 w 92"/>
                <a:gd name="T51" fmla="*/ 112 h 119"/>
                <a:gd name="T52" fmla="*/ 34 w 92"/>
                <a:gd name="T53" fmla="*/ 101 h 119"/>
                <a:gd name="T54" fmla="*/ 36 w 92"/>
                <a:gd name="T55" fmla="*/ 100 h 119"/>
                <a:gd name="T56" fmla="*/ 28 w 92"/>
                <a:gd name="T57" fmla="*/ 96 h 119"/>
                <a:gd name="T58" fmla="*/ 24 w 92"/>
                <a:gd name="T59" fmla="*/ 81 h 1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2"/>
                <a:gd name="T91" fmla="*/ 0 h 119"/>
                <a:gd name="T92" fmla="*/ 92 w 92"/>
                <a:gd name="T93" fmla="*/ 119 h 1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2" h="119">
                  <a:moveTo>
                    <a:pt x="24" y="79"/>
                  </a:moveTo>
                  <a:lnTo>
                    <a:pt x="11" y="77"/>
                  </a:lnTo>
                  <a:lnTo>
                    <a:pt x="0" y="66"/>
                  </a:lnTo>
                  <a:lnTo>
                    <a:pt x="11" y="54"/>
                  </a:lnTo>
                  <a:lnTo>
                    <a:pt x="23" y="34"/>
                  </a:lnTo>
                  <a:lnTo>
                    <a:pt x="30" y="30"/>
                  </a:lnTo>
                  <a:lnTo>
                    <a:pt x="52" y="36"/>
                  </a:lnTo>
                  <a:lnTo>
                    <a:pt x="45" y="24"/>
                  </a:lnTo>
                  <a:lnTo>
                    <a:pt x="51" y="22"/>
                  </a:lnTo>
                  <a:lnTo>
                    <a:pt x="64" y="12"/>
                  </a:lnTo>
                  <a:lnTo>
                    <a:pt x="64" y="0"/>
                  </a:lnTo>
                  <a:lnTo>
                    <a:pt x="85" y="13"/>
                  </a:lnTo>
                  <a:lnTo>
                    <a:pt x="90" y="15"/>
                  </a:lnTo>
                  <a:lnTo>
                    <a:pt x="80" y="28"/>
                  </a:lnTo>
                  <a:lnTo>
                    <a:pt x="87" y="51"/>
                  </a:lnTo>
                  <a:lnTo>
                    <a:pt x="76" y="64"/>
                  </a:lnTo>
                  <a:lnTo>
                    <a:pt x="65" y="77"/>
                  </a:lnTo>
                  <a:lnTo>
                    <a:pt x="70" y="88"/>
                  </a:lnTo>
                  <a:lnTo>
                    <a:pt x="92" y="100"/>
                  </a:lnTo>
                  <a:lnTo>
                    <a:pt x="84" y="107"/>
                  </a:lnTo>
                  <a:lnTo>
                    <a:pt x="69" y="115"/>
                  </a:lnTo>
                  <a:lnTo>
                    <a:pt x="69" y="119"/>
                  </a:lnTo>
                  <a:lnTo>
                    <a:pt x="50" y="116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9" y="110"/>
                  </a:lnTo>
                  <a:lnTo>
                    <a:pt x="34" y="99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3" name="Freeform 87"/>
            <p:cNvSpPr>
              <a:spLocks noChangeAspect="1"/>
            </p:cNvSpPr>
            <p:nvPr/>
          </p:nvSpPr>
          <p:spPr bwMode="auto">
            <a:xfrm>
              <a:off x="5318" y="1983"/>
              <a:ext cx="77" cy="99"/>
            </a:xfrm>
            <a:custGeom>
              <a:avLst/>
              <a:gdLst>
                <a:gd name="T0" fmla="*/ 44 w 77"/>
                <a:gd name="T1" fmla="*/ 98 h 98"/>
                <a:gd name="T2" fmla="*/ 44 w 77"/>
                <a:gd name="T3" fmla="*/ 94 h 98"/>
                <a:gd name="T4" fmla="*/ 36 w 77"/>
                <a:gd name="T5" fmla="*/ 97 h 98"/>
                <a:gd name="T6" fmla="*/ 32 w 77"/>
                <a:gd name="T7" fmla="*/ 100 h 98"/>
                <a:gd name="T8" fmla="*/ 28 w 77"/>
                <a:gd name="T9" fmla="*/ 96 h 98"/>
                <a:gd name="T10" fmla="*/ 29 w 77"/>
                <a:gd name="T11" fmla="*/ 93 h 98"/>
                <a:gd name="T12" fmla="*/ 28 w 77"/>
                <a:gd name="T13" fmla="*/ 91 h 98"/>
                <a:gd name="T14" fmla="*/ 25 w 77"/>
                <a:gd name="T15" fmla="*/ 86 h 98"/>
                <a:gd name="T16" fmla="*/ 21 w 77"/>
                <a:gd name="T17" fmla="*/ 73 h 98"/>
                <a:gd name="T18" fmla="*/ 19 w 77"/>
                <a:gd name="T19" fmla="*/ 65 h 98"/>
                <a:gd name="T20" fmla="*/ 19 w 77"/>
                <a:gd name="T21" fmla="*/ 63 h 98"/>
                <a:gd name="T22" fmla="*/ 6 w 77"/>
                <a:gd name="T23" fmla="*/ 47 h 98"/>
                <a:gd name="T24" fmla="*/ 3 w 77"/>
                <a:gd name="T25" fmla="*/ 43 h 98"/>
                <a:gd name="T26" fmla="*/ 5 w 77"/>
                <a:gd name="T27" fmla="*/ 40 h 98"/>
                <a:gd name="T28" fmla="*/ 14 w 77"/>
                <a:gd name="T29" fmla="*/ 43 h 98"/>
                <a:gd name="T30" fmla="*/ 14 w 77"/>
                <a:gd name="T31" fmla="*/ 40 h 98"/>
                <a:gd name="T32" fmla="*/ 1 w 77"/>
                <a:gd name="T33" fmla="*/ 23 h 98"/>
                <a:gd name="T34" fmla="*/ 0 w 77"/>
                <a:gd name="T35" fmla="*/ 19 h 98"/>
                <a:gd name="T36" fmla="*/ 0 w 77"/>
                <a:gd name="T37" fmla="*/ 15 h 98"/>
                <a:gd name="T38" fmla="*/ 15 w 77"/>
                <a:gd name="T39" fmla="*/ 7 h 98"/>
                <a:gd name="T40" fmla="*/ 23 w 77"/>
                <a:gd name="T41" fmla="*/ 0 h 98"/>
                <a:gd name="T42" fmla="*/ 44 w 77"/>
                <a:gd name="T43" fmla="*/ 24 h 98"/>
                <a:gd name="T44" fmla="*/ 65 w 77"/>
                <a:gd name="T45" fmla="*/ 46 h 98"/>
                <a:gd name="T46" fmla="*/ 77 w 77"/>
                <a:gd name="T47" fmla="*/ 80 h 98"/>
                <a:gd name="T48" fmla="*/ 68 w 77"/>
                <a:gd name="T49" fmla="*/ 84 h 98"/>
                <a:gd name="T50" fmla="*/ 59 w 77"/>
                <a:gd name="T51" fmla="*/ 90 h 98"/>
                <a:gd name="T52" fmla="*/ 55 w 77"/>
                <a:gd name="T53" fmla="*/ 87 h 98"/>
                <a:gd name="T54" fmla="*/ 52 w 77"/>
                <a:gd name="T55" fmla="*/ 91 h 98"/>
                <a:gd name="T56" fmla="*/ 50 w 77"/>
                <a:gd name="T57" fmla="*/ 93 h 98"/>
                <a:gd name="T58" fmla="*/ 47 w 77"/>
                <a:gd name="T59" fmla="*/ 94 h 98"/>
                <a:gd name="T60" fmla="*/ 44 w 77"/>
                <a:gd name="T61" fmla="*/ 98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7"/>
                <a:gd name="T94" fmla="*/ 0 h 98"/>
                <a:gd name="T95" fmla="*/ 77 w 77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7" h="98">
                  <a:moveTo>
                    <a:pt x="44" y="96"/>
                  </a:moveTo>
                  <a:lnTo>
                    <a:pt x="44" y="92"/>
                  </a:lnTo>
                  <a:lnTo>
                    <a:pt x="36" y="95"/>
                  </a:lnTo>
                  <a:lnTo>
                    <a:pt x="32" y="98"/>
                  </a:lnTo>
                  <a:lnTo>
                    <a:pt x="28" y="94"/>
                  </a:lnTo>
                  <a:lnTo>
                    <a:pt x="29" y="91"/>
                  </a:lnTo>
                  <a:lnTo>
                    <a:pt x="28" y="89"/>
                  </a:lnTo>
                  <a:lnTo>
                    <a:pt x="25" y="84"/>
                  </a:lnTo>
                  <a:lnTo>
                    <a:pt x="21" y="71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5" y="40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5" y="7"/>
                  </a:lnTo>
                  <a:lnTo>
                    <a:pt x="23" y="0"/>
                  </a:lnTo>
                  <a:lnTo>
                    <a:pt x="44" y="24"/>
                  </a:lnTo>
                  <a:lnTo>
                    <a:pt x="65" y="46"/>
                  </a:lnTo>
                  <a:lnTo>
                    <a:pt x="77" y="78"/>
                  </a:lnTo>
                  <a:lnTo>
                    <a:pt x="68" y="82"/>
                  </a:lnTo>
                  <a:lnTo>
                    <a:pt x="59" y="88"/>
                  </a:lnTo>
                  <a:lnTo>
                    <a:pt x="55" y="85"/>
                  </a:lnTo>
                  <a:lnTo>
                    <a:pt x="52" y="89"/>
                  </a:lnTo>
                  <a:lnTo>
                    <a:pt x="50" y="91"/>
                  </a:lnTo>
                  <a:lnTo>
                    <a:pt x="47" y="92"/>
                  </a:lnTo>
                  <a:lnTo>
                    <a:pt x="44" y="9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4" name="Freeform 88"/>
            <p:cNvSpPr>
              <a:spLocks noChangeAspect="1"/>
            </p:cNvSpPr>
            <p:nvPr/>
          </p:nvSpPr>
          <p:spPr bwMode="auto">
            <a:xfrm>
              <a:off x="5305" y="2299"/>
              <a:ext cx="28" cy="75"/>
            </a:xfrm>
            <a:custGeom>
              <a:avLst/>
              <a:gdLst>
                <a:gd name="T0" fmla="*/ 19 w 28"/>
                <a:gd name="T1" fmla="*/ 75 h 75"/>
                <a:gd name="T2" fmla="*/ 3 w 28"/>
                <a:gd name="T3" fmla="*/ 56 h 75"/>
                <a:gd name="T4" fmla="*/ 0 w 28"/>
                <a:gd name="T5" fmla="*/ 30 h 75"/>
                <a:gd name="T6" fmla="*/ 7 w 28"/>
                <a:gd name="T7" fmla="*/ 15 h 75"/>
                <a:gd name="T8" fmla="*/ 15 w 28"/>
                <a:gd name="T9" fmla="*/ 0 h 75"/>
                <a:gd name="T10" fmla="*/ 28 w 28"/>
                <a:gd name="T11" fmla="*/ 4 h 75"/>
                <a:gd name="T12" fmla="*/ 26 w 28"/>
                <a:gd name="T13" fmla="*/ 22 h 75"/>
                <a:gd name="T14" fmla="*/ 24 w 28"/>
                <a:gd name="T15" fmla="*/ 40 h 75"/>
                <a:gd name="T16" fmla="*/ 22 w 28"/>
                <a:gd name="T17" fmla="*/ 57 h 75"/>
                <a:gd name="T18" fmla="*/ 19 w 28"/>
                <a:gd name="T19" fmla="*/ 75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75"/>
                <a:gd name="T32" fmla="*/ 28 w 28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75">
                  <a:moveTo>
                    <a:pt x="19" y="75"/>
                  </a:moveTo>
                  <a:lnTo>
                    <a:pt x="3" y="56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15" y="0"/>
                  </a:lnTo>
                  <a:lnTo>
                    <a:pt x="28" y="4"/>
                  </a:lnTo>
                  <a:lnTo>
                    <a:pt x="26" y="22"/>
                  </a:lnTo>
                  <a:lnTo>
                    <a:pt x="24" y="40"/>
                  </a:lnTo>
                  <a:lnTo>
                    <a:pt x="22" y="57"/>
                  </a:lnTo>
                  <a:lnTo>
                    <a:pt x="19" y="7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5" name="Freeform 89"/>
            <p:cNvSpPr>
              <a:spLocks noChangeAspect="1"/>
            </p:cNvSpPr>
            <p:nvPr/>
          </p:nvSpPr>
          <p:spPr bwMode="auto">
            <a:xfrm>
              <a:off x="4260" y="2057"/>
              <a:ext cx="563" cy="642"/>
            </a:xfrm>
            <a:custGeom>
              <a:avLst/>
              <a:gdLst>
                <a:gd name="T0" fmla="*/ 98 w 560"/>
                <a:gd name="T1" fmla="*/ 23 h 639"/>
                <a:gd name="T2" fmla="*/ 76 w 560"/>
                <a:gd name="T3" fmla="*/ 38 h 639"/>
                <a:gd name="T4" fmla="*/ 90 w 560"/>
                <a:gd name="T5" fmla="*/ 63 h 639"/>
                <a:gd name="T6" fmla="*/ 96 w 560"/>
                <a:gd name="T7" fmla="*/ 89 h 639"/>
                <a:gd name="T8" fmla="*/ 79 w 560"/>
                <a:gd name="T9" fmla="*/ 140 h 639"/>
                <a:gd name="T10" fmla="*/ 35 w 560"/>
                <a:gd name="T11" fmla="*/ 180 h 639"/>
                <a:gd name="T12" fmla="*/ 31 w 560"/>
                <a:gd name="T13" fmla="*/ 215 h 639"/>
                <a:gd name="T14" fmla="*/ 53 w 560"/>
                <a:gd name="T15" fmla="*/ 262 h 639"/>
                <a:gd name="T16" fmla="*/ 9 w 560"/>
                <a:gd name="T17" fmla="*/ 263 h 639"/>
                <a:gd name="T18" fmla="*/ 0 w 560"/>
                <a:gd name="T19" fmla="*/ 277 h 639"/>
                <a:gd name="T20" fmla="*/ 23 w 560"/>
                <a:gd name="T21" fmla="*/ 298 h 639"/>
                <a:gd name="T22" fmla="*/ 30 w 560"/>
                <a:gd name="T23" fmla="*/ 308 h 639"/>
                <a:gd name="T24" fmla="*/ 55 w 560"/>
                <a:gd name="T25" fmla="*/ 348 h 639"/>
                <a:gd name="T26" fmla="*/ 86 w 560"/>
                <a:gd name="T27" fmla="*/ 311 h 639"/>
                <a:gd name="T28" fmla="*/ 93 w 560"/>
                <a:gd name="T29" fmla="*/ 324 h 639"/>
                <a:gd name="T30" fmla="*/ 101 w 560"/>
                <a:gd name="T31" fmla="*/ 343 h 639"/>
                <a:gd name="T32" fmla="*/ 109 w 560"/>
                <a:gd name="T33" fmla="*/ 389 h 639"/>
                <a:gd name="T34" fmla="*/ 125 w 560"/>
                <a:gd name="T35" fmla="*/ 446 h 639"/>
                <a:gd name="T36" fmla="*/ 148 w 560"/>
                <a:gd name="T37" fmla="*/ 501 h 639"/>
                <a:gd name="T38" fmla="*/ 178 w 560"/>
                <a:gd name="T39" fmla="*/ 568 h 639"/>
                <a:gd name="T40" fmla="*/ 202 w 560"/>
                <a:gd name="T41" fmla="*/ 621 h 639"/>
                <a:gd name="T42" fmla="*/ 234 w 560"/>
                <a:gd name="T43" fmla="*/ 633 h 639"/>
                <a:gd name="T44" fmla="*/ 250 w 560"/>
                <a:gd name="T45" fmla="*/ 610 h 639"/>
                <a:gd name="T46" fmla="*/ 265 w 560"/>
                <a:gd name="T47" fmla="*/ 576 h 639"/>
                <a:gd name="T48" fmla="*/ 271 w 560"/>
                <a:gd name="T49" fmla="*/ 519 h 639"/>
                <a:gd name="T50" fmla="*/ 275 w 560"/>
                <a:gd name="T51" fmla="*/ 463 h 639"/>
                <a:gd name="T52" fmla="*/ 289 w 560"/>
                <a:gd name="T53" fmla="*/ 451 h 639"/>
                <a:gd name="T54" fmla="*/ 329 w 560"/>
                <a:gd name="T55" fmla="*/ 410 h 639"/>
                <a:gd name="T56" fmla="*/ 376 w 560"/>
                <a:gd name="T57" fmla="*/ 365 h 639"/>
                <a:gd name="T58" fmla="*/ 406 w 560"/>
                <a:gd name="T59" fmla="*/ 316 h 639"/>
                <a:gd name="T60" fmla="*/ 423 w 560"/>
                <a:gd name="T61" fmla="*/ 327 h 639"/>
                <a:gd name="T62" fmla="*/ 421 w 560"/>
                <a:gd name="T63" fmla="*/ 301 h 639"/>
                <a:gd name="T64" fmla="*/ 398 w 560"/>
                <a:gd name="T65" fmla="*/ 256 h 639"/>
                <a:gd name="T66" fmla="*/ 396 w 560"/>
                <a:gd name="T67" fmla="*/ 229 h 639"/>
                <a:gd name="T68" fmla="*/ 416 w 560"/>
                <a:gd name="T69" fmla="*/ 223 h 639"/>
                <a:gd name="T70" fmla="*/ 450 w 560"/>
                <a:gd name="T71" fmla="*/ 241 h 639"/>
                <a:gd name="T72" fmla="*/ 481 w 560"/>
                <a:gd name="T73" fmla="*/ 261 h 639"/>
                <a:gd name="T74" fmla="*/ 474 w 560"/>
                <a:gd name="T75" fmla="*/ 294 h 639"/>
                <a:gd name="T76" fmla="*/ 499 w 560"/>
                <a:gd name="T77" fmla="*/ 318 h 639"/>
                <a:gd name="T78" fmla="*/ 507 w 560"/>
                <a:gd name="T79" fmla="*/ 293 h 639"/>
                <a:gd name="T80" fmla="*/ 530 w 560"/>
                <a:gd name="T81" fmla="*/ 244 h 639"/>
                <a:gd name="T82" fmla="*/ 551 w 560"/>
                <a:gd name="T83" fmla="*/ 194 h 639"/>
                <a:gd name="T84" fmla="*/ 564 w 560"/>
                <a:gd name="T85" fmla="*/ 183 h 639"/>
                <a:gd name="T86" fmla="*/ 545 w 560"/>
                <a:gd name="T87" fmla="*/ 155 h 639"/>
                <a:gd name="T88" fmla="*/ 530 w 560"/>
                <a:gd name="T89" fmla="*/ 146 h 639"/>
                <a:gd name="T90" fmla="*/ 488 w 560"/>
                <a:gd name="T91" fmla="*/ 162 h 639"/>
                <a:gd name="T92" fmla="*/ 454 w 560"/>
                <a:gd name="T93" fmla="*/ 182 h 639"/>
                <a:gd name="T94" fmla="*/ 448 w 560"/>
                <a:gd name="T95" fmla="*/ 203 h 639"/>
                <a:gd name="T96" fmla="*/ 402 w 560"/>
                <a:gd name="T97" fmla="*/ 193 h 639"/>
                <a:gd name="T98" fmla="*/ 390 w 560"/>
                <a:gd name="T99" fmla="*/ 213 h 639"/>
                <a:gd name="T100" fmla="*/ 328 w 560"/>
                <a:gd name="T101" fmla="*/ 204 h 639"/>
                <a:gd name="T102" fmla="*/ 271 w 560"/>
                <a:gd name="T103" fmla="*/ 185 h 639"/>
                <a:gd name="T104" fmla="*/ 221 w 560"/>
                <a:gd name="T105" fmla="*/ 145 h 639"/>
                <a:gd name="T106" fmla="*/ 189 w 560"/>
                <a:gd name="T107" fmla="*/ 97 h 639"/>
                <a:gd name="T108" fmla="*/ 182 w 560"/>
                <a:gd name="T109" fmla="*/ 70 h 639"/>
                <a:gd name="T110" fmla="*/ 172 w 560"/>
                <a:gd name="T111" fmla="*/ 36 h 639"/>
                <a:gd name="T112" fmla="*/ 167 w 560"/>
                <a:gd name="T113" fmla="*/ 26 h 639"/>
                <a:gd name="T114" fmla="*/ 160 w 560"/>
                <a:gd name="T115" fmla="*/ 9 h 639"/>
                <a:gd name="T116" fmla="*/ 138 w 560"/>
                <a:gd name="T117" fmla="*/ 0 h 6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0"/>
                <a:gd name="T178" fmla="*/ 0 h 639"/>
                <a:gd name="T179" fmla="*/ 560 w 560"/>
                <a:gd name="T180" fmla="*/ 639 h 6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0" h="639">
                  <a:moveTo>
                    <a:pt x="136" y="0"/>
                  </a:moveTo>
                  <a:lnTo>
                    <a:pt x="118" y="17"/>
                  </a:lnTo>
                  <a:lnTo>
                    <a:pt x="96" y="23"/>
                  </a:lnTo>
                  <a:lnTo>
                    <a:pt x="67" y="20"/>
                  </a:lnTo>
                  <a:lnTo>
                    <a:pt x="67" y="28"/>
                  </a:lnTo>
                  <a:lnTo>
                    <a:pt x="76" y="38"/>
                  </a:lnTo>
                  <a:lnTo>
                    <a:pt x="76" y="44"/>
                  </a:lnTo>
                  <a:lnTo>
                    <a:pt x="82" y="58"/>
                  </a:lnTo>
                  <a:lnTo>
                    <a:pt x="90" y="63"/>
                  </a:lnTo>
                  <a:lnTo>
                    <a:pt x="98" y="71"/>
                  </a:lnTo>
                  <a:lnTo>
                    <a:pt x="107" y="79"/>
                  </a:lnTo>
                  <a:lnTo>
                    <a:pt x="94" y="89"/>
                  </a:lnTo>
                  <a:lnTo>
                    <a:pt x="97" y="105"/>
                  </a:lnTo>
                  <a:lnTo>
                    <a:pt x="89" y="122"/>
                  </a:lnTo>
                  <a:lnTo>
                    <a:pt x="79" y="138"/>
                  </a:lnTo>
                  <a:lnTo>
                    <a:pt x="67" y="158"/>
                  </a:lnTo>
                  <a:lnTo>
                    <a:pt x="54" y="178"/>
                  </a:lnTo>
                  <a:lnTo>
                    <a:pt x="35" y="178"/>
                  </a:lnTo>
                  <a:lnTo>
                    <a:pt x="27" y="177"/>
                  </a:lnTo>
                  <a:lnTo>
                    <a:pt x="16" y="204"/>
                  </a:lnTo>
                  <a:lnTo>
                    <a:pt x="31" y="213"/>
                  </a:lnTo>
                  <a:lnTo>
                    <a:pt x="36" y="229"/>
                  </a:lnTo>
                  <a:lnTo>
                    <a:pt x="43" y="230"/>
                  </a:lnTo>
                  <a:lnTo>
                    <a:pt x="53" y="260"/>
                  </a:lnTo>
                  <a:lnTo>
                    <a:pt x="47" y="259"/>
                  </a:lnTo>
                  <a:lnTo>
                    <a:pt x="27" y="262"/>
                  </a:lnTo>
                  <a:lnTo>
                    <a:pt x="9" y="261"/>
                  </a:lnTo>
                  <a:lnTo>
                    <a:pt x="11" y="270"/>
                  </a:lnTo>
                  <a:lnTo>
                    <a:pt x="0" y="274"/>
                  </a:lnTo>
                  <a:lnTo>
                    <a:pt x="0" y="275"/>
                  </a:lnTo>
                  <a:lnTo>
                    <a:pt x="8" y="273"/>
                  </a:lnTo>
                  <a:lnTo>
                    <a:pt x="5" y="277"/>
                  </a:lnTo>
                  <a:lnTo>
                    <a:pt x="23" y="296"/>
                  </a:lnTo>
                  <a:lnTo>
                    <a:pt x="47" y="292"/>
                  </a:lnTo>
                  <a:lnTo>
                    <a:pt x="44" y="296"/>
                  </a:lnTo>
                  <a:lnTo>
                    <a:pt x="30" y="306"/>
                  </a:lnTo>
                  <a:lnTo>
                    <a:pt x="19" y="305"/>
                  </a:lnTo>
                  <a:lnTo>
                    <a:pt x="38" y="325"/>
                  </a:lnTo>
                  <a:lnTo>
                    <a:pt x="55" y="344"/>
                  </a:lnTo>
                  <a:lnTo>
                    <a:pt x="83" y="336"/>
                  </a:lnTo>
                  <a:lnTo>
                    <a:pt x="85" y="320"/>
                  </a:lnTo>
                  <a:lnTo>
                    <a:pt x="86" y="309"/>
                  </a:lnTo>
                  <a:lnTo>
                    <a:pt x="96" y="309"/>
                  </a:lnTo>
                  <a:lnTo>
                    <a:pt x="93" y="316"/>
                  </a:lnTo>
                  <a:lnTo>
                    <a:pt x="93" y="320"/>
                  </a:lnTo>
                  <a:lnTo>
                    <a:pt x="104" y="320"/>
                  </a:lnTo>
                  <a:lnTo>
                    <a:pt x="96" y="328"/>
                  </a:lnTo>
                  <a:lnTo>
                    <a:pt x="99" y="339"/>
                  </a:lnTo>
                  <a:lnTo>
                    <a:pt x="100" y="355"/>
                  </a:lnTo>
                  <a:lnTo>
                    <a:pt x="106" y="379"/>
                  </a:lnTo>
                  <a:lnTo>
                    <a:pt x="107" y="385"/>
                  </a:lnTo>
                  <a:lnTo>
                    <a:pt x="109" y="390"/>
                  </a:lnTo>
                  <a:lnTo>
                    <a:pt x="116" y="419"/>
                  </a:lnTo>
                  <a:lnTo>
                    <a:pt x="123" y="442"/>
                  </a:lnTo>
                  <a:lnTo>
                    <a:pt x="131" y="464"/>
                  </a:lnTo>
                  <a:lnTo>
                    <a:pt x="135" y="469"/>
                  </a:lnTo>
                  <a:lnTo>
                    <a:pt x="146" y="497"/>
                  </a:lnTo>
                  <a:lnTo>
                    <a:pt x="157" y="523"/>
                  </a:lnTo>
                  <a:lnTo>
                    <a:pt x="166" y="542"/>
                  </a:lnTo>
                  <a:lnTo>
                    <a:pt x="176" y="562"/>
                  </a:lnTo>
                  <a:lnTo>
                    <a:pt x="186" y="581"/>
                  </a:lnTo>
                  <a:lnTo>
                    <a:pt x="191" y="596"/>
                  </a:lnTo>
                  <a:lnTo>
                    <a:pt x="200" y="615"/>
                  </a:lnTo>
                  <a:lnTo>
                    <a:pt x="209" y="633"/>
                  </a:lnTo>
                  <a:lnTo>
                    <a:pt x="221" y="639"/>
                  </a:lnTo>
                  <a:lnTo>
                    <a:pt x="232" y="627"/>
                  </a:lnTo>
                  <a:lnTo>
                    <a:pt x="244" y="615"/>
                  </a:lnTo>
                  <a:lnTo>
                    <a:pt x="256" y="613"/>
                  </a:lnTo>
                  <a:lnTo>
                    <a:pt x="248" y="604"/>
                  </a:lnTo>
                  <a:lnTo>
                    <a:pt x="259" y="587"/>
                  </a:lnTo>
                  <a:lnTo>
                    <a:pt x="265" y="586"/>
                  </a:lnTo>
                  <a:lnTo>
                    <a:pt x="263" y="570"/>
                  </a:lnTo>
                  <a:lnTo>
                    <a:pt x="261" y="552"/>
                  </a:lnTo>
                  <a:lnTo>
                    <a:pt x="265" y="534"/>
                  </a:lnTo>
                  <a:lnTo>
                    <a:pt x="269" y="515"/>
                  </a:lnTo>
                  <a:lnTo>
                    <a:pt x="265" y="494"/>
                  </a:lnTo>
                  <a:lnTo>
                    <a:pt x="262" y="467"/>
                  </a:lnTo>
                  <a:lnTo>
                    <a:pt x="273" y="459"/>
                  </a:lnTo>
                  <a:lnTo>
                    <a:pt x="275" y="457"/>
                  </a:lnTo>
                  <a:lnTo>
                    <a:pt x="280" y="456"/>
                  </a:lnTo>
                  <a:lnTo>
                    <a:pt x="285" y="447"/>
                  </a:lnTo>
                  <a:lnTo>
                    <a:pt x="302" y="441"/>
                  </a:lnTo>
                  <a:lnTo>
                    <a:pt x="305" y="426"/>
                  </a:lnTo>
                  <a:lnTo>
                    <a:pt x="325" y="406"/>
                  </a:lnTo>
                  <a:lnTo>
                    <a:pt x="343" y="385"/>
                  </a:lnTo>
                  <a:lnTo>
                    <a:pt x="360" y="369"/>
                  </a:lnTo>
                  <a:lnTo>
                    <a:pt x="372" y="361"/>
                  </a:lnTo>
                  <a:lnTo>
                    <a:pt x="384" y="345"/>
                  </a:lnTo>
                  <a:lnTo>
                    <a:pt x="384" y="327"/>
                  </a:lnTo>
                  <a:lnTo>
                    <a:pt x="402" y="314"/>
                  </a:lnTo>
                  <a:lnTo>
                    <a:pt x="408" y="323"/>
                  </a:lnTo>
                  <a:lnTo>
                    <a:pt x="415" y="325"/>
                  </a:lnTo>
                  <a:lnTo>
                    <a:pt x="419" y="323"/>
                  </a:lnTo>
                  <a:lnTo>
                    <a:pt x="423" y="323"/>
                  </a:lnTo>
                  <a:lnTo>
                    <a:pt x="422" y="317"/>
                  </a:lnTo>
                  <a:lnTo>
                    <a:pt x="417" y="299"/>
                  </a:lnTo>
                  <a:lnTo>
                    <a:pt x="411" y="281"/>
                  </a:lnTo>
                  <a:lnTo>
                    <a:pt x="409" y="267"/>
                  </a:lnTo>
                  <a:lnTo>
                    <a:pt x="394" y="254"/>
                  </a:lnTo>
                  <a:lnTo>
                    <a:pt x="399" y="245"/>
                  </a:lnTo>
                  <a:lnTo>
                    <a:pt x="408" y="241"/>
                  </a:lnTo>
                  <a:lnTo>
                    <a:pt x="392" y="227"/>
                  </a:lnTo>
                  <a:lnTo>
                    <a:pt x="393" y="209"/>
                  </a:lnTo>
                  <a:lnTo>
                    <a:pt x="406" y="214"/>
                  </a:lnTo>
                  <a:lnTo>
                    <a:pt x="412" y="221"/>
                  </a:lnTo>
                  <a:lnTo>
                    <a:pt x="418" y="218"/>
                  </a:lnTo>
                  <a:lnTo>
                    <a:pt x="425" y="236"/>
                  </a:lnTo>
                  <a:lnTo>
                    <a:pt x="446" y="239"/>
                  </a:lnTo>
                  <a:lnTo>
                    <a:pt x="468" y="241"/>
                  </a:lnTo>
                  <a:lnTo>
                    <a:pt x="479" y="249"/>
                  </a:lnTo>
                  <a:lnTo>
                    <a:pt x="475" y="259"/>
                  </a:lnTo>
                  <a:lnTo>
                    <a:pt x="461" y="268"/>
                  </a:lnTo>
                  <a:lnTo>
                    <a:pt x="465" y="287"/>
                  </a:lnTo>
                  <a:lnTo>
                    <a:pt x="468" y="292"/>
                  </a:lnTo>
                  <a:lnTo>
                    <a:pt x="478" y="275"/>
                  </a:lnTo>
                  <a:lnTo>
                    <a:pt x="486" y="295"/>
                  </a:lnTo>
                  <a:lnTo>
                    <a:pt x="493" y="316"/>
                  </a:lnTo>
                  <a:lnTo>
                    <a:pt x="493" y="315"/>
                  </a:lnTo>
                  <a:lnTo>
                    <a:pt x="501" y="315"/>
                  </a:lnTo>
                  <a:lnTo>
                    <a:pt x="501" y="291"/>
                  </a:lnTo>
                  <a:lnTo>
                    <a:pt x="502" y="271"/>
                  </a:lnTo>
                  <a:lnTo>
                    <a:pt x="515" y="271"/>
                  </a:lnTo>
                  <a:lnTo>
                    <a:pt x="524" y="242"/>
                  </a:lnTo>
                  <a:lnTo>
                    <a:pt x="524" y="232"/>
                  </a:lnTo>
                  <a:lnTo>
                    <a:pt x="525" y="212"/>
                  </a:lnTo>
                  <a:lnTo>
                    <a:pt x="545" y="192"/>
                  </a:lnTo>
                  <a:lnTo>
                    <a:pt x="559" y="196"/>
                  </a:lnTo>
                  <a:lnTo>
                    <a:pt x="556" y="188"/>
                  </a:lnTo>
                  <a:lnTo>
                    <a:pt x="558" y="181"/>
                  </a:lnTo>
                  <a:lnTo>
                    <a:pt x="560" y="170"/>
                  </a:lnTo>
                  <a:lnTo>
                    <a:pt x="538" y="163"/>
                  </a:lnTo>
                  <a:lnTo>
                    <a:pt x="539" y="153"/>
                  </a:lnTo>
                  <a:lnTo>
                    <a:pt x="532" y="150"/>
                  </a:lnTo>
                  <a:lnTo>
                    <a:pt x="533" y="146"/>
                  </a:lnTo>
                  <a:lnTo>
                    <a:pt x="524" y="144"/>
                  </a:lnTo>
                  <a:lnTo>
                    <a:pt x="514" y="149"/>
                  </a:lnTo>
                  <a:lnTo>
                    <a:pt x="497" y="147"/>
                  </a:lnTo>
                  <a:lnTo>
                    <a:pt x="482" y="160"/>
                  </a:lnTo>
                  <a:lnTo>
                    <a:pt x="468" y="174"/>
                  </a:lnTo>
                  <a:lnTo>
                    <a:pt x="451" y="180"/>
                  </a:lnTo>
                  <a:lnTo>
                    <a:pt x="450" y="180"/>
                  </a:lnTo>
                  <a:lnTo>
                    <a:pt x="456" y="188"/>
                  </a:lnTo>
                  <a:lnTo>
                    <a:pt x="464" y="200"/>
                  </a:lnTo>
                  <a:lnTo>
                    <a:pt x="444" y="201"/>
                  </a:lnTo>
                  <a:lnTo>
                    <a:pt x="425" y="203"/>
                  </a:lnTo>
                  <a:lnTo>
                    <a:pt x="401" y="200"/>
                  </a:lnTo>
                  <a:lnTo>
                    <a:pt x="398" y="191"/>
                  </a:lnTo>
                  <a:lnTo>
                    <a:pt x="388" y="172"/>
                  </a:lnTo>
                  <a:lnTo>
                    <a:pt x="381" y="178"/>
                  </a:lnTo>
                  <a:lnTo>
                    <a:pt x="386" y="211"/>
                  </a:lnTo>
                  <a:lnTo>
                    <a:pt x="364" y="210"/>
                  </a:lnTo>
                  <a:lnTo>
                    <a:pt x="338" y="207"/>
                  </a:lnTo>
                  <a:lnTo>
                    <a:pt x="324" y="202"/>
                  </a:lnTo>
                  <a:lnTo>
                    <a:pt x="314" y="191"/>
                  </a:lnTo>
                  <a:lnTo>
                    <a:pt x="289" y="187"/>
                  </a:lnTo>
                  <a:lnTo>
                    <a:pt x="269" y="183"/>
                  </a:lnTo>
                  <a:lnTo>
                    <a:pt x="244" y="170"/>
                  </a:lnTo>
                  <a:lnTo>
                    <a:pt x="220" y="157"/>
                  </a:lnTo>
                  <a:lnTo>
                    <a:pt x="219" y="143"/>
                  </a:lnTo>
                  <a:lnTo>
                    <a:pt x="229" y="124"/>
                  </a:lnTo>
                  <a:lnTo>
                    <a:pt x="210" y="111"/>
                  </a:lnTo>
                  <a:lnTo>
                    <a:pt x="187" y="97"/>
                  </a:lnTo>
                  <a:lnTo>
                    <a:pt x="177" y="94"/>
                  </a:lnTo>
                  <a:lnTo>
                    <a:pt x="168" y="69"/>
                  </a:lnTo>
                  <a:lnTo>
                    <a:pt x="180" y="70"/>
                  </a:lnTo>
                  <a:lnTo>
                    <a:pt x="184" y="61"/>
                  </a:lnTo>
                  <a:lnTo>
                    <a:pt x="170" y="44"/>
                  </a:lnTo>
                  <a:lnTo>
                    <a:pt x="170" y="36"/>
                  </a:lnTo>
                  <a:lnTo>
                    <a:pt x="169" y="33"/>
                  </a:lnTo>
                  <a:lnTo>
                    <a:pt x="168" y="29"/>
                  </a:lnTo>
                  <a:lnTo>
                    <a:pt x="165" y="26"/>
                  </a:lnTo>
                  <a:lnTo>
                    <a:pt x="162" y="20"/>
                  </a:lnTo>
                  <a:lnTo>
                    <a:pt x="161" y="15"/>
                  </a:lnTo>
                  <a:lnTo>
                    <a:pt x="158" y="9"/>
                  </a:lnTo>
                  <a:lnTo>
                    <a:pt x="152" y="7"/>
                  </a:lnTo>
                  <a:lnTo>
                    <a:pt x="143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6" name="Freeform 90"/>
            <p:cNvSpPr>
              <a:spLocks noChangeAspect="1"/>
            </p:cNvSpPr>
            <p:nvPr/>
          </p:nvSpPr>
          <p:spPr bwMode="auto">
            <a:xfrm>
              <a:off x="4011" y="2275"/>
              <a:ext cx="7" cy="11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7 h 11"/>
                <a:gd name="T4" fmla="*/ 6 w 7"/>
                <a:gd name="T5" fmla="*/ 11 h 11"/>
                <a:gd name="T6" fmla="*/ 7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7" y="0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7" name="Freeform 91"/>
            <p:cNvSpPr>
              <a:spLocks noChangeAspect="1"/>
            </p:cNvSpPr>
            <p:nvPr/>
          </p:nvSpPr>
          <p:spPr bwMode="auto">
            <a:xfrm>
              <a:off x="3870" y="1886"/>
              <a:ext cx="281" cy="177"/>
            </a:xfrm>
            <a:custGeom>
              <a:avLst/>
              <a:gdLst>
                <a:gd name="T0" fmla="*/ 268 w 280"/>
                <a:gd name="T1" fmla="*/ 139 h 176"/>
                <a:gd name="T2" fmla="*/ 260 w 280"/>
                <a:gd name="T3" fmla="*/ 157 h 176"/>
                <a:gd name="T4" fmla="*/ 243 w 280"/>
                <a:gd name="T5" fmla="*/ 166 h 176"/>
                <a:gd name="T6" fmla="*/ 237 w 280"/>
                <a:gd name="T7" fmla="*/ 178 h 176"/>
                <a:gd name="T8" fmla="*/ 226 w 280"/>
                <a:gd name="T9" fmla="*/ 176 h 176"/>
                <a:gd name="T10" fmla="*/ 208 w 280"/>
                <a:gd name="T11" fmla="*/ 170 h 176"/>
                <a:gd name="T12" fmla="*/ 200 w 280"/>
                <a:gd name="T13" fmla="*/ 146 h 176"/>
                <a:gd name="T14" fmla="*/ 183 w 280"/>
                <a:gd name="T15" fmla="*/ 144 h 176"/>
                <a:gd name="T16" fmla="*/ 166 w 280"/>
                <a:gd name="T17" fmla="*/ 133 h 176"/>
                <a:gd name="T18" fmla="*/ 150 w 280"/>
                <a:gd name="T19" fmla="*/ 122 h 176"/>
                <a:gd name="T20" fmla="*/ 116 w 280"/>
                <a:gd name="T21" fmla="*/ 110 h 176"/>
                <a:gd name="T22" fmla="*/ 99 w 280"/>
                <a:gd name="T23" fmla="*/ 112 h 176"/>
                <a:gd name="T24" fmla="*/ 77 w 280"/>
                <a:gd name="T25" fmla="*/ 115 h 176"/>
                <a:gd name="T26" fmla="*/ 62 w 280"/>
                <a:gd name="T27" fmla="*/ 129 h 176"/>
                <a:gd name="T28" fmla="*/ 56 w 280"/>
                <a:gd name="T29" fmla="*/ 129 h 176"/>
                <a:gd name="T30" fmla="*/ 50 w 280"/>
                <a:gd name="T31" fmla="*/ 109 h 176"/>
                <a:gd name="T32" fmla="*/ 46 w 280"/>
                <a:gd name="T33" fmla="*/ 90 h 176"/>
                <a:gd name="T34" fmla="*/ 34 w 280"/>
                <a:gd name="T35" fmla="*/ 80 h 176"/>
                <a:gd name="T36" fmla="*/ 33 w 280"/>
                <a:gd name="T37" fmla="*/ 81 h 176"/>
                <a:gd name="T38" fmla="*/ 36 w 280"/>
                <a:gd name="T39" fmla="*/ 76 h 176"/>
                <a:gd name="T40" fmla="*/ 39 w 280"/>
                <a:gd name="T41" fmla="*/ 74 h 176"/>
                <a:gd name="T42" fmla="*/ 34 w 280"/>
                <a:gd name="T43" fmla="*/ 65 h 176"/>
                <a:gd name="T44" fmla="*/ 25 w 280"/>
                <a:gd name="T45" fmla="*/ 68 h 176"/>
                <a:gd name="T46" fmla="*/ 25 w 280"/>
                <a:gd name="T47" fmla="*/ 69 h 176"/>
                <a:gd name="T48" fmla="*/ 20 w 280"/>
                <a:gd name="T49" fmla="*/ 46 h 176"/>
                <a:gd name="T50" fmla="*/ 22 w 280"/>
                <a:gd name="T51" fmla="*/ 44 h 176"/>
                <a:gd name="T52" fmla="*/ 33 w 280"/>
                <a:gd name="T53" fmla="*/ 46 h 176"/>
                <a:gd name="T54" fmla="*/ 43 w 280"/>
                <a:gd name="T55" fmla="*/ 50 h 176"/>
                <a:gd name="T56" fmla="*/ 47 w 280"/>
                <a:gd name="T57" fmla="*/ 49 h 176"/>
                <a:gd name="T58" fmla="*/ 49 w 280"/>
                <a:gd name="T59" fmla="*/ 47 h 176"/>
                <a:gd name="T60" fmla="*/ 50 w 280"/>
                <a:gd name="T61" fmla="*/ 39 h 176"/>
                <a:gd name="T62" fmla="*/ 33 w 280"/>
                <a:gd name="T63" fmla="*/ 20 h 176"/>
                <a:gd name="T64" fmla="*/ 16 w 280"/>
                <a:gd name="T65" fmla="*/ 19 h 176"/>
                <a:gd name="T66" fmla="*/ 17 w 280"/>
                <a:gd name="T67" fmla="*/ 37 h 176"/>
                <a:gd name="T68" fmla="*/ 17 w 280"/>
                <a:gd name="T69" fmla="*/ 39 h 176"/>
                <a:gd name="T70" fmla="*/ 4 w 280"/>
                <a:gd name="T71" fmla="*/ 15 h 176"/>
                <a:gd name="T72" fmla="*/ 5 w 280"/>
                <a:gd name="T73" fmla="*/ 5 h 176"/>
                <a:gd name="T74" fmla="*/ 0 w 280"/>
                <a:gd name="T75" fmla="*/ 0 h 176"/>
                <a:gd name="T76" fmla="*/ 34 w 280"/>
                <a:gd name="T77" fmla="*/ 0 h 176"/>
                <a:gd name="T78" fmla="*/ 31 w 280"/>
                <a:gd name="T79" fmla="*/ 16 h 176"/>
                <a:gd name="T80" fmla="*/ 53 w 280"/>
                <a:gd name="T81" fmla="*/ 22 h 176"/>
                <a:gd name="T82" fmla="*/ 74 w 280"/>
                <a:gd name="T83" fmla="*/ 30 h 176"/>
                <a:gd name="T84" fmla="*/ 101 w 280"/>
                <a:gd name="T85" fmla="*/ 36 h 176"/>
                <a:gd name="T86" fmla="*/ 96 w 280"/>
                <a:gd name="T87" fmla="*/ 22 h 176"/>
                <a:gd name="T88" fmla="*/ 106 w 280"/>
                <a:gd name="T89" fmla="*/ 17 h 176"/>
                <a:gd name="T90" fmla="*/ 122 w 280"/>
                <a:gd name="T91" fmla="*/ 0 h 176"/>
                <a:gd name="T92" fmla="*/ 149 w 280"/>
                <a:gd name="T93" fmla="*/ 17 h 176"/>
                <a:gd name="T94" fmla="*/ 163 w 280"/>
                <a:gd name="T95" fmla="*/ 41 h 176"/>
                <a:gd name="T96" fmla="*/ 189 w 280"/>
                <a:gd name="T97" fmla="*/ 51 h 176"/>
                <a:gd name="T98" fmla="*/ 205 w 280"/>
                <a:gd name="T99" fmla="*/ 59 h 176"/>
                <a:gd name="T100" fmla="*/ 237 w 280"/>
                <a:gd name="T101" fmla="*/ 80 h 176"/>
                <a:gd name="T102" fmla="*/ 269 w 280"/>
                <a:gd name="T103" fmla="*/ 103 h 176"/>
                <a:gd name="T104" fmla="*/ 282 w 280"/>
                <a:gd name="T105" fmla="*/ 125 h 176"/>
                <a:gd name="T106" fmla="*/ 275 w 280"/>
                <a:gd name="T107" fmla="*/ 131 h 176"/>
                <a:gd name="T108" fmla="*/ 268 w 280"/>
                <a:gd name="T109" fmla="*/ 139 h 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176"/>
                <a:gd name="T167" fmla="*/ 280 w 280"/>
                <a:gd name="T168" fmla="*/ 176 h 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176">
                  <a:moveTo>
                    <a:pt x="266" y="137"/>
                  </a:moveTo>
                  <a:lnTo>
                    <a:pt x="258" y="155"/>
                  </a:lnTo>
                  <a:lnTo>
                    <a:pt x="241" y="164"/>
                  </a:lnTo>
                  <a:lnTo>
                    <a:pt x="235" y="176"/>
                  </a:lnTo>
                  <a:lnTo>
                    <a:pt x="224" y="174"/>
                  </a:lnTo>
                  <a:lnTo>
                    <a:pt x="206" y="168"/>
                  </a:lnTo>
                  <a:lnTo>
                    <a:pt x="198" y="144"/>
                  </a:lnTo>
                  <a:lnTo>
                    <a:pt x="181" y="142"/>
                  </a:lnTo>
                  <a:lnTo>
                    <a:pt x="164" y="131"/>
                  </a:lnTo>
                  <a:lnTo>
                    <a:pt x="148" y="120"/>
                  </a:lnTo>
                  <a:lnTo>
                    <a:pt x="116" y="108"/>
                  </a:lnTo>
                  <a:lnTo>
                    <a:pt x="99" y="110"/>
                  </a:lnTo>
                  <a:lnTo>
                    <a:pt x="77" y="113"/>
                  </a:lnTo>
                  <a:lnTo>
                    <a:pt x="62" y="127"/>
                  </a:lnTo>
                  <a:lnTo>
                    <a:pt x="56" y="127"/>
                  </a:lnTo>
                  <a:lnTo>
                    <a:pt x="50" y="107"/>
                  </a:lnTo>
                  <a:lnTo>
                    <a:pt x="46" y="88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6" y="76"/>
                  </a:lnTo>
                  <a:lnTo>
                    <a:pt x="39" y="74"/>
                  </a:lnTo>
                  <a:lnTo>
                    <a:pt x="34" y="65"/>
                  </a:lnTo>
                  <a:lnTo>
                    <a:pt x="25" y="68"/>
                  </a:lnTo>
                  <a:lnTo>
                    <a:pt x="25" y="69"/>
                  </a:lnTo>
                  <a:lnTo>
                    <a:pt x="20" y="46"/>
                  </a:lnTo>
                  <a:lnTo>
                    <a:pt x="22" y="44"/>
                  </a:lnTo>
                  <a:lnTo>
                    <a:pt x="33" y="46"/>
                  </a:lnTo>
                  <a:lnTo>
                    <a:pt x="43" y="50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33" y="20"/>
                  </a:lnTo>
                  <a:lnTo>
                    <a:pt x="16" y="19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4" y="15"/>
                  </a:lnTo>
                  <a:lnTo>
                    <a:pt x="5" y="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1" y="16"/>
                  </a:lnTo>
                  <a:lnTo>
                    <a:pt x="53" y="22"/>
                  </a:lnTo>
                  <a:lnTo>
                    <a:pt x="74" y="30"/>
                  </a:lnTo>
                  <a:lnTo>
                    <a:pt x="101" y="36"/>
                  </a:lnTo>
                  <a:lnTo>
                    <a:pt x="96" y="22"/>
                  </a:lnTo>
                  <a:lnTo>
                    <a:pt x="106" y="17"/>
                  </a:lnTo>
                  <a:lnTo>
                    <a:pt x="122" y="0"/>
                  </a:lnTo>
                  <a:lnTo>
                    <a:pt x="147" y="17"/>
                  </a:lnTo>
                  <a:lnTo>
                    <a:pt x="161" y="41"/>
                  </a:lnTo>
                  <a:lnTo>
                    <a:pt x="187" y="51"/>
                  </a:lnTo>
                  <a:lnTo>
                    <a:pt x="203" y="59"/>
                  </a:lnTo>
                  <a:lnTo>
                    <a:pt x="235" y="80"/>
                  </a:lnTo>
                  <a:lnTo>
                    <a:pt x="267" y="101"/>
                  </a:lnTo>
                  <a:lnTo>
                    <a:pt x="280" y="123"/>
                  </a:lnTo>
                  <a:lnTo>
                    <a:pt x="273" y="129"/>
                  </a:lnTo>
                  <a:lnTo>
                    <a:pt x="266" y="13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8" name="Freeform 92"/>
            <p:cNvSpPr>
              <a:spLocks noChangeAspect="1"/>
            </p:cNvSpPr>
            <p:nvPr/>
          </p:nvSpPr>
          <p:spPr bwMode="auto">
            <a:xfrm>
              <a:off x="4071" y="1989"/>
              <a:ext cx="259" cy="211"/>
            </a:xfrm>
            <a:custGeom>
              <a:avLst/>
              <a:gdLst>
                <a:gd name="T0" fmla="*/ 3 w 258"/>
                <a:gd name="T1" fmla="*/ 92 h 210"/>
                <a:gd name="T2" fmla="*/ 0 w 258"/>
                <a:gd name="T3" fmla="*/ 95 h 210"/>
                <a:gd name="T4" fmla="*/ 0 w 258"/>
                <a:gd name="T5" fmla="*/ 108 h 210"/>
                <a:gd name="T6" fmla="*/ 8 w 258"/>
                <a:gd name="T7" fmla="*/ 115 h 210"/>
                <a:gd name="T8" fmla="*/ 6 w 258"/>
                <a:gd name="T9" fmla="*/ 119 h 210"/>
                <a:gd name="T10" fmla="*/ 10 w 258"/>
                <a:gd name="T11" fmla="*/ 139 h 210"/>
                <a:gd name="T12" fmla="*/ 15 w 258"/>
                <a:gd name="T13" fmla="*/ 159 h 210"/>
                <a:gd name="T14" fmla="*/ 33 w 258"/>
                <a:gd name="T15" fmla="*/ 165 h 210"/>
                <a:gd name="T16" fmla="*/ 38 w 258"/>
                <a:gd name="T17" fmla="*/ 174 h 210"/>
                <a:gd name="T18" fmla="*/ 23 w 258"/>
                <a:gd name="T19" fmla="*/ 201 h 210"/>
                <a:gd name="T20" fmla="*/ 40 w 258"/>
                <a:gd name="T21" fmla="*/ 206 h 210"/>
                <a:gd name="T22" fmla="*/ 56 w 258"/>
                <a:gd name="T23" fmla="*/ 212 h 210"/>
                <a:gd name="T24" fmla="*/ 87 w 258"/>
                <a:gd name="T25" fmla="*/ 211 h 210"/>
                <a:gd name="T26" fmla="*/ 108 w 258"/>
                <a:gd name="T27" fmla="*/ 206 h 210"/>
                <a:gd name="T28" fmla="*/ 128 w 258"/>
                <a:gd name="T29" fmla="*/ 201 h 210"/>
                <a:gd name="T30" fmla="*/ 128 w 258"/>
                <a:gd name="T31" fmla="*/ 191 h 210"/>
                <a:gd name="T32" fmla="*/ 134 w 258"/>
                <a:gd name="T33" fmla="*/ 172 h 210"/>
                <a:gd name="T34" fmla="*/ 152 w 258"/>
                <a:gd name="T35" fmla="*/ 164 h 210"/>
                <a:gd name="T36" fmla="*/ 158 w 258"/>
                <a:gd name="T37" fmla="*/ 158 h 210"/>
                <a:gd name="T38" fmla="*/ 176 w 258"/>
                <a:gd name="T39" fmla="*/ 159 h 210"/>
                <a:gd name="T40" fmla="*/ 179 w 258"/>
                <a:gd name="T41" fmla="*/ 133 h 210"/>
                <a:gd name="T42" fmla="*/ 194 w 258"/>
                <a:gd name="T43" fmla="*/ 120 h 210"/>
                <a:gd name="T44" fmla="*/ 183 w 258"/>
                <a:gd name="T45" fmla="*/ 107 h 210"/>
                <a:gd name="T46" fmla="*/ 199 w 258"/>
                <a:gd name="T47" fmla="*/ 104 h 210"/>
                <a:gd name="T48" fmla="*/ 203 w 258"/>
                <a:gd name="T49" fmla="*/ 94 h 210"/>
                <a:gd name="T50" fmla="*/ 208 w 258"/>
                <a:gd name="T51" fmla="*/ 76 h 210"/>
                <a:gd name="T52" fmla="*/ 198 w 258"/>
                <a:gd name="T53" fmla="*/ 56 h 210"/>
                <a:gd name="T54" fmla="*/ 208 w 258"/>
                <a:gd name="T55" fmla="*/ 42 h 210"/>
                <a:gd name="T56" fmla="*/ 231 w 258"/>
                <a:gd name="T57" fmla="*/ 36 h 210"/>
                <a:gd name="T58" fmla="*/ 254 w 258"/>
                <a:gd name="T59" fmla="*/ 32 h 210"/>
                <a:gd name="T60" fmla="*/ 253 w 258"/>
                <a:gd name="T61" fmla="*/ 26 h 210"/>
                <a:gd name="T62" fmla="*/ 260 w 258"/>
                <a:gd name="T63" fmla="*/ 26 h 210"/>
                <a:gd name="T64" fmla="*/ 243 w 258"/>
                <a:gd name="T65" fmla="*/ 25 h 210"/>
                <a:gd name="T66" fmla="*/ 237 w 258"/>
                <a:gd name="T67" fmla="*/ 24 h 210"/>
                <a:gd name="T68" fmla="*/ 222 w 258"/>
                <a:gd name="T69" fmla="*/ 25 h 210"/>
                <a:gd name="T70" fmla="*/ 198 w 258"/>
                <a:gd name="T71" fmla="*/ 37 h 210"/>
                <a:gd name="T72" fmla="*/ 191 w 258"/>
                <a:gd name="T73" fmla="*/ 10 h 210"/>
                <a:gd name="T74" fmla="*/ 185 w 258"/>
                <a:gd name="T75" fmla="*/ 10 h 210"/>
                <a:gd name="T76" fmla="*/ 180 w 258"/>
                <a:gd name="T77" fmla="*/ 0 h 210"/>
                <a:gd name="T78" fmla="*/ 170 w 258"/>
                <a:gd name="T79" fmla="*/ 3 h 210"/>
                <a:gd name="T80" fmla="*/ 168 w 258"/>
                <a:gd name="T81" fmla="*/ 18 h 210"/>
                <a:gd name="T82" fmla="*/ 153 w 258"/>
                <a:gd name="T83" fmla="*/ 24 h 210"/>
                <a:gd name="T84" fmla="*/ 149 w 258"/>
                <a:gd name="T85" fmla="*/ 29 h 210"/>
                <a:gd name="T86" fmla="*/ 136 w 258"/>
                <a:gd name="T87" fmla="*/ 29 h 210"/>
                <a:gd name="T88" fmla="*/ 124 w 258"/>
                <a:gd name="T89" fmla="*/ 31 h 210"/>
                <a:gd name="T90" fmla="*/ 117 w 258"/>
                <a:gd name="T91" fmla="*/ 26 h 210"/>
                <a:gd name="T92" fmla="*/ 99 w 258"/>
                <a:gd name="T93" fmla="*/ 23 h 210"/>
                <a:gd name="T94" fmla="*/ 80 w 258"/>
                <a:gd name="T95" fmla="*/ 20 h 210"/>
                <a:gd name="T96" fmla="*/ 73 w 258"/>
                <a:gd name="T97" fmla="*/ 26 h 210"/>
                <a:gd name="T98" fmla="*/ 66 w 258"/>
                <a:gd name="T99" fmla="*/ 34 h 210"/>
                <a:gd name="T100" fmla="*/ 58 w 258"/>
                <a:gd name="T101" fmla="*/ 52 h 210"/>
                <a:gd name="T102" fmla="*/ 41 w 258"/>
                <a:gd name="T103" fmla="*/ 61 h 210"/>
                <a:gd name="T104" fmla="*/ 35 w 258"/>
                <a:gd name="T105" fmla="*/ 73 h 210"/>
                <a:gd name="T106" fmla="*/ 24 w 258"/>
                <a:gd name="T107" fmla="*/ 71 h 210"/>
                <a:gd name="T108" fmla="*/ 6 w 258"/>
                <a:gd name="T109" fmla="*/ 65 h 210"/>
                <a:gd name="T110" fmla="*/ 3 w 258"/>
                <a:gd name="T111" fmla="*/ 92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210"/>
                <a:gd name="T170" fmla="*/ 258 w 258"/>
                <a:gd name="T171" fmla="*/ 210 h 2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210">
                  <a:moveTo>
                    <a:pt x="3" y="92"/>
                  </a:moveTo>
                  <a:lnTo>
                    <a:pt x="0" y="95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6" y="117"/>
                  </a:lnTo>
                  <a:lnTo>
                    <a:pt x="10" y="137"/>
                  </a:lnTo>
                  <a:lnTo>
                    <a:pt x="15" y="157"/>
                  </a:lnTo>
                  <a:lnTo>
                    <a:pt x="33" y="163"/>
                  </a:lnTo>
                  <a:lnTo>
                    <a:pt x="38" y="172"/>
                  </a:lnTo>
                  <a:lnTo>
                    <a:pt x="23" y="199"/>
                  </a:lnTo>
                  <a:lnTo>
                    <a:pt x="40" y="204"/>
                  </a:lnTo>
                  <a:lnTo>
                    <a:pt x="56" y="210"/>
                  </a:lnTo>
                  <a:lnTo>
                    <a:pt x="87" y="209"/>
                  </a:lnTo>
                  <a:lnTo>
                    <a:pt x="108" y="204"/>
                  </a:lnTo>
                  <a:lnTo>
                    <a:pt x="128" y="199"/>
                  </a:lnTo>
                  <a:lnTo>
                    <a:pt x="128" y="189"/>
                  </a:lnTo>
                  <a:lnTo>
                    <a:pt x="132" y="170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7"/>
                  </a:lnTo>
                  <a:lnTo>
                    <a:pt x="177" y="131"/>
                  </a:lnTo>
                  <a:lnTo>
                    <a:pt x="192" y="118"/>
                  </a:lnTo>
                  <a:lnTo>
                    <a:pt x="181" y="105"/>
                  </a:lnTo>
                  <a:lnTo>
                    <a:pt x="197" y="104"/>
                  </a:lnTo>
                  <a:lnTo>
                    <a:pt x="201" y="94"/>
                  </a:lnTo>
                  <a:lnTo>
                    <a:pt x="206" y="76"/>
                  </a:lnTo>
                  <a:lnTo>
                    <a:pt x="196" y="56"/>
                  </a:lnTo>
                  <a:lnTo>
                    <a:pt x="206" y="42"/>
                  </a:lnTo>
                  <a:lnTo>
                    <a:pt x="229" y="36"/>
                  </a:lnTo>
                  <a:lnTo>
                    <a:pt x="252" y="32"/>
                  </a:lnTo>
                  <a:lnTo>
                    <a:pt x="251" y="26"/>
                  </a:lnTo>
                  <a:lnTo>
                    <a:pt x="258" y="26"/>
                  </a:lnTo>
                  <a:lnTo>
                    <a:pt x="241" y="25"/>
                  </a:lnTo>
                  <a:lnTo>
                    <a:pt x="235" y="24"/>
                  </a:lnTo>
                  <a:lnTo>
                    <a:pt x="220" y="25"/>
                  </a:lnTo>
                  <a:lnTo>
                    <a:pt x="196" y="37"/>
                  </a:lnTo>
                  <a:lnTo>
                    <a:pt x="189" y="10"/>
                  </a:lnTo>
                  <a:lnTo>
                    <a:pt x="183" y="10"/>
                  </a:lnTo>
                  <a:lnTo>
                    <a:pt x="178" y="0"/>
                  </a:lnTo>
                  <a:lnTo>
                    <a:pt x="168" y="3"/>
                  </a:lnTo>
                  <a:lnTo>
                    <a:pt x="166" y="18"/>
                  </a:lnTo>
                  <a:lnTo>
                    <a:pt x="151" y="24"/>
                  </a:lnTo>
                  <a:lnTo>
                    <a:pt x="147" y="29"/>
                  </a:lnTo>
                  <a:lnTo>
                    <a:pt x="134" y="29"/>
                  </a:lnTo>
                  <a:lnTo>
                    <a:pt x="124" y="31"/>
                  </a:lnTo>
                  <a:lnTo>
                    <a:pt x="117" y="26"/>
                  </a:lnTo>
                  <a:lnTo>
                    <a:pt x="99" y="23"/>
                  </a:lnTo>
                  <a:lnTo>
                    <a:pt x="80" y="20"/>
                  </a:lnTo>
                  <a:lnTo>
                    <a:pt x="73" y="26"/>
                  </a:lnTo>
                  <a:lnTo>
                    <a:pt x="66" y="34"/>
                  </a:lnTo>
                  <a:lnTo>
                    <a:pt x="58" y="52"/>
                  </a:lnTo>
                  <a:lnTo>
                    <a:pt x="41" y="61"/>
                  </a:lnTo>
                  <a:lnTo>
                    <a:pt x="35" y="73"/>
                  </a:lnTo>
                  <a:lnTo>
                    <a:pt x="24" y="71"/>
                  </a:lnTo>
                  <a:lnTo>
                    <a:pt x="6" y="65"/>
                  </a:lnTo>
                  <a:lnTo>
                    <a:pt x="3" y="9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29" name="Line 93"/>
            <p:cNvSpPr>
              <a:spLocks noChangeAspect="1" noChangeShapeType="1"/>
            </p:cNvSpPr>
            <p:nvPr/>
          </p:nvSpPr>
          <p:spPr bwMode="auto">
            <a:xfrm flipH="1">
              <a:off x="4309" y="2033"/>
              <a:ext cx="5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230" name="Line 94"/>
            <p:cNvSpPr>
              <a:spLocks noChangeAspect="1" noChangeShapeType="1"/>
            </p:cNvSpPr>
            <p:nvPr/>
          </p:nvSpPr>
          <p:spPr bwMode="auto">
            <a:xfrm flipH="1">
              <a:off x="4304" y="2037"/>
              <a:ext cx="6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231" name="Line 95"/>
            <p:cNvSpPr>
              <a:spLocks noChangeAspect="1" noChangeShapeType="1"/>
            </p:cNvSpPr>
            <p:nvPr/>
          </p:nvSpPr>
          <p:spPr bwMode="auto">
            <a:xfrm>
              <a:off x="4314" y="2087"/>
              <a:ext cx="8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232" name="Line 96"/>
            <p:cNvSpPr>
              <a:spLocks noChangeAspect="1" noChangeShapeType="1"/>
            </p:cNvSpPr>
            <p:nvPr/>
          </p:nvSpPr>
          <p:spPr bwMode="auto">
            <a:xfrm flipV="1">
              <a:off x="4439" y="2076"/>
              <a:ext cx="3" cy="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233" name="Line 97"/>
            <p:cNvSpPr>
              <a:spLocks noChangeAspect="1" noChangeShapeType="1"/>
            </p:cNvSpPr>
            <p:nvPr/>
          </p:nvSpPr>
          <p:spPr bwMode="auto">
            <a:xfrm flipH="1">
              <a:off x="4396" y="2047"/>
              <a:ext cx="17" cy="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234" name="Freeform 98"/>
            <p:cNvSpPr>
              <a:spLocks noChangeAspect="1"/>
            </p:cNvSpPr>
            <p:nvPr/>
          </p:nvSpPr>
          <p:spPr bwMode="auto">
            <a:xfrm>
              <a:off x="4172" y="1913"/>
              <a:ext cx="161" cy="114"/>
            </a:xfrm>
            <a:custGeom>
              <a:avLst/>
              <a:gdLst>
                <a:gd name="T0" fmla="*/ 135 w 161"/>
                <a:gd name="T1" fmla="*/ 102 h 113"/>
                <a:gd name="T2" fmla="*/ 120 w 161"/>
                <a:gd name="T3" fmla="*/ 103 h 113"/>
                <a:gd name="T4" fmla="*/ 96 w 161"/>
                <a:gd name="T5" fmla="*/ 115 h 113"/>
                <a:gd name="T6" fmla="*/ 89 w 161"/>
                <a:gd name="T7" fmla="*/ 88 h 113"/>
                <a:gd name="T8" fmla="*/ 83 w 161"/>
                <a:gd name="T9" fmla="*/ 88 h 113"/>
                <a:gd name="T10" fmla="*/ 78 w 161"/>
                <a:gd name="T11" fmla="*/ 78 h 113"/>
                <a:gd name="T12" fmla="*/ 68 w 161"/>
                <a:gd name="T13" fmla="*/ 81 h 113"/>
                <a:gd name="T14" fmla="*/ 66 w 161"/>
                <a:gd name="T15" fmla="*/ 96 h 113"/>
                <a:gd name="T16" fmla="*/ 51 w 161"/>
                <a:gd name="T17" fmla="*/ 102 h 113"/>
                <a:gd name="T18" fmla="*/ 47 w 161"/>
                <a:gd name="T19" fmla="*/ 107 h 113"/>
                <a:gd name="T20" fmla="*/ 34 w 161"/>
                <a:gd name="T21" fmla="*/ 107 h 113"/>
                <a:gd name="T22" fmla="*/ 24 w 161"/>
                <a:gd name="T23" fmla="*/ 109 h 113"/>
                <a:gd name="T24" fmla="*/ 17 w 161"/>
                <a:gd name="T25" fmla="*/ 104 h 113"/>
                <a:gd name="T26" fmla="*/ 22 w 161"/>
                <a:gd name="T27" fmla="*/ 90 h 113"/>
                <a:gd name="T28" fmla="*/ 27 w 161"/>
                <a:gd name="T29" fmla="*/ 75 h 113"/>
                <a:gd name="T30" fmla="*/ 22 w 161"/>
                <a:gd name="T31" fmla="*/ 66 h 113"/>
                <a:gd name="T32" fmla="*/ 9 w 161"/>
                <a:gd name="T33" fmla="*/ 56 h 113"/>
                <a:gd name="T34" fmla="*/ 0 w 161"/>
                <a:gd name="T35" fmla="*/ 46 h 113"/>
                <a:gd name="T36" fmla="*/ 20 w 161"/>
                <a:gd name="T37" fmla="*/ 29 h 113"/>
                <a:gd name="T38" fmla="*/ 39 w 161"/>
                <a:gd name="T39" fmla="*/ 12 h 113"/>
                <a:gd name="T40" fmla="*/ 53 w 161"/>
                <a:gd name="T41" fmla="*/ 0 h 113"/>
                <a:gd name="T42" fmla="*/ 79 w 161"/>
                <a:gd name="T43" fmla="*/ 1 h 113"/>
                <a:gd name="T44" fmla="*/ 100 w 161"/>
                <a:gd name="T45" fmla="*/ 14 h 113"/>
                <a:gd name="T46" fmla="*/ 77 w 161"/>
                <a:gd name="T47" fmla="*/ 22 h 113"/>
                <a:gd name="T48" fmla="*/ 53 w 161"/>
                <a:gd name="T49" fmla="*/ 31 h 113"/>
                <a:gd name="T50" fmla="*/ 55 w 161"/>
                <a:gd name="T51" fmla="*/ 45 h 113"/>
                <a:gd name="T52" fmla="*/ 88 w 161"/>
                <a:gd name="T53" fmla="*/ 49 h 113"/>
                <a:gd name="T54" fmla="*/ 120 w 161"/>
                <a:gd name="T55" fmla="*/ 54 h 113"/>
                <a:gd name="T56" fmla="*/ 131 w 161"/>
                <a:gd name="T57" fmla="*/ 75 h 113"/>
                <a:gd name="T58" fmla="*/ 149 w 161"/>
                <a:gd name="T59" fmla="*/ 76 h 113"/>
                <a:gd name="T60" fmla="*/ 161 w 161"/>
                <a:gd name="T61" fmla="*/ 103 h 113"/>
                <a:gd name="T62" fmla="*/ 158 w 161"/>
                <a:gd name="T63" fmla="*/ 104 h 113"/>
                <a:gd name="T64" fmla="*/ 141 w 161"/>
                <a:gd name="T65" fmla="*/ 103 h 113"/>
                <a:gd name="T66" fmla="*/ 135 w 161"/>
                <a:gd name="T67" fmla="*/ 102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1"/>
                <a:gd name="T103" fmla="*/ 0 h 113"/>
                <a:gd name="T104" fmla="*/ 161 w 161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1" h="113">
                  <a:moveTo>
                    <a:pt x="135" y="100"/>
                  </a:moveTo>
                  <a:lnTo>
                    <a:pt x="120" y="101"/>
                  </a:lnTo>
                  <a:lnTo>
                    <a:pt x="96" y="113"/>
                  </a:lnTo>
                  <a:lnTo>
                    <a:pt x="89" y="86"/>
                  </a:lnTo>
                  <a:lnTo>
                    <a:pt x="83" y="86"/>
                  </a:lnTo>
                  <a:lnTo>
                    <a:pt x="78" y="76"/>
                  </a:lnTo>
                  <a:lnTo>
                    <a:pt x="68" y="79"/>
                  </a:lnTo>
                  <a:lnTo>
                    <a:pt x="66" y="94"/>
                  </a:lnTo>
                  <a:lnTo>
                    <a:pt x="51" y="100"/>
                  </a:lnTo>
                  <a:lnTo>
                    <a:pt x="47" y="105"/>
                  </a:lnTo>
                  <a:lnTo>
                    <a:pt x="34" y="105"/>
                  </a:lnTo>
                  <a:lnTo>
                    <a:pt x="24" y="107"/>
                  </a:lnTo>
                  <a:lnTo>
                    <a:pt x="17" y="102"/>
                  </a:lnTo>
                  <a:lnTo>
                    <a:pt x="22" y="88"/>
                  </a:lnTo>
                  <a:lnTo>
                    <a:pt x="27" y="73"/>
                  </a:lnTo>
                  <a:lnTo>
                    <a:pt x="22" y="64"/>
                  </a:lnTo>
                  <a:lnTo>
                    <a:pt x="9" y="56"/>
                  </a:lnTo>
                  <a:lnTo>
                    <a:pt x="0" y="46"/>
                  </a:lnTo>
                  <a:lnTo>
                    <a:pt x="20" y="29"/>
                  </a:lnTo>
                  <a:lnTo>
                    <a:pt x="39" y="12"/>
                  </a:lnTo>
                  <a:lnTo>
                    <a:pt x="53" y="0"/>
                  </a:lnTo>
                  <a:lnTo>
                    <a:pt x="79" y="1"/>
                  </a:lnTo>
                  <a:lnTo>
                    <a:pt x="100" y="14"/>
                  </a:lnTo>
                  <a:lnTo>
                    <a:pt x="77" y="22"/>
                  </a:lnTo>
                  <a:lnTo>
                    <a:pt x="53" y="31"/>
                  </a:lnTo>
                  <a:lnTo>
                    <a:pt x="55" y="45"/>
                  </a:lnTo>
                  <a:lnTo>
                    <a:pt x="88" y="49"/>
                  </a:lnTo>
                  <a:lnTo>
                    <a:pt x="120" y="54"/>
                  </a:lnTo>
                  <a:lnTo>
                    <a:pt x="131" y="73"/>
                  </a:lnTo>
                  <a:lnTo>
                    <a:pt x="149" y="74"/>
                  </a:lnTo>
                  <a:lnTo>
                    <a:pt x="161" y="101"/>
                  </a:lnTo>
                  <a:lnTo>
                    <a:pt x="158" y="102"/>
                  </a:lnTo>
                  <a:lnTo>
                    <a:pt x="141" y="101"/>
                  </a:lnTo>
                  <a:lnTo>
                    <a:pt x="135" y="10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35" name="Freeform 99"/>
            <p:cNvSpPr>
              <a:spLocks noChangeAspect="1"/>
            </p:cNvSpPr>
            <p:nvPr/>
          </p:nvSpPr>
          <p:spPr bwMode="auto">
            <a:xfrm>
              <a:off x="3769" y="1907"/>
              <a:ext cx="76" cy="81"/>
            </a:xfrm>
            <a:custGeom>
              <a:avLst/>
              <a:gdLst>
                <a:gd name="T0" fmla="*/ 15 w 75"/>
                <a:gd name="T1" fmla="*/ 64 h 81"/>
                <a:gd name="T2" fmla="*/ 1 w 75"/>
                <a:gd name="T3" fmla="*/ 44 h 81"/>
                <a:gd name="T4" fmla="*/ 8 w 75"/>
                <a:gd name="T5" fmla="*/ 36 h 81"/>
                <a:gd name="T6" fmla="*/ 0 w 75"/>
                <a:gd name="T7" fmla="*/ 32 h 81"/>
                <a:gd name="T8" fmla="*/ 1 w 75"/>
                <a:gd name="T9" fmla="*/ 11 h 81"/>
                <a:gd name="T10" fmla="*/ 8 w 75"/>
                <a:gd name="T11" fmla="*/ 0 h 81"/>
                <a:gd name="T12" fmla="*/ 41 w 75"/>
                <a:gd name="T13" fmla="*/ 6 h 81"/>
                <a:gd name="T14" fmla="*/ 52 w 75"/>
                <a:gd name="T15" fmla="*/ 20 h 81"/>
                <a:gd name="T16" fmla="*/ 77 w 75"/>
                <a:gd name="T17" fmla="*/ 36 h 81"/>
                <a:gd name="T18" fmla="*/ 65 w 75"/>
                <a:gd name="T19" fmla="*/ 38 h 81"/>
                <a:gd name="T20" fmla="*/ 59 w 75"/>
                <a:gd name="T21" fmla="*/ 65 h 81"/>
                <a:gd name="T22" fmla="*/ 57 w 75"/>
                <a:gd name="T23" fmla="*/ 81 h 81"/>
                <a:gd name="T24" fmla="*/ 40 w 75"/>
                <a:gd name="T25" fmla="*/ 69 h 81"/>
                <a:gd name="T26" fmla="*/ 42 w 75"/>
                <a:gd name="T27" fmla="*/ 64 h 81"/>
                <a:gd name="T28" fmla="*/ 34 w 75"/>
                <a:gd name="T29" fmla="*/ 52 h 81"/>
                <a:gd name="T30" fmla="*/ 15 w 75"/>
                <a:gd name="T31" fmla="*/ 64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81"/>
                <a:gd name="T50" fmla="*/ 75 w 75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81">
                  <a:moveTo>
                    <a:pt x="15" y="64"/>
                  </a:moveTo>
                  <a:lnTo>
                    <a:pt x="1" y="44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1" y="11"/>
                  </a:lnTo>
                  <a:lnTo>
                    <a:pt x="8" y="0"/>
                  </a:lnTo>
                  <a:lnTo>
                    <a:pt x="39" y="6"/>
                  </a:lnTo>
                  <a:lnTo>
                    <a:pt x="50" y="20"/>
                  </a:lnTo>
                  <a:lnTo>
                    <a:pt x="75" y="36"/>
                  </a:lnTo>
                  <a:lnTo>
                    <a:pt x="63" y="38"/>
                  </a:lnTo>
                  <a:lnTo>
                    <a:pt x="57" y="65"/>
                  </a:lnTo>
                  <a:lnTo>
                    <a:pt x="55" y="81"/>
                  </a:lnTo>
                  <a:lnTo>
                    <a:pt x="38" y="69"/>
                  </a:lnTo>
                  <a:lnTo>
                    <a:pt x="40" y="64"/>
                  </a:lnTo>
                  <a:lnTo>
                    <a:pt x="34" y="52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36" name="Freeform 100"/>
            <p:cNvSpPr>
              <a:spLocks noChangeAspect="1"/>
            </p:cNvSpPr>
            <p:nvPr/>
          </p:nvSpPr>
          <p:spPr bwMode="auto">
            <a:xfrm>
              <a:off x="3741" y="1959"/>
              <a:ext cx="36" cy="19"/>
            </a:xfrm>
            <a:custGeom>
              <a:avLst/>
              <a:gdLst>
                <a:gd name="T0" fmla="*/ 37 w 35"/>
                <a:gd name="T1" fmla="*/ 16 h 19"/>
                <a:gd name="T2" fmla="*/ 30 w 35"/>
                <a:gd name="T3" fmla="*/ 19 h 19"/>
                <a:gd name="T4" fmla="*/ 5 w 35"/>
                <a:gd name="T5" fmla="*/ 6 h 19"/>
                <a:gd name="T6" fmla="*/ 2 w 35"/>
                <a:gd name="T7" fmla="*/ 1 h 19"/>
                <a:gd name="T8" fmla="*/ 0 w 35"/>
                <a:gd name="T9" fmla="*/ 0 h 19"/>
                <a:gd name="T10" fmla="*/ 8 w 35"/>
                <a:gd name="T11" fmla="*/ 0 h 19"/>
                <a:gd name="T12" fmla="*/ 13 w 35"/>
                <a:gd name="T13" fmla="*/ 2 h 19"/>
                <a:gd name="T14" fmla="*/ 20 w 35"/>
                <a:gd name="T15" fmla="*/ 3 h 19"/>
                <a:gd name="T16" fmla="*/ 25 w 35"/>
                <a:gd name="T17" fmla="*/ 5 h 19"/>
                <a:gd name="T18" fmla="*/ 29 w 35"/>
                <a:gd name="T19" fmla="*/ 8 h 19"/>
                <a:gd name="T20" fmla="*/ 31 w 35"/>
                <a:gd name="T21" fmla="*/ 11 h 19"/>
                <a:gd name="T22" fmla="*/ 37 w 35"/>
                <a:gd name="T23" fmla="*/ 16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9"/>
                <a:gd name="T38" fmla="*/ 35 w 3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9">
                  <a:moveTo>
                    <a:pt x="35" y="16"/>
                  </a:moveTo>
                  <a:lnTo>
                    <a:pt x="28" y="19"/>
                  </a:lnTo>
                  <a:lnTo>
                    <a:pt x="5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37" name="Freeform 101"/>
            <p:cNvSpPr>
              <a:spLocks noChangeAspect="1"/>
            </p:cNvSpPr>
            <p:nvPr/>
          </p:nvSpPr>
          <p:spPr bwMode="auto">
            <a:xfrm>
              <a:off x="4526" y="2660"/>
              <a:ext cx="45" cy="90"/>
            </a:xfrm>
            <a:custGeom>
              <a:avLst/>
              <a:gdLst>
                <a:gd name="T0" fmla="*/ 10 w 44"/>
                <a:gd name="T1" fmla="*/ 3 h 90"/>
                <a:gd name="T2" fmla="*/ 19 w 44"/>
                <a:gd name="T3" fmla="*/ 15 h 90"/>
                <a:gd name="T4" fmla="*/ 31 w 44"/>
                <a:gd name="T5" fmla="*/ 29 h 90"/>
                <a:gd name="T6" fmla="*/ 39 w 44"/>
                <a:gd name="T7" fmla="*/ 47 h 90"/>
                <a:gd name="T8" fmla="*/ 46 w 44"/>
                <a:gd name="T9" fmla="*/ 66 h 90"/>
                <a:gd name="T10" fmla="*/ 37 w 44"/>
                <a:gd name="T11" fmla="*/ 85 h 90"/>
                <a:gd name="T12" fmla="*/ 15 w 44"/>
                <a:gd name="T13" fmla="*/ 90 h 90"/>
                <a:gd name="T14" fmla="*/ 3 w 44"/>
                <a:gd name="T15" fmla="*/ 59 h 90"/>
                <a:gd name="T16" fmla="*/ 0 w 44"/>
                <a:gd name="T17" fmla="*/ 37 h 90"/>
                <a:gd name="T18" fmla="*/ 2 w 44"/>
                <a:gd name="T19" fmla="*/ 39 h 90"/>
                <a:gd name="T20" fmla="*/ 5 w 44"/>
                <a:gd name="T21" fmla="*/ 23 h 90"/>
                <a:gd name="T22" fmla="*/ 7 w 44"/>
                <a:gd name="T23" fmla="*/ 6 h 90"/>
                <a:gd name="T24" fmla="*/ 8 w 44"/>
                <a:gd name="T25" fmla="*/ 4 h 90"/>
                <a:gd name="T26" fmla="*/ 3 w 44"/>
                <a:gd name="T27" fmla="*/ 0 h 90"/>
                <a:gd name="T28" fmla="*/ 10 w 44"/>
                <a:gd name="T29" fmla="*/ 3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90"/>
                <a:gd name="T47" fmla="*/ 44 w 44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90">
                  <a:moveTo>
                    <a:pt x="10" y="3"/>
                  </a:moveTo>
                  <a:lnTo>
                    <a:pt x="19" y="15"/>
                  </a:lnTo>
                  <a:lnTo>
                    <a:pt x="29" y="29"/>
                  </a:lnTo>
                  <a:lnTo>
                    <a:pt x="37" y="47"/>
                  </a:lnTo>
                  <a:lnTo>
                    <a:pt x="44" y="66"/>
                  </a:lnTo>
                  <a:lnTo>
                    <a:pt x="35" y="85"/>
                  </a:lnTo>
                  <a:lnTo>
                    <a:pt x="15" y="90"/>
                  </a:lnTo>
                  <a:lnTo>
                    <a:pt x="3" y="59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5" y="23"/>
                  </a:lnTo>
                  <a:lnTo>
                    <a:pt x="7" y="6"/>
                  </a:lnTo>
                  <a:lnTo>
                    <a:pt x="8" y="4"/>
                  </a:lnTo>
                  <a:lnTo>
                    <a:pt x="3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38" name="Freeform 102"/>
            <p:cNvSpPr>
              <a:spLocks noChangeAspect="1"/>
            </p:cNvSpPr>
            <p:nvPr/>
          </p:nvSpPr>
          <p:spPr bwMode="auto">
            <a:xfrm>
              <a:off x="4405" y="2845"/>
              <a:ext cx="1" cy="2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39" name="Freeform 103"/>
            <p:cNvSpPr>
              <a:spLocks noChangeAspect="1"/>
            </p:cNvSpPr>
            <p:nvPr/>
          </p:nvSpPr>
          <p:spPr bwMode="auto">
            <a:xfrm>
              <a:off x="4397" y="2904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0" name="Freeform 104"/>
            <p:cNvSpPr>
              <a:spLocks noChangeAspect="1"/>
            </p:cNvSpPr>
            <p:nvPr/>
          </p:nvSpPr>
          <p:spPr bwMode="auto">
            <a:xfrm>
              <a:off x="4409" y="2839"/>
              <a:ext cx="2" cy="3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0 w 2"/>
                <a:gd name="T5" fmla="*/ 3 h 3"/>
                <a:gd name="T6" fmla="*/ 2 w 2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1" name="Freeform 105"/>
            <p:cNvSpPr>
              <a:spLocks noChangeAspect="1"/>
            </p:cNvSpPr>
            <p:nvPr/>
          </p:nvSpPr>
          <p:spPr bwMode="auto">
            <a:xfrm>
              <a:off x="4394" y="2726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2" name="Freeform 106"/>
            <p:cNvSpPr>
              <a:spLocks noChangeAspect="1"/>
            </p:cNvSpPr>
            <p:nvPr/>
          </p:nvSpPr>
          <p:spPr bwMode="auto">
            <a:xfrm>
              <a:off x="4393" y="2732"/>
              <a:ext cx="3" cy="2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0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3" name="Freeform 107"/>
            <p:cNvSpPr>
              <a:spLocks noChangeAspect="1"/>
            </p:cNvSpPr>
            <p:nvPr/>
          </p:nvSpPr>
          <p:spPr bwMode="auto">
            <a:xfrm>
              <a:off x="3901" y="2277"/>
              <a:ext cx="2" cy="5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5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4" name="Freeform 108"/>
            <p:cNvSpPr>
              <a:spLocks noChangeAspect="1"/>
            </p:cNvSpPr>
            <p:nvPr/>
          </p:nvSpPr>
          <p:spPr bwMode="auto">
            <a:xfrm>
              <a:off x="4469" y="1676"/>
              <a:ext cx="606" cy="240"/>
            </a:xfrm>
            <a:custGeom>
              <a:avLst/>
              <a:gdLst>
                <a:gd name="T0" fmla="*/ 359 w 603"/>
                <a:gd name="T1" fmla="*/ 230 h 239"/>
                <a:gd name="T2" fmla="*/ 329 w 603"/>
                <a:gd name="T3" fmla="*/ 219 h 239"/>
                <a:gd name="T4" fmla="*/ 275 w 603"/>
                <a:gd name="T5" fmla="*/ 217 h 239"/>
                <a:gd name="T6" fmla="*/ 223 w 603"/>
                <a:gd name="T7" fmla="*/ 214 h 239"/>
                <a:gd name="T8" fmla="*/ 190 w 603"/>
                <a:gd name="T9" fmla="*/ 178 h 239"/>
                <a:gd name="T10" fmla="*/ 136 w 603"/>
                <a:gd name="T11" fmla="*/ 161 h 239"/>
                <a:gd name="T12" fmla="*/ 90 w 603"/>
                <a:gd name="T13" fmla="*/ 154 h 239"/>
                <a:gd name="T14" fmla="*/ 77 w 603"/>
                <a:gd name="T15" fmla="*/ 114 h 239"/>
                <a:gd name="T16" fmla="*/ 36 w 603"/>
                <a:gd name="T17" fmla="*/ 92 h 239"/>
                <a:gd name="T18" fmla="*/ 2 w 603"/>
                <a:gd name="T19" fmla="*/ 68 h 239"/>
                <a:gd name="T20" fmla="*/ 9 w 603"/>
                <a:gd name="T21" fmla="*/ 57 h 239"/>
                <a:gd name="T22" fmla="*/ 43 w 603"/>
                <a:gd name="T23" fmla="*/ 39 h 239"/>
                <a:gd name="T24" fmla="*/ 98 w 603"/>
                <a:gd name="T25" fmla="*/ 33 h 239"/>
                <a:gd name="T26" fmla="*/ 133 w 603"/>
                <a:gd name="T27" fmla="*/ 45 h 239"/>
                <a:gd name="T28" fmla="*/ 175 w 603"/>
                <a:gd name="T29" fmla="*/ 38 h 239"/>
                <a:gd name="T30" fmla="*/ 161 w 603"/>
                <a:gd name="T31" fmla="*/ 0 h 239"/>
                <a:gd name="T32" fmla="*/ 224 w 603"/>
                <a:gd name="T33" fmla="*/ 14 h 239"/>
                <a:gd name="T34" fmla="*/ 264 w 603"/>
                <a:gd name="T35" fmla="*/ 40 h 239"/>
                <a:gd name="T36" fmla="*/ 323 w 603"/>
                <a:gd name="T37" fmla="*/ 40 h 239"/>
                <a:gd name="T38" fmla="*/ 358 w 603"/>
                <a:gd name="T39" fmla="*/ 54 h 239"/>
                <a:gd name="T40" fmla="*/ 417 w 603"/>
                <a:gd name="T41" fmla="*/ 60 h 239"/>
                <a:gd name="T42" fmla="*/ 459 w 603"/>
                <a:gd name="T43" fmla="*/ 39 h 239"/>
                <a:gd name="T44" fmla="*/ 511 w 603"/>
                <a:gd name="T45" fmla="*/ 49 h 239"/>
                <a:gd name="T46" fmla="*/ 517 w 603"/>
                <a:gd name="T47" fmla="*/ 85 h 239"/>
                <a:gd name="T48" fmla="*/ 528 w 603"/>
                <a:gd name="T49" fmla="*/ 96 h 239"/>
                <a:gd name="T50" fmla="*/ 553 w 603"/>
                <a:gd name="T51" fmla="*/ 99 h 239"/>
                <a:gd name="T52" fmla="*/ 603 w 603"/>
                <a:gd name="T53" fmla="*/ 111 h 239"/>
                <a:gd name="T54" fmla="*/ 577 w 603"/>
                <a:gd name="T55" fmla="*/ 124 h 239"/>
                <a:gd name="T56" fmla="*/ 552 w 603"/>
                <a:gd name="T57" fmla="*/ 151 h 239"/>
                <a:gd name="T58" fmla="*/ 516 w 603"/>
                <a:gd name="T59" fmla="*/ 166 h 239"/>
                <a:gd name="T60" fmla="*/ 490 w 603"/>
                <a:gd name="T61" fmla="*/ 180 h 239"/>
                <a:gd name="T62" fmla="*/ 485 w 603"/>
                <a:gd name="T63" fmla="*/ 206 h 239"/>
                <a:gd name="T64" fmla="*/ 446 w 603"/>
                <a:gd name="T65" fmla="*/ 222 h 239"/>
                <a:gd name="T66" fmla="*/ 411 w 603"/>
                <a:gd name="T67" fmla="*/ 232 h 239"/>
                <a:gd name="T68" fmla="*/ 382 w 603"/>
                <a:gd name="T69" fmla="*/ 234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3"/>
                <a:gd name="T106" fmla="*/ 0 h 239"/>
                <a:gd name="T107" fmla="*/ 603 w 603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3" h="239">
                  <a:moveTo>
                    <a:pt x="378" y="232"/>
                  </a:moveTo>
                  <a:lnTo>
                    <a:pt x="355" y="228"/>
                  </a:lnTo>
                  <a:lnTo>
                    <a:pt x="332" y="224"/>
                  </a:lnTo>
                  <a:lnTo>
                    <a:pt x="325" y="217"/>
                  </a:lnTo>
                  <a:lnTo>
                    <a:pt x="299" y="216"/>
                  </a:lnTo>
                  <a:lnTo>
                    <a:pt x="273" y="215"/>
                  </a:lnTo>
                  <a:lnTo>
                    <a:pt x="247" y="213"/>
                  </a:lnTo>
                  <a:lnTo>
                    <a:pt x="221" y="212"/>
                  </a:lnTo>
                  <a:lnTo>
                    <a:pt x="204" y="194"/>
                  </a:lnTo>
                  <a:lnTo>
                    <a:pt x="188" y="176"/>
                  </a:lnTo>
                  <a:lnTo>
                    <a:pt x="161" y="167"/>
                  </a:lnTo>
                  <a:lnTo>
                    <a:pt x="134" y="159"/>
                  </a:lnTo>
                  <a:lnTo>
                    <a:pt x="112" y="155"/>
                  </a:lnTo>
                  <a:lnTo>
                    <a:pt x="90" y="152"/>
                  </a:lnTo>
                  <a:lnTo>
                    <a:pt x="84" y="133"/>
                  </a:lnTo>
                  <a:lnTo>
                    <a:pt x="77" y="114"/>
                  </a:lnTo>
                  <a:lnTo>
                    <a:pt x="50" y="96"/>
                  </a:lnTo>
                  <a:lnTo>
                    <a:pt x="36" y="92"/>
                  </a:lnTo>
                  <a:lnTo>
                    <a:pt x="9" y="76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5" y="49"/>
                  </a:lnTo>
                  <a:lnTo>
                    <a:pt x="43" y="39"/>
                  </a:lnTo>
                  <a:lnTo>
                    <a:pt x="61" y="28"/>
                  </a:lnTo>
                  <a:lnTo>
                    <a:pt x="98" y="33"/>
                  </a:lnTo>
                  <a:lnTo>
                    <a:pt x="105" y="40"/>
                  </a:lnTo>
                  <a:lnTo>
                    <a:pt x="131" y="45"/>
                  </a:lnTo>
                  <a:lnTo>
                    <a:pt x="158" y="49"/>
                  </a:lnTo>
                  <a:lnTo>
                    <a:pt x="173" y="38"/>
                  </a:lnTo>
                  <a:lnTo>
                    <a:pt x="155" y="23"/>
                  </a:lnTo>
                  <a:lnTo>
                    <a:pt x="159" y="0"/>
                  </a:lnTo>
                  <a:lnTo>
                    <a:pt x="190" y="6"/>
                  </a:lnTo>
                  <a:lnTo>
                    <a:pt x="222" y="14"/>
                  </a:lnTo>
                  <a:lnTo>
                    <a:pt x="235" y="26"/>
                  </a:lnTo>
                  <a:lnTo>
                    <a:pt x="262" y="40"/>
                  </a:lnTo>
                  <a:lnTo>
                    <a:pt x="294" y="35"/>
                  </a:lnTo>
                  <a:lnTo>
                    <a:pt x="319" y="40"/>
                  </a:lnTo>
                  <a:lnTo>
                    <a:pt x="344" y="46"/>
                  </a:lnTo>
                  <a:lnTo>
                    <a:pt x="354" y="54"/>
                  </a:lnTo>
                  <a:lnTo>
                    <a:pt x="392" y="64"/>
                  </a:lnTo>
                  <a:lnTo>
                    <a:pt x="413" y="60"/>
                  </a:lnTo>
                  <a:lnTo>
                    <a:pt x="434" y="56"/>
                  </a:lnTo>
                  <a:lnTo>
                    <a:pt x="455" y="39"/>
                  </a:lnTo>
                  <a:lnTo>
                    <a:pt x="489" y="47"/>
                  </a:lnTo>
                  <a:lnTo>
                    <a:pt x="505" y="49"/>
                  </a:lnTo>
                  <a:lnTo>
                    <a:pt x="509" y="67"/>
                  </a:lnTo>
                  <a:lnTo>
                    <a:pt x="511" y="85"/>
                  </a:lnTo>
                  <a:lnTo>
                    <a:pt x="505" y="87"/>
                  </a:lnTo>
                  <a:lnTo>
                    <a:pt x="522" y="96"/>
                  </a:lnTo>
                  <a:lnTo>
                    <a:pt x="540" y="96"/>
                  </a:lnTo>
                  <a:lnTo>
                    <a:pt x="547" y="99"/>
                  </a:lnTo>
                  <a:lnTo>
                    <a:pt x="557" y="90"/>
                  </a:lnTo>
                  <a:lnTo>
                    <a:pt x="597" y="111"/>
                  </a:lnTo>
                  <a:lnTo>
                    <a:pt x="603" y="123"/>
                  </a:lnTo>
                  <a:lnTo>
                    <a:pt x="571" y="122"/>
                  </a:lnTo>
                  <a:lnTo>
                    <a:pt x="550" y="133"/>
                  </a:lnTo>
                  <a:lnTo>
                    <a:pt x="546" y="149"/>
                  </a:lnTo>
                  <a:lnTo>
                    <a:pt x="527" y="154"/>
                  </a:lnTo>
                  <a:lnTo>
                    <a:pt x="510" y="164"/>
                  </a:lnTo>
                  <a:lnTo>
                    <a:pt x="484" y="156"/>
                  </a:lnTo>
                  <a:lnTo>
                    <a:pt x="486" y="178"/>
                  </a:lnTo>
                  <a:lnTo>
                    <a:pt x="499" y="189"/>
                  </a:lnTo>
                  <a:lnTo>
                    <a:pt x="481" y="204"/>
                  </a:lnTo>
                  <a:lnTo>
                    <a:pt x="465" y="218"/>
                  </a:lnTo>
                  <a:lnTo>
                    <a:pt x="442" y="220"/>
                  </a:lnTo>
                  <a:lnTo>
                    <a:pt x="420" y="221"/>
                  </a:lnTo>
                  <a:lnTo>
                    <a:pt x="407" y="230"/>
                  </a:lnTo>
                  <a:lnTo>
                    <a:pt x="393" y="239"/>
                  </a:lnTo>
                  <a:lnTo>
                    <a:pt x="378" y="23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115245" name="Group 109"/>
          <p:cNvGrpSpPr>
            <a:grpSpLocks/>
          </p:cNvGrpSpPr>
          <p:nvPr/>
        </p:nvGrpSpPr>
        <p:grpSpPr bwMode="auto">
          <a:xfrm>
            <a:off x="4511675" y="3198813"/>
            <a:ext cx="1489075" cy="914400"/>
            <a:chOff x="3079" y="2015"/>
            <a:chExt cx="1016" cy="576"/>
          </a:xfrm>
        </p:grpSpPr>
        <p:sp>
          <p:nvSpPr>
            <p:cNvPr id="1115246" name="Freeform 110"/>
            <p:cNvSpPr>
              <a:spLocks noChangeAspect="1"/>
            </p:cNvSpPr>
            <p:nvPr/>
          </p:nvSpPr>
          <p:spPr bwMode="auto">
            <a:xfrm>
              <a:off x="3649" y="2015"/>
              <a:ext cx="201" cy="192"/>
            </a:xfrm>
            <a:custGeom>
              <a:avLst/>
              <a:gdLst>
                <a:gd name="T0" fmla="*/ 132 w 200"/>
                <a:gd name="T1" fmla="*/ 82 h 191"/>
                <a:gd name="T2" fmla="*/ 131 w 200"/>
                <a:gd name="T3" fmla="*/ 70 h 191"/>
                <a:gd name="T4" fmla="*/ 138 w 200"/>
                <a:gd name="T5" fmla="*/ 48 h 191"/>
                <a:gd name="T6" fmla="*/ 138 w 200"/>
                <a:gd name="T7" fmla="*/ 37 h 191"/>
                <a:gd name="T8" fmla="*/ 123 w 200"/>
                <a:gd name="T9" fmla="*/ 30 h 191"/>
                <a:gd name="T10" fmla="*/ 105 w 200"/>
                <a:gd name="T11" fmla="*/ 4 h 191"/>
                <a:gd name="T12" fmla="*/ 92 w 200"/>
                <a:gd name="T13" fmla="*/ 5 h 191"/>
                <a:gd name="T14" fmla="*/ 86 w 200"/>
                <a:gd name="T15" fmla="*/ 0 h 191"/>
                <a:gd name="T16" fmla="*/ 61 w 200"/>
                <a:gd name="T17" fmla="*/ 1 h 191"/>
                <a:gd name="T18" fmla="*/ 57 w 200"/>
                <a:gd name="T19" fmla="*/ 5 h 191"/>
                <a:gd name="T20" fmla="*/ 38 w 200"/>
                <a:gd name="T21" fmla="*/ 22 h 191"/>
                <a:gd name="T22" fmla="*/ 39 w 200"/>
                <a:gd name="T23" fmla="*/ 44 h 191"/>
                <a:gd name="T24" fmla="*/ 39 w 200"/>
                <a:gd name="T25" fmla="*/ 68 h 191"/>
                <a:gd name="T26" fmla="*/ 20 w 200"/>
                <a:gd name="T27" fmla="*/ 80 h 191"/>
                <a:gd name="T28" fmla="*/ 0 w 200"/>
                <a:gd name="T29" fmla="*/ 92 h 191"/>
                <a:gd name="T30" fmla="*/ 13 w 200"/>
                <a:gd name="T31" fmla="*/ 120 h 191"/>
                <a:gd name="T32" fmla="*/ 32 w 200"/>
                <a:gd name="T33" fmla="*/ 129 h 191"/>
                <a:gd name="T34" fmla="*/ 51 w 200"/>
                <a:gd name="T35" fmla="*/ 138 h 191"/>
                <a:gd name="T36" fmla="*/ 70 w 200"/>
                <a:gd name="T37" fmla="*/ 147 h 191"/>
                <a:gd name="T38" fmla="*/ 90 w 200"/>
                <a:gd name="T39" fmla="*/ 156 h 191"/>
                <a:gd name="T40" fmla="*/ 109 w 200"/>
                <a:gd name="T41" fmla="*/ 172 h 191"/>
                <a:gd name="T42" fmla="*/ 129 w 200"/>
                <a:gd name="T43" fmla="*/ 191 h 191"/>
                <a:gd name="T44" fmla="*/ 166 w 200"/>
                <a:gd name="T45" fmla="*/ 193 h 191"/>
                <a:gd name="T46" fmla="*/ 175 w 200"/>
                <a:gd name="T47" fmla="*/ 173 h 191"/>
                <a:gd name="T48" fmla="*/ 191 w 200"/>
                <a:gd name="T49" fmla="*/ 172 h 191"/>
                <a:gd name="T50" fmla="*/ 202 w 200"/>
                <a:gd name="T51" fmla="*/ 173 h 191"/>
                <a:gd name="T52" fmla="*/ 197 w 200"/>
                <a:gd name="T53" fmla="*/ 165 h 191"/>
                <a:gd name="T54" fmla="*/ 189 w 200"/>
                <a:gd name="T55" fmla="*/ 149 h 191"/>
                <a:gd name="T56" fmla="*/ 183 w 200"/>
                <a:gd name="T57" fmla="*/ 149 h 191"/>
                <a:gd name="T58" fmla="*/ 184 w 200"/>
                <a:gd name="T59" fmla="*/ 130 h 191"/>
                <a:gd name="T60" fmla="*/ 175 w 200"/>
                <a:gd name="T61" fmla="*/ 120 h 191"/>
                <a:gd name="T62" fmla="*/ 160 w 200"/>
                <a:gd name="T63" fmla="*/ 111 h 191"/>
                <a:gd name="T64" fmla="*/ 143 w 200"/>
                <a:gd name="T65" fmla="*/ 99 h 191"/>
                <a:gd name="T66" fmla="*/ 132 w 200"/>
                <a:gd name="T67" fmla="*/ 82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191"/>
                <a:gd name="T104" fmla="*/ 200 w 200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191">
                  <a:moveTo>
                    <a:pt x="130" y="82"/>
                  </a:moveTo>
                  <a:lnTo>
                    <a:pt x="129" y="70"/>
                  </a:lnTo>
                  <a:lnTo>
                    <a:pt x="136" y="48"/>
                  </a:lnTo>
                  <a:lnTo>
                    <a:pt x="136" y="37"/>
                  </a:lnTo>
                  <a:lnTo>
                    <a:pt x="121" y="30"/>
                  </a:lnTo>
                  <a:lnTo>
                    <a:pt x="103" y="4"/>
                  </a:lnTo>
                  <a:lnTo>
                    <a:pt x="92" y="5"/>
                  </a:lnTo>
                  <a:lnTo>
                    <a:pt x="86" y="0"/>
                  </a:lnTo>
                  <a:lnTo>
                    <a:pt x="61" y="1"/>
                  </a:lnTo>
                  <a:lnTo>
                    <a:pt x="57" y="5"/>
                  </a:lnTo>
                  <a:lnTo>
                    <a:pt x="38" y="22"/>
                  </a:lnTo>
                  <a:lnTo>
                    <a:pt x="39" y="44"/>
                  </a:lnTo>
                  <a:lnTo>
                    <a:pt x="39" y="68"/>
                  </a:lnTo>
                  <a:lnTo>
                    <a:pt x="20" y="80"/>
                  </a:lnTo>
                  <a:lnTo>
                    <a:pt x="0" y="92"/>
                  </a:lnTo>
                  <a:lnTo>
                    <a:pt x="13" y="118"/>
                  </a:lnTo>
                  <a:lnTo>
                    <a:pt x="32" y="127"/>
                  </a:lnTo>
                  <a:lnTo>
                    <a:pt x="51" y="136"/>
                  </a:lnTo>
                  <a:lnTo>
                    <a:pt x="70" y="145"/>
                  </a:lnTo>
                  <a:lnTo>
                    <a:pt x="90" y="154"/>
                  </a:lnTo>
                  <a:lnTo>
                    <a:pt x="107" y="170"/>
                  </a:lnTo>
                  <a:lnTo>
                    <a:pt x="127" y="189"/>
                  </a:lnTo>
                  <a:lnTo>
                    <a:pt x="164" y="191"/>
                  </a:lnTo>
                  <a:lnTo>
                    <a:pt x="173" y="171"/>
                  </a:lnTo>
                  <a:lnTo>
                    <a:pt x="189" y="170"/>
                  </a:lnTo>
                  <a:lnTo>
                    <a:pt x="200" y="171"/>
                  </a:lnTo>
                  <a:lnTo>
                    <a:pt x="195" y="163"/>
                  </a:lnTo>
                  <a:lnTo>
                    <a:pt x="187" y="147"/>
                  </a:lnTo>
                  <a:lnTo>
                    <a:pt x="181" y="147"/>
                  </a:lnTo>
                  <a:lnTo>
                    <a:pt x="182" y="128"/>
                  </a:lnTo>
                  <a:lnTo>
                    <a:pt x="173" y="118"/>
                  </a:lnTo>
                  <a:lnTo>
                    <a:pt x="158" y="109"/>
                  </a:lnTo>
                  <a:lnTo>
                    <a:pt x="141" y="97"/>
                  </a:lnTo>
                  <a:lnTo>
                    <a:pt x="130" y="8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7" name="Freeform 111"/>
            <p:cNvSpPr>
              <a:spLocks noChangeAspect="1"/>
            </p:cNvSpPr>
            <p:nvPr/>
          </p:nvSpPr>
          <p:spPr bwMode="auto">
            <a:xfrm>
              <a:off x="3814" y="2185"/>
              <a:ext cx="38" cy="36"/>
            </a:xfrm>
            <a:custGeom>
              <a:avLst/>
              <a:gdLst>
                <a:gd name="T0" fmla="*/ 31 w 38"/>
                <a:gd name="T1" fmla="*/ 10 h 35"/>
                <a:gd name="T2" fmla="*/ 24 w 38"/>
                <a:gd name="T3" fmla="*/ 11 h 35"/>
                <a:gd name="T4" fmla="*/ 25 w 38"/>
                <a:gd name="T5" fmla="*/ 16 h 35"/>
                <a:gd name="T6" fmla="*/ 38 w 38"/>
                <a:gd name="T7" fmla="*/ 37 h 35"/>
                <a:gd name="T8" fmla="*/ 21 w 38"/>
                <a:gd name="T9" fmla="*/ 33 h 35"/>
                <a:gd name="T10" fmla="*/ 18 w 38"/>
                <a:gd name="T11" fmla="*/ 25 h 35"/>
                <a:gd name="T12" fmla="*/ 0 w 38"/>
                <a:gd name="T13" fmla="*/ 23 h 35"/>
                <a:gd name="T14" fmla="*/ 9 w 38"/>
                <a:gd name="T15" fmla="*/ 1 h 35"/>
                <a:gd name="T16" fmla="*/ 25 w 38"/>
                <a:gd name="T17" fmla="*/ 0 h 35"/>
                <a:gd name="T18" fmla="*/ 31 w 38"/>
                <a:gd name="T19" fmla="*/ 1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35"/>
                <a:gd name="T32" fmla="*/ 38 w 38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35">
                  <a:moveTo>
                    <a:pt x="31" y="10"/>
                  </a:moveTo>
                  <a:lnTo>
                    <a:pt x="24" y="11"/>
                  </a:lnTo>
                  <a:lnTo>
                    <a:pt x="25" y="16"/>
                  </a:lnTo>
                  <a:lnTo>
                    <a:pt x="38" y="35"/>
                  </a:lnTo>
                  <a:lnTo>
                    <a:pt x="21" y="31"/>
                  </a:lnTo>
                  <a:lnTo>
                    <a:pt x="18" y="23"/>
                  </a:lnTo>
                  <a:lnTo>
                    <a:pt x="0" y="21"/>
                  </a:lnTo>
                  <a:lnTo>
                    <a:pt x="9" y="1"/>
                  </a:lnTo>
                  <a:lnTo>
                    <a:pt x="25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8" name="Freeform 112"/>
            <p:cNvSpPr>
              <a:spLocks noChangeAspect="1"/>
            </p:cNvSpPr>
            <p:nvPr/>
          </p:nvSpPr>
          <p:spPr bwMode="auto">
            <a:xfrm>
              <a:off x="3382" y="2147"/>
              <a:ext cx="227" cy="232"/>
            </a:xfrm>
            <a:custGeom>
              <a:avLst/>
              <a:gdLst>
                <a:gd name="T0" fmla="*/ 184 w 225"/>
                <a:gd name="T1" fmla="*/ 85 h 231"/>
                <a:gd name="T2" fmla="*/ 168 w 225"/>
                <a:gd name="T3" fmla="*/ 64 h 231"/>
                <a:gd name="T4" fmla="*/ 155 w 225"/>
                <a:gd name="T5" fmla="*/ 42 h 231"/>
                <a:gd name="T6" fmla="*/ 152 w 225"/>
                <a:gd name="T7" fmla="*/ 44 h 231"/>
                <a:gd name="T8" fmla="*/ 160 w 225"/>
                <a:gd name="T9" fmla="*/ 61 h 231"/>
                <a:gd name="T10" fmla="*/ 168 w 225"/>
                <a:gd name="T11" fmla="*/ 79 h 231"/>
                <a:gd name="T12" fmla="*/ 179 w 225"/>
                <a:gd name="T13" fmla="*/ 96 h 231"/>
                <a:gd name="T14" fmla="*/ 188 w 225"/>
                <a:gd name="T15" fmla="*/ 112 h 231"/>
                <a:gd name="T16" fmla="*/ 198 w 225"/>
                <a:gd name="T17" fmla="*/ 132 h 231"/>
                <a:gd name="T18" fmla="*/ 206 w 225"/>
                <a:gd name="T19" fmla="*/ 148 h 231"/>
                <a:gd name="T20" fmla="*/ 217 w 225"/>
                <a:gd name="T21" fmla="*/ 164 h 231"/>
                <a:gd name="T22" fmla="*/ 229 w 225"/>
                <a:gd name="T23" fmla="*/ 180 h 231"/>
                <a:gd name="T24" fmla="*/ 226 w 225"/>
                <a:gd name="T25" fmla="*/ 183 h 231"/>
                <a:gd name="T26" fmla="*/ 227 w 225"/>
                <a:gd name="T27" fmla="*/ 200 h 231"/>
                <a:gd name="T28" fmla="*/ 221 w 225"/>
                <a:gd name="T29" fmla="*/ 209 h 231"/>
                <a:gd name="T30" fmla="*/ 215 w 225"/>
                <a:gd name="T31" fmla="*/ 207 h 231"/>
                <a:gd name="T32" fmla="*/ 211 w 225"/>
                <a:gd name="T33" fmla="*/ 220 h 231"/>
                <a:gd name="T34" fmla="*/ 200 w 225"/>
                <a:gd name="T35" fmla="*/ 222 h 231"/>
                <a:gd name="T36" fmla="*/ 196 w 225"/>
                <a:gd name="T37" fmla="*/ 233 h 231"/>
                <a:gd name="T38" fmla="*/ 169 w 225"/>
                <a:gd name="T39" fmla="*/ 230 h 231"/>
                <a:gd name="T40" fmla="*/ 144 w 225"/>
                <a:gd name="T41" fmla="*/ 227 h 231"/>
                <a:gd name="T42" fmla="*/ 143 w 225"/>
                <a:gd name="T43" fmla="*/ 222 h 231"/>
                <a:gd name="T44" fmla="*/ 140 w 225"/>
                <a:gd name="T45" fmla="*/ 227 h 231"/>
                <a:gd name="T46" fmla="*/ 125 w 225"/>
                <a:gd name="T47" fmla="*/ 227 h 231"/>
                <a:gd name="T48" fmla="*/ 109 w 225"/>
                <a:gd name="T49" fmla="*/ 227 h 231"/>
                <a:gd name="T50" fmla="*/ 93 w 225"/>
                <a:gd name="T51" fmla="*/ 227 h 231"/>
                <a:gd name="T52" fmla="*/ 77 w 225"/>
                <a:gd name="T53" fmla="*/ 227 h 231"/>
                <a:gd name="T54" fmla="*/ 62 w 225"/>
                <a:gd name="T55" fmla="*/ 227 h 231"/>
                <a:gd name="T56" fmla="*/ 44 w 225"/>
                <a:gd name="T57" fmla="*/ 227 h 231"/>
                <a:gd name="T58" fmla="*/ 28 w 225"/>
                <a:gd name="T59" fmla="*/ 227 h 231"/>
                <a:gd name="T60" fmla="*/ 13 w 225"/>
                <a:gd name="T61" fmla="*/ 227 h 231"/>
                <a:gd name="T62" fmla="*/ 12 w 225"/>
                <a:gd name="T63" fmla="*/ 206 h 231"/>
                <a:gd name="T64" fmla="*/ 11 w 225"/>
                <a:gd name="T65" fmla="*/ 184 h 231"/>
                <a:gd name="T66" fmla="*/ 10 w 225"/>
                <a:gd name="T67" fmla="*/ 162 h 231"/>
                <a:gd name="T68" fmla="*/ 8 w 225"/>
                <a:gd name="T69" fmla="*/ 140 h 231"/>
                <a:gd name="T70" fmla="*/ 7 w 225"/>
                <a:gd name="T71" fmla="*/ 118 h 231"/>
                <a:gd name="T72" fmla="*/ 4 w 225"/>
                <a:gd name="T73" fmla="*/ 93 h 231"/>
                <a:gd name="T74" fmla="*/ 3 w 225"/>
                <a:gd name="T75" fmla="*/ 73 h 231"/>
                <a:gd name="T76" fmla="*/ 2 w 225"/>
                <a:gd name="T77" fmla="*/ 50 h 231"/>
                <a:gd name="T78" fmla="*/ 1 w 225"/>
                <a:gd name="T79" fmla="*/ 33 h 231"/>
                <a:gd name="T80" fmla="*/ 0 w 225"/>
                <a:gd name="T81" fmla="*/ 15 h 231"/>
                <a:gd name="T82" fmla="*/ 3 w 225"/>
                <a:gd name="T83" fmla="*/ 0 h 231"/>
                <a:gd name="T84" fmla="*/ 16 w 225"/>
                <a:gd name="T85" fmla="*/ 1 h 231"/>
                <a:gd name="T86" fmla="*/ 47 w 225"/>
                <a:gd name="T87" fmla="*/ 10 h 231"/>
                <a:gd name="T88" fmla="*/ 79 w 225"/>
                <a:gd name="T89" fmla="*/ 17 h 231"/>
                <a:gd name="T90" fmla="*/ 106 w 225"/>
                <a:gd name="T91" fmla="*/ 9 h 231"/>
                <a:gd name="T92" fmla="*/ 119 w 225"/>
                <a:gd name="T93" fmla="*/ 2 h 231"/>
                <a:gd name="T94" fmla="*/ 114 w 225"/>
                <a:gd name="T95" fmla="*/ 5 h 231"/>
                <a:gd name="T96" fmla="*/ 122 w 225"/>
                <a:gd name="T97" fmla="*/ 2 h 231"/>
                <a:gd name="T98" fmla="*/ 140 w 225"/>
                <a:gd name="T99" fmla="*/ 7 h 231"/>
                <a:gd name="T100" fmla="*/ 145 w 225"/>
                <a:gd name="T101" fmla="*/ 12 h 231"/>
                <a:gd name="T102" fmla="*/ 155 w 225"/>
                <a:gd name="T103" fmla="*/ 14 h 231"/>
                <a:gd name="T104" fmla="*/ 185 w 225"/>
                <a:gd name="T105" fmla="*/ 7 h 231"/>
                <a:gd name="T106" fmla="*/ 194 w 225"/>
                <a:gd name="T107" fmla="*/ 29 h 231"/>
                <a:gd name="T108" fmla="*/ 202 w 225"/>
                <a:gd name="T109" fmla="*/ 50 h 231"/>
                <a:gd name="T110" fmla="*/ 199 w 225"/>
                <a:gd name="T111" fmla="*/ 69 h 231"/>
                <a:gd name="T112" fmla="*/ 194 w 225"/>
                <a:gd name="T113" fmla="*/ 89 h 231"/>
                <a:gd name="T114" fmla="*/ 184 w 225"/>
                <a:gd name="T115" fmla="*/ 85 h 2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5"/>
                <a:gd name="T175" fmla="*/ 0 h 231"/>
                <a:gd name="T176" fmla="*/ 225 w 225"/>
                <a:gd name="T177" fmla="*/ 231 h 2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5" h="231">
                  <a:moveTo>
                    <a:pt x="180" y="85"/>
                  </a:moveTo>
                  <a:lnTo>
                    <a:pt x="166" y="64"/>
                  </a:lnTo>
                  <a:lnTo>
                    <a:pt x="153" y="42"/>
                  </a:lnTo>
                  <a:lnTo>
                    <a:pt x="150" y="44"/>
                  </a:lnTo>
                  <a:lnTo>
                    <a:pt x="158" y="61"/>
                  </a:lnTo>
                  <a:lnTo>
                    <a:pt x="166" y="79"/>
                  </a:lnTo>
                  <a:lnTo>
                    <a:pt x="175" y="96"/>
                  </a:lnTo>
                  <a:lnTo>
                    <a:pt x="184" y="112"/>
                  </a:lnTo>
                  <a:lnTo>
                    <a:pt x="194" y="130"/>
                  </a:lnTo>
                  <a:lnTo>
                    <a:pt x="202" y="146"/>
                  </a:lnTo>
                  <a:lnTo>
                    <a:pt x="213" y="162"/>
                  </a:lnTo>
                  <a:lnTo>
                    <a:pt x="225" y="178"/>
                  </a:lnTo>
                  <a:lnTo>
                    <a:pt x="222" y="181"/>
                  </a:lnTo>
                  <a:lnTo>
                    <a:pt x="223" y="198"/>
                  </a:lnTo>
                  <a:lnTo>
                    <a:pt x="217" y="207"/>
                  </a:lnTo>
                  <a:lnTo>
                    <a:pt x="211" y="205"/>
                  </a:lnTo>
                  <a:lnTo>
                    <a:pt x="207" y="218"/>
                  </a:lnTo>
                  <a:lnTo>
                    <a:pt x="196" y="220"/>
                  </a:lnTo>
                  <a:lnTo>
                    <a:pt x="192" y="231"/>
                  </a:lnTo>
                  <a:lnTo>
                    <a:pt x="167" y="228"/>
                  </a:lnTo>
                  <a:lnTo>
                    <a:pt x="142" y="225"/>
                  </a:lnTo>
                  <a:lnTo>
                    <a:pt x="141" y="220"/>
                  </a:lnTo>
                  <a:lnTo>
                    <a:pt x="138" y="225"/>
                  </a:lnTo>
                  <a:lnTo>
                    <a:pt x="123" y="225"/>
                  </a:lnTo>
                  <a:lnTo>
                    <a:pt x="107" y="225"/>
                  </a:lnTo>
                  <a:lnTo>
                    <a:pt x="91" y="225"/>
                  </a:lnTo>
                  <a:lnTo>
                    <a:pt x="75" y="225"/>
                  </a:lnTo>
                  <a:lnTo>
                    <a:pt x="60" y="225"/>
                  </a:lnTo>
                  <a:lnTo>
                    <a:pt x="44" y="225"/>
                  </a:lnTo>
                  <a:lnTo>
                    <a:pt x="28" y="225"/>
                  </a:lnTo>
                  <a:lnTo>
                    <a:pt x="13" y="225"/>
                  </a:lnTo>
                  <a:lnTo>
                    <a:pt x="12" y="204"/>
                  </a:lnTo>
                  <a:lnTo>
                    <a:pt x="11" y="182"/>
                  </a:lnTo>
                  <a:lnTo>
                    <a:pt x="10" y="160"/>
                  </a:lnTo>
                  <a:lnTo>
                    <a:pt x="8" y="138"/>
                  </a:lnTo>
                  <a:lnTo>
                    <a:pt x="7" y="116"/>
                  </a:lnTo>
                  <a:lnTo>
                    <a:pt x="4" y="93"/>
                  </a:lnTo>
                  <a:lnTo>
                    <a:pt x="3" y="73"/>
                  </a:lnTo>
                  <a:lnTo>
                    <a:pt x="2" y="50"/>
                  </a:lnTo>
                  <a:lnTo>
                    <a:pt x="1" y="33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6" y="1"/>
                  </a:lnTo>
                  <a:lnTo>
                    <a:pt x="47" y="10"/>
                  </a:lnTo>
                  <a:lnTo>
                    <a:pt x="77" y="17"/>
                  </a:lnTo>
                  <a:lnTo>
                    <a:pt x="104" y="9"/>
                  </a:lnTo>
                  <a:lnTo>
                    <a:pt x="117" y="2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38" y="7"/>
                  </a:lnTo>
                  <a:lnTo>
                    <a:pt x="143" y="12"/>
                  </a:lnTo>
                  <a:lnTo>
                    <a:pt x="153" y="14"/>
                  </a:lnTo>
                  <a:lnTo>
                    <a:pt x="181" y="7"/>
                  </a:lnTo>
                  <a:lnTo>
                    <a:pt x="190" y="29"/>
                  </a:lnTo>
                  <a:lnTo>
                    <a:pt x="198" y="50"/>
                  </a:lnTo>
                  <a:lnTo>
                    <a:pt x="195" y="69"/>
                  </a:lnTo>
                  <a:lnTo>
                    <a:pt x="190" y="89"/>
                  </a:lnTo>
                  <a:lnTo>
                    <a:pt x="180" y="85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49" name="Freeform 113"/>
            <p:cNvSpPr>
              <a:spLocks noChangeAspect="1"/>
            </p:cNvSpPr>
            <p:nvPr/>
          </p:nvSpPr>
          <p:spPr bwMode="auto">
            <a:xfrm>
              <a:off x="3584" y="2107"/>
              <a:ext cx="78" cy="98"/>
            </a:xfrm>
            <a:custGeom>
              <a:avLst/>
              <a:gdLst>
                <a:gd name="T0" fmla="*/ 30 w 78"/>
                <a:gd name="T1" fmla="*/ 24 h 97"/>
                <a:gd name="T2" fmla="*/ 5 w 78"/>
                <a:gd name="T3" fmla="*/ 14 h 97"/>
                <a:gd name="T4" fmla="*/ 4 w 78"/>
                <a:gd name="T5" fmla="*/ 33 h 97"/>
                <a:gd name="T6" fmla="*/ 2 w 78"/>
                <a:gd name="T7" fmla="*/ 54 h 97"/>
                <a:gd name="T8" fmla="*/ 1 w 78"/>
                <a:gd name="T9" fmla="*/ 73 h 97"/>
                <a:gd name="T10" fmla="*/ 0 w 78"/>
                <a:gd name="T11" fmla="*/ 91 h 97"/>
                <a:gd name="T12" fmla="*/ 0 w 78"/>
                <a:gd name="T13" fmla="*/ 96 h 97"/>
                <a:gd name="T14" fmla="*/ 22 w 78"/>
                <a:gd name="T15" fmla="*/ 99 h 97"/>
                <a:gd name="T16" fmla="*/ 34 w 78"/>
                <a:gd name="T17" fmla="*/ 84 h 97"/>
                <a:gd name="T18" fmla="*/ 48 w 78"/>
                <a:gd name="T19" fmla="*/ 80 h 97"/>
                <a:gd name="T20" fmla="*/ 57 w 78"/>
                <a:gd name="T21" fmla="*/ 69 h 97"/>
                <a:gd name="T22" fmla="*/ 35 w 78"/>
                <a:gd name="T23" fmla="*/ 43 h 97"/>
                <a:gd name="T24" fmla="*/ 56 w 78"/>
                <a:gd name="T25" fmla="*/ 35 h 97"/>
                <a:gd name="T26" fmla="*/ 78 w 78"/>
                <a:gd name="T27" fmla="*/ 26 h 97"/>
                <a:gd name="T28" fmla="*/ 65 w 78"/>
                <a:gd name="T29" fmla="*/ 0 h 97"/>
                <a:gd name="T30" fmla="*/ 47 w 78"/>
                <a:gd name="T31" fmla="*/ 12 h 97"/>
                <a:gd name="T32" fmla="*/ 30 w 78"/>
                <a:gd name="T33" fmla="*/ 24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97"/>
                <a:gd name="T53" fmla="*/ 78 w 78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97">
                  <a:moveTo>
                    <a:pt x="30" y="24"/>
                  </a:moveTo>
                  <a:lnTo>
                    <a:pt x="5" y="14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2" y="97"/>
                  </a:lnTo>
                  <a:lnTo>
                    <a:pt x="34" y="82"/>
                  </a:lnTo>
                  <a:lnTo>
                    <a:pt x="48" y="78"/>
                  </a:lnTo>
                  <a:lnTo>
                    <a:pt x="57" y="67"/>
                  </a:lnTo>
                  <a:lnTo>
                    <a:pt x="35" y="43"/>
                  </a:lnTo>
                  <a:lnTo>
                    <a:pt x="56" y="35"/>
                  </a:lnTo>
                  <a:lnTo>
                    <a:pt x="78" y="26"/>
                  </a:lnTo>
                  <a:lnTo>
                    <a:pt x="65" y="0"/>
                  </a:lnTo>
                  <a:lnTo>
                    <a:pt x="47" y="12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0" name="Freeform 114"/>
            <p:cNvSpPr>
              <a:spLocks noChangeAspect="1"/>
            </p:cNvSpPr>
            <p:nvPr/>
          </p:nvSpPr>
          <p:spPr bwMode="auto">
            <a:xfrm>
              <a:off x="3942" y="2303"/>
              <a:ext cx="153" cy="197"/>
            </a:xfrm>
            <a:custGeom>
              <a:avLst/>
              <a:gdLst>
                <a:gd name="T0" fmla="*/ 154 w 152"/>
                <a:gd name="T1" fmla="*/ 60 h 196"/>
                <a:gd name="T2" fmla="*/ 139 w 152"/>
                <a:gd name="T3" fmla="*/ 47 h 196"/>
                <a:gd name="T4" fmla="*/ 124 w 152"/>
                <a:gd name="T5" fmla="*/ 32 h 196"/>
                <a:gd name="T6" fmla="*/ 107 w 152"/>
                <a:gd name="T7" fmla="*/ 26 h 196"/>
                <a:gd name="T8" fmla="*/ 90 w 152"/>
                <a:gd name="T9" fmla="*/ 18 h 196"/>
                <a:gd name="T10" fmla="*/ 80 w 152"/>
                <a:gd name="T11" fmla="*/ 1 h 196"/>
                <a:gd name="T12" fmla="*/ 71 w 152"/>
                <a:gd name="T13" fmla="*/ 6 h 196"/>
                <a:gd name="T14" fmla="*/ 68 w 152"/>
                <a:gd name="T15" fmla="*/ 0 h 196"/>
                <a:gd name="T16" fmla="*/ 73 w 152"/>
                <a:gd name="T17" fmla="*/ 22 h 196"/>
                <a:gd name="T18" fmla="*/ 63 w 152"/>
                <a:gd name="T19" fmla="*/ 26 h 196"/>
                <a:gd name="T20" fmla="*/ 59 w 152"/>
                <a:gd name="T21" fmla="*/ 54 h 196"/>
                <a:gd name="T22" fmla="*/ 69 w 152"/>
                <a:gd name="T23" fmla="*/ 70 h 196"/>
                <a:gd name="T24" fmla="*/ 65 w 152"/>
                <a:gd name="T25" fmla="*/ 94 h 196"/>
                <a:gd name="T26" fmla="*/ 60 w 152"/>
                <a:gd name="T27" fmla="*/ 119 h 196"/>
                <a:gd name="T28" fmla="*/ 46 w 152"/>
                <a:gd name="T29" fmla="*/ 125 h 196"/>
                <a:gd name="T30" fmla="*/ 31 w 152"/>
                <a:gd name="T31" fmla="*/ 130 h 196"/>
                <a:gd name="T32" fmla="*/ 17 w 152"/>
                <a:gd name="T33" fmla="*/ 137 h 196"/>
                <a:gd name="T34" fmla="*/ 1 w 152"/>
                <a:gd name="T35" fmla="*/ 142 h 196"/>
                <a:gd name="T36" fmla="*/ 0 w 152"/>
                <a:gd name="T37" fmla="*/ 152 h 196"/>
                <a:gd name="T38" fmla="*/ 13 w 152"/>
                <a:gd name="T39" fmla="*/ 174 h 196"/>
                <a:gd name="T40" fmla="*/ 28 w 152"/>
                <a:gd name="T41" fmla="*/ 198 h 196"/>
                <a:gd name="T42" fmla="*/ 44 w 152"/>
                <a:gd name="T43" fmla="*/ 193 h 196"/>
                <a:gd name="T44" fmla="*/ 60 w 152"/>
                <a:gd name="T45" fmla="*/ 190 h 196"/>
                <a:gd name="T46" fmla="*/ 71 w 152"/>
                <a:gd name="T47" fmla="*/ 180 h 196"/>
                <a:gd name="T48" fmla="*/ 79 w 152"/>
                <a:gd name="T49" fmla="*/ 168 h 196"/>
                <a:gd name="T50" fmla="*/ 97 w 152"/>
                <a:gd name="T51" fmla="*/ 162 h 196"/>
                <a:gd name="T52" fmla="*/ 105 w 152"/>
                <a:gd name="T53" fmla="*/ 146 h 196"/>
                <a:gd name="T54" fmla="*/ 120 w 152"/>
                <a:gd name="T55" fmla="*/ 139 h 196"/>
                <a:gd name="T56" fmla="*/ 119 w 152"/>
                <a:gd name="T57" fmla="*/ 113 h 196"/>
                <a:gd name="T58" fmla="*/ 126 w 152"/>
                <a:gd name="T59" fmla="*/ 108 h 196"/>
                <a:gd name="T60" fmla="*/ 133 w 152"/>
                <a:gd name="T61" fmla="*/ 107 h 196"/>
                <a:gd name="T62" fmla="*/ 143 w 152"/>
                <a:gd name="T63" fmla="*/ 83 h 196"/>
                <a:gd name="T64" fmla="*/ 154 w 152"/>
                <a:gd name="T65" fmla="*/ 6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96"/>
                <a:gd name="T101" fmla="*/ 152 w 152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96">
                  <a:moveTo>
                    <a:pt x="152" y="60"/>
                  </a:moveTo>
                  <a:lnTo>
                    <a:pt x="137" y="47"/>
                  </a:lnTo>
                  <a:lnTo>
                    <a:pt x="122" y="32"/>
                  </a:lnTo>
                  <a:lnTo>
                    <a:pt x="105" y="26"/>
                  </a:lnTo>
                  <a:lnTo>
                    <a:pt x="88" y="18"/>
                  </a:lnTo>
                  <a:lnTo>
                    <a:pt x="78" y="1"/>
                  </a:lnTo>
                  <a:lnTo>
                    <a:pt x="71" y="6"/>
                  </a:lnTo>
                  <a:lnTo>
                    <a:pt x="68" y="0"/>
                  </a:lnTo>
                  <a:lnTo>
                    <a:pt x="73" y="22"/>
                  </a:lnTo>
                  <a:lnTo>
                    <a:pt x="63" y="26"/>
                  </a:lnTo>
                  <a:lnTo>
                    <a:pt x="59" y="54"/>
                  </a:lnTo>
                  <a:lnTo>
                    <a:pt x="69" y="70"/>
                  </a:lnTo>
                  <a:lnTo>
                    <a:pt x="65" y="94"/>
                  </a:lnTo>
                  <a:lnTo>
                    <a:pt x="60" y="117"/>
                  </a:lnTo>
                  <a:lnTo>
                    <a:pt x="46" y="123"/>
                  </a:lnTo>
                  <a:lnTo>
                    <a:pt x="31" y="128"/>
                  </a:lnTo>
                  <a:lnTo>
                    <a:pt x="17" y="135"/>
                  </a:lnTo>
                  <a:lnTo>
                    <a:pt x="1" y="140"/>
                  </a:lnTo>
                  <a:lnTo>
                    <a:pt x="0" y="150"/>
                  </a:lnTo>
                  <a:lnTo>
                    <a:pt x="13" y="172"/>
                  </a:lnTo>
                  <a:lnTo>
                    <a:pt x="28" y="196"/>
                  </a:lnTo>
                  <a:lnTo>
                    <a:pt x="44" y="191"/>
                  </a:lnTo>
                  <a:lnTo>
                    <a:pt x="60" y="188"/>
                  </a:lnTo>
                  <a:lnTo>
                    <a:pt x="71" y="178"/>
                  </a:lnTo>
                  <a:lnTo>
                    <a:pt x="77" y="166"/>
                  </a:lnTo>
                  <a:lnTo>
                    <a:pt x="95" y="160"/>
                  </a:lnTo>
                  <a:lnTo>
                    <a:pt x="103" y="144"/>
                  </a:lnTo>
                  <a:lnTo>
                    <a:pt x="118" y="137"/>
                  </a:lnTo>
                  <a:lnTo>
                    <a:pt x="117" y="111"/>
                  </a:lnTo>
                  <a:lnTo>
                    <a:pt x="124" y="106"/>
                  </a:lnTo>
                  <a:lnTo>
                    <a:pt x="131" y="105"/>
                  </a:lnTo>
                  <a:lnTo>
                    <a:pt x="141" y="83"/>
                  </a:lnTo>
                  <a:lnTo>
                    <a:pt x="152" y="6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1" name="Freeform 115"/>
            <p:cNvSpPr>
              <a:spLocks noChangeAspect="1"/>
            </p:cNvSpPr>
            <p:nvPr/>
          </p:nvSpPr>
          <p:spPr bwMode="auto">
            <a:xfrm>
              <a:off x="3923" y="2282"/>
              <a:ext cx="98" cy="80"/>
            </a:xfrm>
            <a:custGeom>
              <a:avLst/>
              <a:gdLst>
                <a:gd name="T0" fmla="*/ 0 w 97"/>
                <a:gd name="T1" fmla="*/ 42 h 80"/>
                <a:gd name="T2" fmla="*/ 6 w 97"/>
                <a:gd name="T3" fmla="*/ 48 h 80"/>
                <a:gd name="T4" fmla="*/ 14 w 97"/>
                <a:gd name="T5" fmla="*/ 68 h 80"/>
                <a:gd name="T6" fmla="*/ 43 w 97"/>
                <a:gd name="T7" fmla="*/ 74 h 80"/>
                <a:gd name="T8" fmla="*/ 76 w 97"/>
                <a:gd name="T9" fmla="*/ 80 h 80"/>
                <a:gd name="T10" fmla="*/ 80 w 97"/>
                <a:gd name="T11" fmla="*/ 75 h 80"/>
                <a:gd name="T12" fmla="*/ 84 w 97"/>
                <a:gd name="T13" fmla="*/ 47 h 80"/>
                <a:gd name="T14" fmla="*/ 94 w 97"/>
                <a:gd name="T15" fmla="*/ 43 h 80"/>
                <a:gd name="T16" fmla="*/ 89 w 97"/>
                <a:gd name="T17" fmla="*/ 21 h 80"/>
                <a:gd name="T18" fmla="*/ 92 w 97"/>
                <a:gd name="T19" fmla="*/ 27 h 80"/>
                <a:gd name="T20" fmla="*/ 99 w 97"/>
                <a:gd name="T21" fmla="*/ 22 h 80"/>
                <a:gd name="T22" fmla="*/ 95 w 97"/>
                <a:gd name="T23" fmla="*/ 4 h 80"/>
                <a:gd name="T24" fmla="*/ 89 w 97"/>
                <a:gd name="T25" fmla="*/ 0 h 80"/>
                <a:gd name="T26" fmla="*/ 71 w 97"/>
                <a:gd name="T27" fmla="*/ 21 h 80"/>
                <a:gd name="T28" fmla="*/ 52 w 97"/>
                <a:gd name="T29" fmla="*/ 42 h 80"/>
                <a:gd name="T30" fmla="*/ 18 w 97"/>
                <a:gd name="T31" fmla="*/ 43 h 80"/>
                <a:gd name="T32" fmla="*/ 6 w 97"/>
                <a:gd name="T33" fmla="*/ 42 h 80"/>
                <a:gd name="T34" fmla="*/ 1 w 97"/>
                <a:gd name="T35" fmla="*/ 38 h 80"/>
                <a:gd name="T36" fmla="*/ 0 w 97"/>
                <a:gd name="T37" fmla="*/ 42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80"/>
                <a:gd name="T59" fmla="*/ 97 w 97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80">
                  <a:moveTo>
                    <a:pt x="0" y="42"/>
                  </a:moveTo>
                  <a:lnTo>
                    <a:pt x="6" y="48"/>
                  </a:lnTo>
                  <a:lnTo>
                    <a:pt x="14" y="68"/>
                  </a:lnTo>
                  <a:lnTo>
                    <a:pt x="43" y="74"/>
                  </a:lnTo>
                  <a:lnTo>
                    <a:pt x="74" y="80"/>
                  </a:lnTo>
                  <a:lnTo>
                    <a:pt x="78" y="75"/>
                  </a:lnTo>
                  <a:lnTo>
                    <a:pt x="82" y="47"/>
                  </a:lnTo>
                  <a:lnTo>
                    <a:pt x="92" y="43"/>
                  </a:lnTo>
                  <a:lnTo>
                    <a:pt x="87" y="21"/>
                  </a:lnTo>
                  <a:lnTo>
                    <a:pt x="90" y="27"/>
                  </a:lnTo>
                  <a:lnTo>
                    <a:pt x="97" y="22"/>
                  </a:lnTo>
                  <a:lnTo>
                    <a:pt x="93" y="4"/>
                  </a:lnTo>
                  <a:lnTo>
                    <a:pt x="87" y="0"/>
                  </a:lnTo>
                  <a:lnTo>
                    <a:pt x="69" y="21"/>
                  </a:lnTo>
                  <a:lnTo>
                    <a:pt x="50" y="42"/>
                  </a:lnTo>
                  <a:lnTo>
                    <a:pt x="18" y="43"/>
                  </a:lnTo>
                  <a:lnTo>
                    <a:pt x="6" y="42"/>
                  </a:lnTo>
                  <a:lnTo>
                    <a:pt x="1" y="3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2" name="Freeform 116"/>
            <p:cNvSpPr>
              <a:spLocks noChangeAspect="1"/>
            </p:cNvSpPr>
            <p:nvPr/>
          </p:nvSpPr>
          <p:spPr bwMode="auto">
            <a:xfrm>
              <a:off x="3761" y="2444"/>
              <a:ext cx="210" cy="147"/>
            </a:xfrm>
            <a:custGeom>
              <a:avLst/>
              <a:gdLst>
                <a:gd name="T0" fmla="*/ 7 w 208"/>
                <a:gd name="T1" fmla="*/ 55 h 147"/>
                <a:gd name="T2" fmla="*/ 0 w 208"/>
                <a:gd name="T3" fmla="*/ 61 h 147"/>
                <a:gd name="T4" fmla="*/ 0 w 208"/>
                <a:gd name="T5" fmla="*/ 89 h 147"/>
                <a:gd name="T6" fmla="*/ 8 w 208"/>
                <a:gd name="T7" fmla="*/ 119 h 147"/>
                <a:gd name="T8" fmla="*/ 18 w 208"/>
                <a:gd name="T9" fmla="*/ 147 h 147"/>
                <a:gd name="T10" fmla="*/ 43 w 208"/>
                <a:gd name="T11" fmla="*/ 146 h 147"/>
                <a:gd name="T12" fmla="*/ 72 w 208"/>
                <a:gd name="T13" fmla="*/ 131 h 147"/>
                <a:gd name="T14" fmla="*/ 92 w 208"/>
                <a:gd name="T15" fmla="*/ 124 h 147"/>
                <a:gd name="T16" fmla="*/ 113 w 208"/>
                <a:gd name="T17" fmla="*/ 116 h 147"/>
                <a:gd name="T18" fmla="*/ 130 w 208"/>
                <a:gd name="T19" fmla="*/ 110 h 147"/>
                <a:gd name="T20" fmla="*/ 145 w 208"/>
                <a:gd name="T21" fmla="*/ 103 h 147"/>
                <a:gd name="T22" fmla="*/ 162 w 208"/>
                <a:gd name="T23" fmla="*/ 95 h 147"/>
                <a:gd name="T24" fmla="*/ 178 w 208"/>
                <a:gd name="T25" fmla="*/ 88 h 147"/>
                <a:gd name="T26" fmla="*/ 193 w 208"/>
                <a:gd name="T27" fmla="*/ 80 h 147"/>
                <a:gd name="T28" fmla="*/ 194 w 208"/>
                <a:gd name="T29" fmla="*/ 71 h 147"/>
                <a:gd name="T30" fmla="*/ 212 w 208"/>
                <a:gd name="T31" fmla="*/ 56 h 147"/>
                <a:gd name="T32" fmla="*/ 197 w 208"/>
                <a:gd name="T33" fmla="*/ 32 h 147"/>
                <a:gd name="T34" fmla="*/ 184 w 208"/>
                <a:gd name="T35" fmla="*/ 10 h 147"/>
                <a:gd name="T36" fmla="*/ 185 w 208"/>
                <a:gd name="T37" fmla="*/ 0 h 147"/>
                <a:gd name="T38" fmla="*/ 170 w 208"/>
                <a:gd name="T39" fmla="*/ 5 h 147"/>
                <a:gd name="T40" fmla="*/ 152 w 208"/>
                <a:gd name="T41" fmla="*/ 9 h 147"/>
                <a:gd name="T42" fmla="*/ 136 w 208"/>
                <a:gd name="T43" fmla="*/ 14 h 147"/>
                <a:gd name="T44" fmla="*/ 120 w 208"/>
                <a:gd name="T45" fmla="*/ 17 h 147"/>
                <a:gd name="T46" fmla="*/ 109 w 208"/>
                <a:gd name="T47" fmla="*/ 32 h 147"/>
                <a:gd name="T48" fmla="*/ 97 w 208"/>
                <a:gd name="T49" fmla="*/ 48 h 147"/>
                <a:gd name="T50" fmla="*/ 86 w 208"/>
                <a:gd name="T51" fmla="*/ 63 h 147"/>
                <a:gd name="T52" fmla="*/ 75 w 208"/>
                <a:gd name="T53" fmla="*/ 79 h 147"/>
                <a:gd name="T54" fmla="*/ 73 w 208"/>
                <a:gd name="T55" fmla="*/ 55 h 147"/>
                <a:gd name="T56" fmla="*/ 54 w 208"/>
                <a:gd name="T57" fmla="*/ 47 h 147"/>
                <a:gd name="T58" fmla="*/ 34 w 208"/>
                <a:gd name="T59" fmla="*/ 38 h 147"/>
                <a:gd name="T60" fmla="*/ 11 w 208"/>
                <a:gd name="T61" fmla="*/ 36 h 147"/>
                <a:gd name="T62" fmla="*/ 7 w 208"/>
                <a:gd name="T63" fmla="*/ 55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8"/>
                <a:gd name="T97" fmla="*/ 0 h 147"/>
                <a:gd name="T98" fmla="*/ 208 w 208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8" h="147">
                  <a:moveTo>
                    <a:pt x="7" y="55"/>
                  </a:moveTo>
                  <a:lnTo>
                    <a:pt x="0" y="61"/>
                  </a:lnTo>
                  <a:lnTo>
                    <a:pt x="0" y="89"/>
                  </a:lnTo>
                  <a:lnTo>
                    <a:pt x="8" y="119"/>
                  </a:lnTo>
                  <a:lnTo>
                    <a:pt x="18" y="147"/>
                  </a:lnTo>
                  <a:lnTo>
                    <a:pt x="43" y="146"/>
                  </a:lnTo>
                  <a:lnTo>
                    <a:pt x="70" y="131"/>
                  </a:lnTo>
                  <a:lnTo>
                    <a:pt x="90" y="124"/>
                  </a:lnTo>
                  <a:lnTo>
                    <a:pt x="111" y="116"/>
                  </a:lnTo>
                  <a:lnTo>
                    <a:pt x="128" y="110"/>
                  </a:lnTo>
                  <a:lnTo>
                    <a:pt x="143" y="103"/>
                  </a:lnTo>
                  <a:lnTo>
                    <a:pt x="158" y="95"/>
                  </a:lnTo>
                  <a:lnTo>
                    <a:pt x="174" y="88"/>
                  </a:lnTo>
                  <a:lnTo>
                    <a:pt x="189" y="80"/>
                  </a:lnTo>
                  <a:lnTo>
                    <a:pt x="190" y="71"/>
                  </a:lnTo>
                  <a:lnTo>
                    <a:pt x="208" y="56"/>
                  </a:lnTo>
                  <a:lnTo>
                    <a:pt x="193" y="32"/>
                  </a:lnTo>
                  <a:lnTo>
                    <a:pt x="180" y="10"/>
                  </a:lnTo>
                  <a:lnTo>
                    <a:pt x="181" y="0"/>
                  </a:lnTo>
                  <a:lnTo>
                    <a:pt x="166" y="5"/>
                  </a:lnTo>
                  <a:lnTo>
                    <a:pt x="150" y="9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7" y="32"/>
                  </a:lnTo>
                  <a:lnTo>
                    <a:pt x="95" y="48"/>
                  </a:lnTo>
                  <a:lnTo>
                    <a:pt x="84" y="63"/>
                  </a:lnTo>
                  <a:lnTo>
                    <a:pt x="73" y="79"/>
                  </a:lnTo>
                  <a:lnTo>
                    <a:pt x="71" y="55"/>
                  </a:lnTo>
                  <a:lnTo>
                    <a:pt x="52" y="47"/>
                  </a:lnTo>
                  <a:lnTo>
                    <a:pt x="34" y="38"/>
                  </a:lnTo>
                  <a:lnTo>
                    <a:pt x="11" y="36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3" name="Freeform 117"/>
            <p:cNvSpPr>
              <a:spLocks noChangeAspect="1"/>
            </p:cNvSpPr>
            <p:nvPr/>
          </p:nvSpPr>
          <p:spPr bwMode="auto">
            <a:xfrm>
              <a:off x="3909" y="2278"/>
              <a:ext cx="15" cy="35"/>
            </a:xfrm>
            <a:custGeom>
              <a:avLst/>
              <a:gdLst>
                <a:gd name="T0" fmla="*/ 8 w 15"/>
                <a:gd name="T1" fmla="*/ 34 h 35"/>
                <a:gd name="T2" fmla="*/ 7 w 15"/>
                <a:gd name="T3" fmla="*/ 35 h 35"/>
                <a:gd name="T4" fmla="*/ 0 w 15"/>
                <a:gd name="T5" fmla="*/ 31 h 35"/>
                <a:gd name="T6" fmla="*/ 0 w 15"/>
                <a:gd name="T7" fmla="*/ 11 h 35"/>
                <a:gd name="T8" fmla="*/ 7 w 15"/>
                <a:gd name="T9" fmla="*/ 0 h 35"/>
                <a:gd name="T10" fmla="*/ 15 w 15"/>
                <a:gd name="T11" fmla="*/ 19 h 35"/>
                <a:gd name="T12" fmla="*/ 8 w 15"/>
                <a:gd name="T13" fmla="*/ 3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5"/>
                <a:gd name="T23" fmla="*/ 15 w 15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5">
                  <a:moveTo>
                    <a:pt x="8" y="34"/>
                  </a:moveTo>
                  <a:lnTo>
                    <a:pt x="7" y="35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5" y="19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4" name="Freeform 118"/>
            <p:cNvSpPr>
              <a:spLocks noChangeAspect="1"/>
            </p:cNvSpPr>
            <p:nvPr/>
          </p:nvSpPr>
          <p:spPr bwMode="auto">
            <a:xfrm>
              <a:off x="3577" y="2077"/>
              <a:ext cx="26" cy="37"/>
            </a:xfrm>
            <a:custGeom>
              <a:avLst/>
              <a:gdLst>
                <a:gd name="T0" fmla="*/ 24 w 25"/>
                <a:gd name="T1" fmla="*/ 19 h 37"/>
                <a:gd name="T2" fmla="*/ 10 w 25"/>
                <a:gd name="T3" fmla="*/ 32 h 37"/>
                <a:gd name="T4" fmla="*/ 0 w 25"/>
                <a:gd name="T5" fmla="*/ 37 h 37"/>
                <a:gd name="T6" fmla="*/ 6 w 25"/>
                <a:gd name="T7" fmla="*/ 18 h 37"/>
                <a:gd name="T8" fmla="*/ 15 w 25"/>
                <a:gd name="T9" fmla="*/ 0 h 37"/>
                <a:gd name="T10" fmla="*/ 27 w 25"/>
                <a:gd name="T11" fmla="*/ 6 h 37"/>
                <a:gd name="T12" fmla="*/ 24 w 25"/>
                <a:gd name="T13" fmla="*/ 1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7"/>
                <a:gd name="T23" fmla="*/ 25 w 2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7">
                  <a:moveTo>
                    <a:pt x="22" y="19"/>
                  </a:moveTo>
                  <a:lnTo>
                    <a:pt x="10" y="32"/>
                  </a:lnTo>
                  <a:lnTo>
                    <a:pt x="0" y="37"/>
                  </a:lnTo>
                  <a:lnTo>
                    <a:pt x="6" y="18"/>
                  </a:lnTo>
                  <a:lnTo>
                    <a:pt x="13" y="0"/>
                  </a:lnTo>
                  <a:lnTo>
                    <a:pt x="25" y="6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5" name="Freeform 119"/>
            <p:cNvSpPr>
              <a:spLocks noChangeAspect="1"/>
            </p:cNvSpPr>
            <p:nvPr/>
          </p:nvSpPr>
          <p:spPr bwMode="auto">
            <a:xfrm>
              <a:off x="3586" y="2018"/>
              <a:ext cx="120" cy="113"/>
            </a:xfrm>
            <a:custGeom>
              <a:avLst/>
              <a:gdLst>
                <a:gd name="T0" fmla="*/ 75 w 120"/>
                <a:gd name="T1" fmla="*/ 8 h 113"/>
                <a:gd name="T2" fmla="*/ 46 w 120"/>
                <a:gd name="T3" fmla="*/ 7 h 113"/>
                <a:gd name="T4" fmla="*/ 18 w 120"/>
                <a:gd name="T5" fmla="*/ 11 h 113"/>
                <a:gd name="T6" fmla="*/ 10 w 120"/>
                <a:gd name="T7" fmla="*/ 13 h 113"/>
                <a:gd name="T8" fmla="*/ 10 w 120"/>
                <a:gd name="T9" fmla="*/ 23 h 113"/>
                <a:gd name="T10" fmla="*/ 3 w 120"/>
                <a:gd name="T11" fmla="*/ 30 h 113"/>
                <a:gd name="T12" fmla="*/ 0 w 120"/>
                <a:gd name="T13" fmla="*/ 29 h 113"/>
                <a:gd name="T14" fmla="*/ 5 w 120"/>
                <a:gd name="T15" fmla="*/ 59 h 113"/>
                <a:gd name="T16" fmla="*/ 17 w 120"/>
                <a:gd name="T17" fmla="*/ 65 h 113"/>
                <a:gd name="T18" fmla="*/ 14 w 120"/>
                <a:gd name="T19" fmla="*/ 78 h 113"/>
                <a:gd name="T20" fmla="*/ 2 w 120"/>
                <a:gd name="T21" fmla="*/ 91 h 113"/>
                <a:gd name="T22" fmla="*/ 3 w 120"/>
                <a:gd name="T23" fmla="*/ 103 h 113"/>
                <a:gd name="T24" fmla="*/ 28 w 120"/>
                <a:gd name="T25" fmla="*/ 113 h 113"/>
                <a:gd name="T26" fmla="*/ 45 w 120"/>
                <a:gd name="T27" fmla="*/ 101 h 113"/>
                <a:gd name="T28" fmla="*/ 63 w 120"/>
                <a:gd name="T29" fmla="*/ 89 h 113"/>
                <a:gd name="T30" fmla="*/ 83 w 120"/>
                <a:gd name="T31" fmla="*/ 77 h 113"/>
                <a:gd name="T32" fmla="*/ 102 w 120"/>
                <a:gd name="T33" fmla="*/ 65 h 113"/>
                <a:gd name="T34" fmla="*/ 102 w 120"/>
                <a:gd name="T35" fmla="*/ 41 h 113"/>
                <a:gd name="T36" fmla="*/ 101 w 120"/>
                <a:gd name="T37" fmla="*/ 19 h 113"/>
                <a:gd name="T38" fmla="*/ 120 w 120"/>
                <a:gd name="T39" fmla="*/ 2 h 113"/>
                <a:gd name="T40" fmla="*/ 113 w 120"/>
                <a:gd name="T41" fmla="*/ 0 h 113"/>
                <a:gd name="T42" fmla="*/ 95 w 120"/>
                <a:gd name="T43" fmla="*/ 4 h 113"/>
                <a:gd name="T44" fmla="*/ 75 w 120"/>
                <a:gd name="T45" fmla="*/ 8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13"/>
                <a:gd name="T71" fmla="*/ 120 w 120"/>
                <a:gd name="T72" fmla="*/ 113 h 1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13">
                  <a:moveTo>
                    <a:pt x="75" y="8"/>
                  </a:moveTo>
                  <a:lnTo>
                    <a:pt x="46" y="7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10" y="2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5" y="59"/>
                  </a:lnTo>
                  <a:lnTo>
                    <a:pt x="17" y="65"/>
                  </a:lnTo>
                  <a:lnTo>
                    <a:pt x="14" y="78"/>
                  </a:lnTo>
                  <a:lnTo>
                    <a:pt x="2" y="91"/>
                  </a:lnTo>
                  <a:lnTo>
                    <a:pt x="3" y="103"/>
                  </a:lnTo>
                  <a:lnTo>
                    <a:pt x="28" y="113"/>
                  </a:lnTo>
                  <a:lnTo>
                    <a:pt x="45" y="101"/>
                  </a:lnTo>
                  <a:lnTo>
                    <a:pt x="63" y="89"/>
                  </a:lnTo>
                  <a:lnTo>
                    <a:pt x="83" y="77"/>
                  </a:lnTo>
                  <a:lnTo>
                    <a:pt x="102" y="65"/>
                  </a:lnTo>
                  <a:lnTo>
                    <a:pt x="102" y="41"/>
                  </a:lnTo>
                  <a:lnTo>
                    <a:pt x="101" y="19"/>
                  </a:lnTo>
                  <a:lnTo>
                    <a:pt x="120" y="2"/>
                  </a:lnTo>
                  <a:lnTo>
                    <a:pt x="113" y="0"/>
                  </a:lnTo>
                  <a:lnTo>
                    <a:pt x="95" y="4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6" name="Freeform 120"/>
            <p:cNvSpPr>
              <a:spLocks noChangeAspect="1"/>
            </p:cNvSpPr>
            <p:nvPr/>
          </p:nvSpPr>
          <p:spPr bwMode="auto">
            <a:xfrm>
              <a:off x="3079" y="2111"/>
              <a:ext cx="318" cy="321"/>
            </a:xfrm>
            <a:custGeom>
              <a:avLst/>
              <a:gdLst>
                <a:gd name="T0" fmla="*/ 300 w 316"/>
                <a:gd name="T1" fmla="*/ 323 h 319"/>
                <a:gd name="T2" fmla="*/ 300 w 316"/>
                <a:gd name="T3" fmla="*/ 312 h 319"/>
                <a:gd name="T4" fmla="*/ 320 w 316"/>
                <a:gd name="T5" fmla="*/ 312 h 319"/>
                <a:gd name="T6" fmla="*/ 320 w 316"/>
                <a:gd name="T7" fmla="*/ 289 h 319"/>
                <a:gd name="T8" fmla="*/ 319 w 316"/>
                <a:gd name="T9" fmla="*/ 265 h 319"/>
                <a:gd name="T10" fmla="*/ 318 w 316"/>
                <a:gd name="T11" fmla="*/ 244 h 319"/>
                <a:gd name="T12" fmla="*/ 317 w 316"/>
                <a:gd name="T13" fmla="*/ 220 h 319"/>
                <a:gd name="T14" fmla="*/ 316 w 316"/>
                <a:gd name="T15" fmla="*/ 198 h 319"/>
                <a:gd name="T16" fmla="*/ 314 w 316"/>
                <a:gd name="T17" fmla="*/ 176 h 319"/>
                <a:gd name="T18" fmla="*/ 313 w 316"/>
                <a:gd name="T19" fmla="*/ 154 h 319"/>
                <a:gd name="T20" fmla="*/ 310 w 316"/>
                <a:gd name="T21" fmla="*/ 131 h 319"/>
                <a:gd name="T22" fmla="*/ 309 w 316"/>
                <a:gd name="T23" fmla="*/ 111 h 319"/>
                <a:gd name="T24" fmla="*/ 308 w 316"/>
                <a:gd name="T25" fmla="*/ 88 h 319"/>
                <a:gd name="T26" fmla="*/ 307 w 316"/>
                <a:gd name="T27" fmla="*/ 69 h 319"/>
                <a:gd name="T28" fmla="*/ 306 w 316"/>
                <a:gd name="T29" fmla="*/ 51 h 319"/>
                <a:gd name="T30" fmla="*/ 309 w 316"/>
                <a:gd name="T31" fmla="*/ 36 h 319"/>
                <a:gd name="T32" fmla="*/ 298 w 316"/>
                <a:gd name="T33" fmla="*/ 28 h 319"/>
                <a:gd name="T34" fmla="*/ 268 w 316"/>
                <a:gd name="T35" fmla="*/ 20 h 319"/>
                <a:gd name="T36" fmla="*/ 264 w 316"/>
                <a:gd name="T37" fmla="*/ 11 h 319"/>
                <a:gd name="T38" fmla="*/ 236 w 316"/>
                <a:gd name="T39" fmla="*/ 6 h 319"/>
                <a:gd name="T40" fmla="*/ 222 w 316"/>
                <a:gd name="T41" fmla="*/ 15 h 319"/>
                <a:gd name="T42" fmla="*/ 208 w 316"/>
                <a:gd name="T43" fmla="*/ 24 h 319"/>
                <a:gd name="T44" fmla="*/ 209 w 316"/>
                <a:gd name="T45" fmla="*/ 56 h 319"/>
                <a:gd name="T46" fmla="*/ 189 w 316"/>
                <a:gd name="T47" fmla="*/ 69 h 319"/>
                <a:gd name="T48" fmla="*/ 166 w 316"/>
                <a:gd name="T49" fmla="*/ 58 h 319"/>
                <a:gd name="T50" fmla="*/ 144 w 316"/>
                <a:gd name="T51" fmla="*/ 46 h 319"/>
                <a:gd name="T52" fmla="*/ 121 w 316"/>
                <a:gd name="T53" fmla="*/ 39 h 319"/>
                <a:gd name="T54" fmla="*/ 112 w 316"/>
                <a:gd name="T55" fmla="*/ 18 h 319"/>
                <a:gd name="T56" fmla="*/ 90 w 316"/>
                <a:gd name="T57" fmla="*/ 14 h 319"/>
                <a:gd name="T58" fmla="*/ 67 w 316"/>
                <a:gd name="T59" fmla="*/ 8 h 319"/>
                <a:gd name="T60" fmla="*/ 38 w 316"/>
                <a:gd name="T61" fmla="*/ 0 h 319"/>
                <a:gd name="T62" fmla="*/ 37 w 316"/>
                <a:gd name="T63" fmla="*/ 19 h 319"/>
                <a:gd name="T64" fmla="*/ 25 w 316"/>
                <a:gd name="T65" fmla="*/ 30 h 319"/>
                <a:gd name="T66" fmla="*/ 12 w 316"/>
                <a:gd name="T67" fmla="*/ 41 h 319"/>
                <a:gd name="T68" fmla="*/ 12 w 316"/>
                <a:gd name="T69" fmla="*/ 61 h 319"/>
                <a:gd name="T70" fmla="*/ 2 w 316"/>
                <a:gd name="T71" fmla="*/ 69 h 319"/>
                <a:gd name="T72" fmla="*/ 0 w 316"/>
                <a:gd name="T73" fmla="*/ 75 h 319"/>
                <a:gd name="T74" fmla="*/ 9 w 316"/>
                <a:gd name="T75" fmla="*/ 105 h 319"/>
                <a:gd name="T76" fmla="*/ 10 w 316"/>
                <a:gd name="T77" fmla="*/ 131 h 319"/>
                <a:gd name="T78" fmla="*/ 10 w 316"/>
                <a:gd name="T79" fmla="*/ 158 h 319"/>
                <a:gd name="T80" fmla="*/ 1 w 316"/>
                <a:gd name="T81" fmla="*/ 167 h 319"/>
                <a:gd name="T82" fmla="*/ 14 w 316"/>
                <a:gd name="T83" fmla="*/ 186 h 319"/>
                <a:gd name="T84" fmla="*/ 22 w 316"/>
                <a:gd name="T85" fmla="*/ 205 h 319"/>
                <a:gd name="T86" fmla="*/ 45 w 316"/>
                <a:gd name="T87" fmla="*/ 210 h 319"/>
                <a:gd name="T88" fmla="*/ 53 w 316"/>
                <a:gd name="T89" fmla="*/ 228 h 319"/>
                <a:gd name="T90" fmla="*/ 84 w 316"/>
                <a:gd name="T91" fmla="*/ 235 h 319"/>
                <a:gd name="T92" fmla="*/ 101 w 316"/>
                <a:gd name="T93" fmla="*/ 250 h 319"/>
                <a:gd name="T94" fmla="*/ 116 w 316"/>
                <a:gd name="T95" fmla="*/ 242 h 319"/>
                <a:gd name="T96" fmla="*/ 135 w 316"/>
                <a:gd name="T97" fmla="*/ 229 h 319"/>
                <a:gd name="T98" fmla="*/ 156 w 316"/>
                <a:gd name="T99" fmla="*/ 240 h 319"/>
                <a:gd name="T100" fmla="*/ 176 w 316"/>
                <a:gd name="T101" fmla="*/ 254 h 319"/>
                <a:gd name="T102" fmla="*/ 197 w 316"/>
                <a:gd name="T103" fmla="*/ 265 h 319"/>
                <a:gd name="T104" fmla="*/ 217 w 316"/>
                <a:gd name="T105" fmla="*/ 277 h 319"/>
                <a:gd name="T106" fmla="*/ 237 w 316"/>
                <a:gd name="T107" fmla="*/ 289 h 319"/>
                <a:gd name="T108" fmla="*/ 260 w 316"/>
                <a:gd name="T109" fmla="*/ 300 h 319"/>
                <a:gd name="T110" fmla="*/ 281 w 316"/>
                <a:gd name="T111" fmla="*/ 312 h 319"/>
                <a:gd name="T112" fmla="*/ 300 w 316"/>
                <a:gd name="T113" fmla="*/ 323 h 3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319"/>
                <a:gd name="T173" fmla="*/ 316 w 316"/>
                <a:gd name="T174" fmla="*/ 319 h 3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319">
                  <a:moveTo>
                    <a:pt x="296" y="319"/>
                  </a:moveTo>
                  <a:lnTo>
                    <a:pt x="296" y="308"/>
                  </a:lnTo>
                  <a:lnTo>
                    <a:pt x="316" y="308"/>
                  </a:lnTo>
                  <a:lnTo>
                    <a:pt x="316" y="285"/>
                  </a:lnTo>
                  <a:lnTo>
                    <a:pt x="315" y="261"/>
                  </a:lnTo>
                  <a:lnTo>
                    <a:pt x="314" y="240"/>
                  </a:lnTo>
                  <a:lnTo>
                    <a:pt x="313" y="218"/>
                  </a:lnTo>
                  <a:lnTo>
                    <a:pt x="312" y="196"/>
                  </a:lnTo>
                  <a:lnTo>
                    <a:pt x="310" y="174"/>
                  </a:lnTo>
                  <a:lnTo>
                    <a:pt x="309" y="152"/>
                  </a:lnTo>
                  <a:lnTo>
                    <a:pt x="306" y="129"/>
                  </a:lnTo>
                  <a:lnTo>
                    <a:pt x="305" y="109"/>
                  </a:lnTo>
                  <a:lnTo>
                    <a:pt x="304" y="86"/>
                  </a:lnTo>
                  <a:lnTo>
                    <a:pt x="303" y="69"/>
                  </a:lnTo>
                  <a:lnTo>
                    <a:pt x="302" y="51"/>
                  </a:lnTo>
                  <a:lnTo>
                    <a:pt x="305" y="36"/>
                  </a:lnTo>
                  <a:lnTo>
                    <a:pt x="294" y="28"/>
                  </a:lnTo>
                  <a:lnTo>
                    <a:pt x="264" y="20"/>
                  </a:lnTo>
                  <a:lnTo>
                    <a:pt x="260" y="11"/>
                  </a:lnTo>
                  <a:lnTo>
                    <a:pt x="234" y="6"/>
                  </a:lnTo>
                  <a:lnTo>
                    <a:pt x="220" y="15"/>
                  </a:lnTo>
                  <a:lnTo>
                    <a:pt x="206" y="24"/>
                  </a:lnTo>
                  <a:lnTo>
                    <a:pt x="207" y="56"/>
                  </a:lnTo>
                  <a:lnTo>
                    <a:pt x="187" y="69"/>
                  </a:lnTo>
                  <a:lnTo>
                    <a:pt x="164" y="58"/>
                  </a:lnTo>
                  <a:lnTo>
                    <a:pt x="142" y="46"/>
                  </a:lnTo>
                  <a:lnTo>
                    <a:pt x="119" y="39"/>
                  </a:lnTo>
                  <a:lnTo>
                    <a:pt x="110" y="18"/>
                  </a:lnTo>
                  <a:lnTo>
                    <a:pt x="88" y="14"/>
                  </a:lnTo>
                  <a:lnTo>
                    <a:pt x="67" y="8"/>
                  </a:lnTo>
                  <a:lnTo>
                    <a:pt x="38" y="0"/>
                  </a:lnTo>
                  <a:lnTo>
                    <a:pt x="37" y="19"/>
                  </a:lnTo>
                  <a:lnTo>
                    <a:pt x="25" y="30"/>
                  </a:lnTo>
                  <a:lnTo>
                    <a:pt x="12" y="41"/>
                  </a:lnTo>
                  <a:lnTo>
                    <a:pt x="1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9" y="103"/>
                  </a:lnTo>
                  <a:lnTo>
                    <a:pt x="10" y="129"/>
                  </a:lnTo>
                  <a:lnTo>
                    <a:pt x="10" y="156"/>
                  </a:lnTo>
                  <a:lnTo>
                    <a:pt x="1" y="165"/>
                  </a:lnTo>
                  <a:lnTo>
                    <a:pt x="14" y="184"/>
                  </a:lnTo>
                  <a:lnTo>
                    <a:pt x="22" y="203"/>
                  </a:lnTo>
                  <a:lnTo>
                    <a:pt x="45" y="208"/>
                  </a:lnTo>
                  <a:lnTo>
                    <a:pt x="53" y="226"/>
                  </a:lnTo>
                  <a:lnTo>
                    <a:pt x="82" y="233"/>
                  </a:lnTo>
                  <a:lnTo>
                    <a:pt x="99" y="246"/>
                  </a:lnTo>
                  <a:lnTo>
                    <a:pt x="114" y="239"/>
                  </a:lnTo>
                  <a:lnTo>
                    <a:pt x="133" y="227"/>
                  </a:lnTo>
                  <a:lnTo>
                    <a:pt x="154" y="238"/>
                  </a:lnTo>
                  <a:lnTo>
                    <a:pt x="174" y="250"/>
                  </a:lnTo>
                  <a:lnTo>
                    <a:pt x="195" y="261"/>
                  </a:lnTo>
                  <a:lnTo>
                    <a:pt x="215" y="273"/>
                  </a:lnTo>
                  <a:lnTo>
                    <a:pt x="235" y="285"/>
                  </a:lnTo>
                  <a:lnTo>
                    <a:pt x="256" y="296"/>
                  </a:lnTo>
                  <a:lnTo>
                    <a:pt x="277" y="308"/>
                  </a:lnTo>
                  <a:lnTo>
                    <a:pt x="296" y="319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115257" name="Group 121"/>
          <p:cNvGrpSpPr>
            <a:grpSpLocks/>
          </p:cNvGrpSpPr>
          <p:nvPr/>
        </p:nvGrpSpPr>
        <p:grpSpPr bwMode="auto">
          <a:xfrm>
            <a:off x="3684588" y="1738313"/>
            <a:ext cx="4764087" cy="1814512"/>
            <a:chOff x="2514" y="1095"/>
            <a:chExt cx="3251" cy="1143"/>
          </a:xfrm>
        </p:grpSpPr>
        <p:sp>
          <p:nvSpPr>
            <p:cNvPr id="1115258" name="Freeform 122"/>
            <p:cNvSpPr>
              <a:spLocks noChangeAspect="1"/>
            </p:cNvSpPr>
            <p:nvPr/>
          </p:nvSpPr>
          <p:spPr bwMode="auto">
            <a:xfrm>
              <a:off x="3733" y="1601"/>
              <a:ext cx="721" cy="320"/>
            </a:xfrm>
            <a:custGeom>
              <a:avLst/>
              <a:gdLst>
                <a:gd name="T0" fmla="*/ 83 w 717"/>
                <a:gd name="T1" fmla="*/ 190 h 319"/>
                <a:gd name="T2" fmla="*/ 58 w 717"/>
                <a:gd name="T3" fmla="*/ 202 h 319"/>
                <a:gd name="T4" fmla="*/ 22 w 717"/>
                <a:gd name="T5" fmla="*/ 163 h 319"/>
                <a:gd name="T6" fmla="*/ 3 w 717"/>
                <a:gd name="T7" fmla="*/ 119 h 319"/>
                <a:gd name="T8" fmla="*/ 28 w 717"/>
                <a:gd name="T9" fmla="*/ 103 h 319"/>
                <a:gd name="T10" fmla="*/ 45 w 717"/>
                <a:gd name="T11" fmla="*/ 83 h 319"/>
                <a:gd name="T12" fmla="*/ 85 w 717"/>
                <a:gd name="T13" fmla="*/ 72 h 319"/>
                <a:gd name="T14" fmla="*/ 135 w 717"/>
                <a:gd name="T15" fmla="*/ 94 h 319"/>
                <a:gd name="T16" fmla="*/ 196 w 717"/>
                <a:gd name="T17" fmla="*/ 92 h 319"/>
                <a:gd name="T18" fmla="*/ 234 w 717"/>
                <a:gd name="T19" fmla="*/ 92 h 319"/>
                <a:gd name="T20" fmla="*/ 224 w 717"/>
                <a:gd name="T21" fmla="*/ 44 h 319"/>
                <a:gd name="T22" fmla="*/ 219 w 717"/>
                <a:gd name="T23" fmla="*/ 34 h 319"/>
                <a:gd name="T24" fmla="*/ 265 w 717"/>
                <a:gd name="T25" fmla="*/ 26 h 319"/>
                <a:gd name="T26" fmla="*/ 310 w 717"/>
                <a:gd name="T27" fmla="*/ 13 h 319"/>
                <a:gd name="T28" fmla="*/ 352 w 717"/>
                <a:gd name="T29" fmla="*/ 1 h 319"/>
                <a:gd name="T30" fmla="*/ 382 w 717"/>
                <a:gd name="T31" fmla="*/ 14 h 319"/>
                <a:gd name="T32" fmla="*/ 429 w 717"/>
                <a:gd name="T33" fmla="*/ 33 h 319"/>
                <a:gd name="T34" fmla="*/ 468 w 717"/>
                <a:gd name="T35" fmla="*/ 26 h 319"/>
                <a:gd name="T36" fmla="*/ 496 w 717"/>
                <a:gd name="T37" fmla="*/ 22 h 319"/>
                <a:gd name="T38" fmla="*/ 516 w 717"/>
                <a:gd name="T39" fmla="*/ 48 h 319"/>
                <a:gd name="T40" fmla="*/ 565 w 717"/>
                <a:gd name="T41" fmla="*/ 82 h 319"/>
                <a:gd name="T42" fmla="*/ 594 w 717"/>
                <a:gd name="T43" fmla="*/ 93 h 319"/>
                <a:gd name="T44" fmla="*/ 630 w 717"/>
                <a:gd name="T45" fmla="*/ 94 h 319"/>
                <a:gd name="T46" fmla="*/ 680 w 717"/>
                <a:gd name="T47" fmla="*/ 124 h 319"/>
                <a:gd name="T48" fmla="*/ 725 w 717"/>
                <a:gd name="T49" fmla="*/ 141 h 319"/>
                <a:gd name="T50" fmla="*/ 710 w 717"/>
                <a:gd name="T51" fmla="*/ 164 h 319"/>
                <a:gd name="T52" fmla="*/ 701 w 717"/>
                <a:gd name="T53" fmla="*/ 191 h 319"/>
                <a:gd name="T54" fmla="*/ 675 w 717"/>
                <a:gd name="T55" fmla="*/ 205 h 319"/>
                <a:gd name="T56" fmla="*/ 684 w 717"/>
                <a:gd name="T57" fmla="*/ 233 h 319"/>
                <a:gd name="T58" fmla="*/ 637 w 717"/>
                <a:gd name="T59" fmla="*/ 239 h 319"/>
                <a:gd name="T60" fmla="*/ 657 w 717"/>
                <a:gd name="T61" fmla="*/ 262 h 319"/>
                <a:gd name="T62" fmla="*/ 665 w 717"/>
                <a:gd name="T63" fmla="*/ 284 h 319"/>
                <a:gd name="T64" fmla="*/ 637 w 717"/>
                <a:gd name="T65" fmla="*/ 273 h 319"/>
                <a:gd name="T66" fmla="*/ 587 w 717"/>
                <a:gd name="T67" fmla="*/ 279 h 319"/>
                <a:gd name="T68" fmla="*/ 543 w 717"/>
                <a:gd name="T69" fmla="*/ 277 h 319"/>
                <a:gd name="T70" fmla="*/ 513 w 717"/>
                <a:gd name="T71" fmla="*/ 287 h 319"/>
                <a:gd name="T72" fmla="*/ 481 w 717"/>
                <a:gd name="T73" fmla="*/ 295 h 319"/>
                <a:gd name="T74" fmla="*/ 444 w 717"/>
                <a:gd name="T75" fmla="*/ 321 h 319"/>
                <a:gd name="T76" fmla="*/ 408 w 717"/>
                <a:gd name="T77" fmla="*/ 303 h 319"/>
                <a:gd name="T78" fmla="*/ 386 w 717"/>
                <a:gd name="T79" fmla="*/ 269 h 319"/>
                <a:gd name="T80" fmla="*/ 347 w 717"/>
                <a:gd name="T81" fmla="*/ 266 h 319"/>
                <a:gd name="T82" fmla="*/ 307 w 717"/>
                <a:gd name="T83" fmla="*/ 264 h 319"/>
                <a:gd name="T84" fmla="*/ 262 w 717"/>
                <a:gd name="T85" fmla="*/ 228 h 319"/>
                <a:gd name="T86" fmla="*/ 215 w 717"/>
                <a:gd name="T87" fmla="*/ 225 h 319"/>
                <a:gd name="T88" fmla="*/ 197 w 717"/>
                <a:gd name="T89" fmla="*/ 253 h 319"/>
                <a:gd name="T90" fmla="*/ 208 w 717"/>
                <a:gd name="T91" fmla="*/ 295 h 319"/>
                <a:gd name="T92" fmla="*/ 191 w 717"/>
                <a:gd name="T93" fmla="*/ 308 h 319"/>
                <a:gd name="T94" fmla="*/ 172 w 717"/>
                <a:gd name="T95" fmla="*/ 286 h 319"/>
                <a:gd name="T96" fmla="*/ 123 w 717"/>
                <a:gd name="T97" fmla="*/ 280 h 319"/>
                <a:gd name="T98" fmla="*/ 99 w 717"/>
                <a:gd name="T99" fmla="*/ 253 h 319"/>
                <a:gd name="T100" fmla="*/ 110 w 717"/>
                <a:gd name="T101" fmla="*/ 244 h 319"/>
                <a:gd name="T102" fmla="*/ 113 w 717"/>
                <a:gd name="T103" fmla="*/ 227 h 319"/>
                <a:gd name="T104" fmla="*/ 130 w 717"/>
                <a:gd name="T105" fmla="*/ 219 h 319"/>
                <a:gd name="T106" fmla="*/ 101 w 717"/>
                <a:gd name="T107" fmla="*/ 191 h 3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7"/>
                <a:gd name="T163" fmla="*/ 0 h 319"/>
                <a:gd name="T164" fmla="*/ 717 w 717"/>
                <a:gd name="T165" fmla="*/ 319 h 3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7" h="319">
                  <a:moveTo>
                    <a:pt x="99" y="189"/>
                  </a:moveTo>
                  <a:lnTo>
                    <a:pt x="83" y="188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44" y="178"/>
                  </a:lnTo>
                  <a:lnTo>
                    <a:pt x="22" y="161"/>
                  </a:lnTo>
                  <a:lnTo>
                    <a:pt x="0" y="144"/>
                  </a:lnTo>
                  <a:lnTo>
                    <a:pt x="3" y="119"/>
                  </a:lnTo>
                  <a:lnTo>
                    <a:pt x="6" y="93"/>
                  </a:lnTo>
                  <a:lnTo>
                    <a:pt x="28" y="103"/>
                  </a:lnTo>
                  <a:lnTo>
                    <a:pt x="31" y="93"/>
                  </a:lnTo>
                  <a:lnTo>
                    <a:pt x="45" y="83"/>
                  </a:lnTo>
                  <a:lnTo>
                    <a:pt x="58" y="74"/>
                  </a:lnTo>
                  <a:lnTo>
                    <a:pt x="85" y="72"/>
                  </a:lnTo>
                  <a:lnTo>
                    <a:pt x="109" y="83"/>
                  </a:lnTo>
                  <a:lnTo>
                    <a:pt x="133" y="94"/>
                  </a:lnTo>
                  <a:lnTo>
                    <a:pt x="160" y="93"/>
                  </a:lnTo>
                  <a:lnTo>
                    <a:pt x="194" y="92"/>
                  </a:lnTo>
                  <a:lnTo>
                    <a:pt x="230" y="98"/>
                  </a:lnTo>
                  <a:lnTo>
                    <a:pt x="232" y="92"/>
                  </a:lnTo>
                  <a:lnTo>
                    <a:pt x="214" y="69"/>
                  </a:lnTo>
                  <a:lnTo>
                    <a:pt x="222" y="44"/>
                  </a:lnTo>
                  <a:lnTo>
                    <a:pt x="239" y="44"/>
                  </a:lnTo>
                  <a:lnTo>
                    <a:pt x="217" y="34"/>
                  </a:lnTo>
                  <a:lnTo>
                    <a:pt x="240" y="29"/>
                  </a:lnTo>
                  <a:lnTo>
                    <a:pt x="263" y="26"/>
                  </a:lnTo>
                  <a:lnTo>
                    <a:pt x="284" y="19"/>
                  </a:lnTo>
                  <a:lnTo>
                    <a:pt x="306" y="13"/>
                  </a:lnTo>
                  <a:lnTo>
                    <a:pt x="328" y="7"/>
                  </a:lnTo>
                  <a:lnTo>
                    <a:pt x="348" y="1"/>
                  </a:lnTo>
                  <a:lnTo>
                    <a:pt x="365" y="0"/>
                  </a:lnTo>
                  <a:lnTo>
                    <a:pt x="378" y="14"/>
                  </a:lnTo>
                  <a:lnTo>
                    <a:pt x="412" y="25"/>
                  </a:lnTo>
                  <a:lnTo>
                    <a:pt x="425" y="33"/>
                  </a:lnTo>
                  <a:lnTo>
                    <a:pt x="439" y="35"/>
                  </a:lnTo>
                  <a:lnTo>
                    <a:pt x="462" y="26"/>
                  </a:lnTo>
                  <a:lnTo>
                    <a:pt x="485" y="18"/>
                  </a:lnTo>
                  <a:lnTo>
                    <a:pt x="490" y="22"/>
                  </a:lnTo>
                  <a:lnTo>
                    <a:pt x="486" y="32"/>
                  </a:lnTo>
                  <a:lnTo>
                    <a:pt x="510" y="48"/>
                  </a:lnTo>
                  <a:lnTo>
                    <a:pt x="535" y="65"/>
                  </a:lnTo>
                  <a:lnTo>
                    <a:pt x="559" y="82"/>
                  </a:lnTo>
                  <a:lnTo>
                    <a:pt x="584" y="99"/>
                  </a:lnTo>
                  <a:lnTo>
                    <a:pt x="588" y="93"/>
                  </a:lnTo>
                  <a:lnTo>
                    <a:pt x="601" y="98"/>
                  </a:lnTo>
                  <a:lnTo>
                    <a:pt x="624" y="94"/>
                  </a:lnTo>
                  <a:lnTo>
                    <a:pt x="648" y="109"/>
                  </a:lnTo>
                  <a:lnTo>
                    <a:pt x="672" y="124"/>
                  </a:lnTo>
                  <a:lnTo>
                    <a:pt x="697" y="119"/>
                  </a:lnTo>
                  <a:lnTo>
                    <a:pt x="717" y="141"/>
                  </a:lnTo>
                  <a:lnTo>
                    <a:pt x="710" y="156"/>
                  </a:lnTo>
                  <a:lnTo>
                    <a:pt x="702" y="162"/>
                  </a:lnTo>
                  <a:lnTo>
                    <a:pt x="711" y="187"/>
                  </a:lnTo>
                  <a:lnTo>
                    <a:pt x="693" y="189"/>
                  </a:lnTo>
                  <a:lnTo>
                    <a:pt x="665" y="184"/>
                  </a:lnTo>
                  <a:lnTo>
                    <a:pt x="667" y="203"/>
                  </a:lnTo>
                  <a:lnTo>
                    <a:pt x="668" y="223"/>
                  </a:lnTo>
                  <a:lnTo>
                    <a:pt x="676" y="231"/>
                  </a:lnTo>
                  <a:lnTo>
                    <a:pt x="651" y="229"/>
                  </a:lnTo>
                  <a:lnTo>
                    <a:pt x="629" y="237"/>
                  </a:lnTo>
                  <a:lnTo>
                    <a:pt x="641" y="243"/>
                  </a:lnTo>
                  <a:lnTo>
                    <a:pt x="649" y="260"/>
                  </a:lnTo>
                  <a:lnTo>
                    <a:pt x="657" y="278"/>
                  </a:lnTo>
                  <a:lnTo>
                    <a:pt x="657" y="282"/>
                  </a:lnTo>
                  <a:lnTo>
                    <a:pt x="653" y="287"/>
                  </a:lnTo>
                  <a:lnTo>
                    <a:pt x="629" y="271"/>
                  </a:lnTo>
                  <a:lnTo>
                    <a:pt x="605" y="274"/>
                  </a:lnTo>
                  <a:lnTo>
                    <a:pt x="581" y="277"/>
                  </a:lnTo>
                  <a:lnTo>
                    <a:pt x="554" y="277"/>
                  </a:lnTo>
                  <a:lnTo>
                    <a:pt x="537" y="275"/>
                  </a:lnTo>
                  <a:lnTo>
                    <a:pt x="527" y="289"/>
                  </a:lnTo>
                  <a:lnTo>
                    <a:pt x="507" y="285"/>
                  </a:lnTo>
                  <a:lnTo>
                    <a:pt x="487" y="282"/>
                  </a:lnTo>
                  <a:lnTo>
                    <a:pt x="475" y="293"/>
                  </a:lnTo>
                  <a:lnTo>
                    <a:pt x="458" y="306"/>
                  </a:lnTo>
                  <a:lnTo>
                    <a:pt x="440" y="319"/>
                  </a:lnTo>
                  <a:lnTo>
                    <a:pt x="422" y="310"/>
                  </a:lnTo>
                  <a:lnTo>
                    <a:pt x="404" y="301"/>
                  </a:lnTo>
                  <a:lnTo>
                    <a:pt x="402" y="282"/>
                  </a:lnTo>
                  <a:lnTo>
                    <a:pt x="382" y="267"/>
                  </a:lnTo>
                  <a:lnTo>
                    <a:pt x="363" y="266"/>
                  </a:lnTo>
                  <a:lnTo>
                    <a:pt x="343" y="264"/>
                  </a:lnTo>
                  <a:lnTo>
                    <a:pt x="323" y="263"/>
                  </a:lnTo>
                  <a:lnTo>
                    <a:pt x="303" y="262"/>
                  </a:lnTo>
                  <a:lnTo>
                    <a:pt x="285" y="239"/>
                  </a:lnTo>
                  <a:lnTo>
                    <a:pt x="260" y="226"/>
                  </a:lnTo>
                  <a:lnTo>
                    <a:pt x="236" y="214"/>
                  </a:lnTo>
                  <a:lnTo>
                    <a:pt x="213" y="223"/>
                  </a:lnTo>
                  <a:lnTo>
                    <a:pt x="190" y="230"/>
                  </a:lnTo>
                  <a:lnTo>
                    <a:pt x="195" y="251"/>
                  </a:lnTo>
                  <a:lnTo>
                    <a:pt x="201" y="272"/>
                  </a:lnTo>
                  <a:lnTo>
                    <a:pt x="206" y="293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67" y="300"/>
                  </a:lnTo>
                  <a:lnTo>
                    <a:pt x="170" y="284"/>
                  </a:lnTo>
                  <a:lnTo>
                    <a:pt x="136" y="284"/>
                  </a:lnTo>
                  <a:lnTo>
                    <a:pt x="121" y="278"/>
                  </a:lnTo>
                  <a:lnTo>
                    <a:pt x="113" y="273"/>
                  </a:lnTo>
                  <a:lnTo>
                    <a:pt x="97" y="251"/>
                  </a:lnTo>
                  <a:lnTo>
                    <a:pt x="87" y="245"/>
                  </a:lnTo>
                  <a:lnTo>
                    <a:pt x="108" y="242"/>
                  </a:lnTo>
                  <a:lnTo>
                    <a:pt x="100" y="235"/>
                  </a:lnTo>
                  <a:lnTo>
                    <a:pt x="111" y="225"/>
                  </a:lnTo>
                  <a:lnTo>
                    <a:pt x="134" y="225"/>
                  </a:lnTo>
                  <a:lnTo>
                    <a:pt x="128" y="217"/>
                  </a:lnTo>
                  <a:lnTo>
                    <a:pt x="123" y="191"/>
                  </a:lnTo>
                  <a:lnTo>
                    <a:pt x="99" y="1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59" name="Freeform 123"/>
            <p:cNvSpPr>
              <a:spLocks noChangeAspect="1"/>
            </p:cNvSpPr>
            <p:nvPr/>
          </p:nvSpPr>
          <p:spPr bwMode="auto">
            <a:xfrm>
              <a:off x="3622" y="1859"/>
              <a:ext cx="156" cy="59"/>
            </a:xfrm>
            <a:custGeom>
              <a:avLst/>
              <a:gdLst>
                <a:gd name="T0" fmla="*/ 30 w 155"/>
                <a:gd name="T1" fmla="*/ 22 h 59"/>
                <a:gd name="T2" fmla="*/ 0 w 155"/>
                <a:gd name="T3" fmla="*/ 2 h 59"/>
                <a:gd name="T4" fmla="*/ 2 w 155"/>
                <a:gd name="T5" fmla="*/ 0 h 59"/>
                <a:gd name="T6" fmla="*/ 23 w 155"/>
                <a:gd name="T7" fmla="*/ 2 h 59"/>
                <a:gd name="T8" fmla="*/ 43 w 155"/>
                <a:gd name="T9" fmla="*/ 3 h 59"/>
                <a:gd name="T10" fmla="*/ 71 w 155"/>
                <a:gd name="T11" fmla="*/ 14 h 59"/>
                <a:gd name="T12" fmla="*/ 100 w 155"/>
                <a:gd name="T13" fmla="*/ 26 h 59"/>
                <a:gd name="T14" fmla="*/ 129 w 155"/>
                <a:gd name="T15" fmla="*/ 37 h 59"/>
                <a:gd name="T16" fmla="*/ 157 w 155"/>
                <a:gd name="T17" fmla="*/ 48 h 59"/>
                <a:gd name="T18" fmla="*/ 150 w 155"/>
                <a:gd name="T19" fmla="*/ 59 h 59"/>
                <a:gd name="T20" fmla="*/ 132 w 155"/>
                <a:gd name="T21" fmla="*/ 56 h 59"/>
                <a:gd name="T22" fmla="*/ 104 w 155"/>
                <a:gd name="T23" fmla="*/ 56 h 59"/>
                <a:gd name="T24" fmla="*/ 75 w 155"/>
                <a:gd name="T25" fmla="*/ 56 h 59"/>
                <a:gd name="T26" fmla="*/ 51 w 155"/>
                <a:gd name="T27" fmla="*/ 58 h 59"/>
                <a:gd name="T28" fmla="*/ 50 w 155"/>
                <a:gd name="T29" fmla="*/ 41 h 59"/>
                <a:gd name="T30" fmla="*/ 30 w 155"/>
                <a:gd name="T31" fmla="*/ 22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"/>
                <a:gd name="T49" fmla="*/ 0 h 59"/>
                <a:gd name="T50" fmla="*/ 155 w 155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" h="59">
                  <a:moveTo>
                    <a:pt x="30" y="2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" y="2"/>
                  </a:lnTo>
                  <a:lnTo>
                    <a:pt x="43" y="3"/>
                  </a:lnTo>
                  <a:lnTo>
                    <a:pt x="71" y="14"/>
                  </a:lnTo>
                  <a:lnTo>
                    <a:pt x="98" y="26"/>
                  </a:lnTo>
                  <a:lnTo>
                    <a:pt x="127" y="37"/>
                  </a:lnTo>
                  <a:lnTo>
                    <a:pt x="155" y="48"/>
                  </a:lnTo>
                  <a:lnTo>
                    <a:pt x="148" y="59"/>
                  </a:lnTo>
                  <a:lnTo>
                    <a:pt x="130" y="56"/>
                  </a:lnTo>
                  <a:lnTo>
                    <a:pt x="102" y="56"/>
                  </a:lnTo>
                  <a:lnTo>
                    <a:pt x="75" y="56"/>
                  </a:lnTo>
                  <a:lnTo>
                    <a:pt x="51" y="58"/>
                  </a:lnTo>
                  <a:lnTo>
                    <a:pt x="50" y="41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0" name="Freeform 124"/>
            <p:cNvSpPr>
              <a:spLocks noChangeAspect="1"/>
            </p:cNvSpPr>
            <p:nvPr/>
          </p:nvSpPr>
          <p:spPr bwMode="auto">
            <a:xfrm>
              <a:off x="3564" y="2109"/>
              <a:ext cx="25" cy="88"/>
            </a:xfrm>
            <a:custGeom>
              <a:avLst/>
              <a:gdLst>
                <a:gd name="T0" fmla="*/ 19 w 24"/>
                <a:gd name="T1" fmla="*/ 88 h 88"/>
                <a:gd name="T2" fmla="*/ 9 w 24"/>
                <a:gd name="T3" fmla="*/ 67 h 88"/>
                <a:gd name="T4" fmla="*/ 0 w 24"/>
                <a:gd name="T5" fmla="*/ 45 h 88"/>
                <a:gd name="T6" fmla="*/ 6 w 24"/>
                <a:gd name="T7" fmla="*/ 24 h 88"/>
                <a:gd name="T8" fmla="*/ 15 w 24"/>
                <a:gd name="T9" fmla="*/ 5 h 88"/>
                <a:gd name="T10" fmla="*/ 25 w 24"/>
                <a:gd name="T11" fmla="*/ 0 h 88"/>
                <a:gd name="T12" fmla="*/ 26 w 24"/>
                <a:gd name="T13" fmla="*/ 12 h 88"/>
                <a:gd name="T14" fmla="*/ 25 w 24"/>
                <a:gd name="T15" fmla="*/ 31 h 88"/>
                <a:gd name="T16" fmla="*/ 23 w 24"/>
                <a:gd name="T17" fmla="*/ 50 h 88"/>
                <a:gd name="T18" fmla="*/ 22 w 24"/>
                <a:gd name="T19" fmla="*/ 69 h 88"/>
                <a:gd name="T20" fmla="*/ 21 w 24"/>
                <a:gd name="T21" fmla="*/ 87 h 88"/>
                <a:gd name="T22" fmla="*/ 19 w 24"/>
                <a:gd name="T23" fmla="*/ 88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88"/>
                <a:gd name="T38" fmla="*/ 24 w 2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88">
                  <a:moveTo>
                    <a:pt x="17" y="88"/>
                  </a:moveTo>
                  <a:lnTo>
                    <a:pt x="9" y="67"/>
                  </a:lnTo>
                  <a:lnTo>
                    <a:pt x="0" y="45"/>
                  </a:lnTo>
                  <a:lnTo>
                    <a:pt x="6" y="24"/>
                  </a:lnTo>
                  <a:lnTo>
                    <a:pt x="13" y="5"/>
                  </a:lnTo>
                  <a:lnTo>
                    <a:pt x="23" y="0"/>
                  </a:lnTo>
                  <a:lnTo>
                    <a:pt x="24" y="12"/>
                  </a:lnTo>
                  <a:lnTo>
                    <a:pt x="23" y="31"/>
                  </a:lnTo>
                  <a:lnTo>
                    <a:pt x="21" y="50"/>
                  </a:lnTo>
                  <a:lnTo>
                    <a:pt x="20" y="69"/>
                  </a:lnTo>
                  <a:lnTo>
                    <a:pt x="19" y="87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1" name="Freeform 125"/>
            <p:cNvSpPr>
              <a:spLocks noChangeAspect="1"/>
            </p:cNvSpPr>
            <p:nvPr/>
          </p:nvSpPr>
          <p:spPr bwMode="auto">
            <a:xfrm>
              <a:off x="3521" y="2053"/>
              <a:ext cx="39" cy="24"/>
            </a:xfrm>
            <a:custGeom>
              <a:avLst/>
              <a:gdLst>
                <a:gd name="T0" fmla="*/ 39 w 39"/>
                <a:gd name="T1" fmla="*/ 0 h 24"/>
                <a:gd name="T2" fmla="*/ 14 w 39"/>
                <a:gd name="T3" fmla="*/ 8 h 24"/>
                <a:gd name="T4" fmla="*/ 0 w 39"/>
                <a:gd name="T5" fmla="*/ 14 h 24"/>
                <a:gd name="T6" fmla="*/ 6 w 39"/>
                <a:gd name="T7" fmla="*/ 24 h 24"/>
                <a:gd name="T8" fmla="*/ 28 w 39"/>
                <a:gd name="T9" fmla="*/ 16 h 24"/>
                <a:gd name="T10" fmla="*/ 27 w 39"/>
                <a:gd name="T11" fmla="*/ 12 h 24"/>
                <a:gd name="T12" fmla="*/ 39 w 3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4"/>
                <a:gd name="T23" fmla="*/ 39 w 3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4">
                  <a:moveTo>
                    <a:pt x="39" y="0"/>
                  </a:moveTo>
                  <a:lnTo>
                    <a:pt x="14" y="8"/>
                  </a:lnTo>
                  <a:lnTo>
                    <a:pt x="0" y="14"/>
                  </a:lnTo>
                  <a:lnTo>
                    <a:pt x="6" y="24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2" name="Freeform 126"/>
            <p:cNvSpPr>
              <a:spLocks noChangeAspect="1"/>
            </p:cNvSpPr>
            <p:nvPr/>
          </p:nvSpPr>
          <p:spPr bwMode="auto">
            <a:xfrm>
              <a:off x="3924" y="1816"/>
              <a:ext cx="301" cy="200"/>
            </a:xfrm>
            <a:custGeom>
              <a:avLst/>
              <a:gdLst>
                <a:gd name="T0" fmla="*/ 215 w 299"/>
                <a:gd name="T1" fmla="*/ 173 h 199"/>
                <a:gd name="T2" fmla="*/ 183 w 299"/>
                <a:gd name="T3" fmla="*/ 152 h 199"/>
                <a:gd name="T4" fmla="*/ 151 w 299"/>
                <a:gd name="T5" fmla="*/ 131 h 199"/>
                <a:gd name="T6" fmla="*/ 135 w 299"/>
                <a:gd name="T7" fmla="*/ 123 h 199"/>
                <a:gd name="T8" fmla="*/ 109 w 299"/>
                <a:gd name="T9" fmla="*/ 113 h 199"/>
                <a:gd name="T10" fmla="*/ 95 w 299"/>
                <a:gd name="T11" fmla="*/ 87 h 199"/>
                <a:gd name="T12" fmla="*/ 68 w 299"/>
                <a:gd name="T13" fmla="*/ 70 h 199"/>
                <a:gd name="T14" fmla="*/ 52 w 299"/>
                <a:gd name="T15" fmla="*/ 87 h 199"/>
                <a:gd name="T16" fmla="*/ 42 w 299"/>
                <a:gd name="T17" fmla="*/ 92 h 199"/>
                <a:gd name="T18" fmla="*/ 47 w 299"/>
                <a:gd name="T19" fmla="*/ 108 h 199"/>
                <a:gd name="T20" fmla="*/ 20 w 299"/>
                <a:gd name="T21" fmla="*/ 102 h 199"/>
                <a:gd name="T22" fmla="*/ 16 w 299"/>
                <a:gd name="T23" fmla="*/ 79 h 199"/>
                <a:gd name="T24" fmla="*/ 11 w 299"/>
                <a:gd name="T25" fmla="*/ 58 h 199"/>
                <a:gd name="T26" fmla="*/ 5 w 299"/>
                <a:gd name="T27" fmla="*/ 37 h 199"/>
                <a:gd name="T28" fmla="*/ 0 w 299"/>
                <a:gd name="T29" fmla="*/ 16 h 199"/>
                <a:gd name="T30" fmla="*/ 23 w 299"/>
                <a:gd name="T31" fmla="*/ 9 h 199"/>
                <a:gd name="T32" fmla="*/ 46 w 299"/>
                <a:gd name="T33" fmla="*/ 0 h 199"/>
                <a:gd name="T34" fmla="*/ 70 w 299"/>
                <a:gd name="T35" fmla="*/ 12 h 199"/>
                <a:gd name="T36" fmla="*/ 97 w 299"/>
                <a:gd name="T37" fmla="*/ 25 h 199"/>
                <a:gd name="T38" fmla="*/ 115 w 299"/>
                <a:gd name="T39" fmla="*/ 48 h 199"/>
                <a:gd name="T40" fmla="*/ 135 w 299"/>
                <a:gd name="T41" fmla="*/ 49 h 199"/>
                <a:gd name="T42" fmla="*/ 155 w 299"/>
                <a:gd name="T43" fmla="*/ 50 h 199"/>
                <a:gd name="T44" fmla="*/ 175 w 299"/>
                <a:gd name="T45" fmla="*/ 52 h 199"/>
                <a:gd name="T46" fmla="*/ 194 w 299"/>
                <a:gd name="T47" fmla="*/ 53 h 199"/>
                <a:gd name="T48" fmla="*/ 214 w 299"/>
                <a:gd name="T49" fmla="*/ 68 h 199"/>
                <a:gd name="T50" fmla="*/ 216 w 299"/>
                <a:gd name="T51" fmla="*/ 87 h 199"/>
                <a:gd name="T52" fmla="*/ 236 w 299"/>
                <a:gd name="T53" fmla="*/ 96 h 199"/>
                <a:gd name="T54" fmla="*/ 254 w 299"/>
                <a:gd name="T55" fmla="*/ 107 h 199"/>
                <a:gd name="T56" fmla="*/ 272 w 299"/>
                <a:gd name="T57" fmla="*/ 92 h 199"/>
                <a:gd name="T58" fmla="*/ 289 w 299"/>
                <a:gd name="T59" fmla="*/ 79 h 199"/>
                <a:gd name="T60" fmla="*/ 303 w 299"/>
                <a:gd name="T61" fmla="*/ 97 h 199"/>
                <a:gd name="T62" fmla="*/ 289 w 299"/>
                <a:gd name="T63" fmla="*/ 111 h 199"/>
                <a:gd name="T64" fmla="*/ 270 w 299"/>
                <a:gd name="T65" fmla="*/ 128 h 199"/>
                <a:gd name="T66" fmla="*/ 250 w 299"/>
                <a:gd name="T67" fmla="*/ 145 h 199"/>
                <a:gd name="T68" fmla="*/ 259 w 299"/>
                <a:gd name="T69" fmla="*/ 155 h 199"/>
                <a:gd name="T70" fmla="*/ 272 w 299"/>
                <a:gd name="T71" fmla="*/ 163 h 199"/>
                <a:gd name="T72" fmla="*/ 277 w 299"/>
                <a:gd name="T73" fmla="*/ 172 h 199"/>
                <a:gd name="T74" fmla="*/ 272 w 299"/>
                <a:gd name="T75" fmla="*/ 187 h 199"/>
                <a:gd name="T76" fmla="*/ 267 w 299"/>
                <a:gd name="T77" fmla="*/ 201 h 199"/>
                <a:gd name="T78" fmla="*/ 249 w 299"/>
                <a:gd name="T79" fmla="*/ 198 h 199"/>
                <a:gd name="T80" fmla="*/ 230 w 299"/>
                <a:gd name="T81" fmla="*/ 195 h 199"/>
                <a:gd name="T82" fmla="*/ 215 w 299"/>
                <a:gd name="T83" fmla="*/ 173 h 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9"/>
                <a:gd name="T127" fmla="*/ 0 h 199"/>
                <a:gd name="T128" fmla="*/ 299 w 299"/>
                <a:gd name="T129" fmla="*/ 199 h 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9" h="199">
                  <a:moveTo>
                    <a:pt x="213" y="171"/>
                  </a:moveTo>
                  <a:lnTo>
                    <a:pt x="181" y="150"/>
                  </a:lnTo>
                  <a:lnTo>
                    <a:pt x="149" y="129"/>
                  </a:lnTo>
                  <a:lnTo>
                    <a:pt x="133" y="121"/>
                  </a:lnTo>
                  <a:lnTo>
                    <a:pt x="107" y="111"/>
                  </a:lnTo>
                  <a:lnTo>
                    <a:pt x="93" y="87"/>
                  </a:lnTo>
                  <a:lnTo>
                    <a:pt x="68" y="70"/>
                  </a:lnTo>
                  <a:lnTo>
                    <a:pt x="52" y="87"/>
                  </a:lnTo>
                  <a:lnTo>
                    <a:pt x="42" y="92"/>
                  </a:lnTo>
                  <a:lnTo>
                    <a:pt x="47" y="106"/>
                  </a:lnTo>
                  <a:lnTo>
                    <a:pt x="20" y="100"/>
                  </a:lnTo>
                  <a:lnTo>
                    <a:pt x="16" y="79"/>
                  </a:lnTo>
                  <a:lnTo>
                    <a:pt x="11" y="58"/>
                  </a:lnTo>
                  <a:lnTo>
                    <a:pt x="5" y="37"/>
                  </a:lnTo>
                  <a:lnTo>
                    <a:pt x="0" y="16"/>
                  </a:lnTo>
                  <a:lnTo>
                    <a:pt x="23" y="9"/>
                  </a:lnTo>
                  <a:lnTo>
                    <a:pt x="46" y="0"/>
                  </a:lnTo>
                  <a:lnTo>
                    <a:pt x="70" y="12"/>
                  </a:lnTo>
                  <a:lnTo>
                    <a:pt x="95" y="25"/>
                  </a:lnTo>
                  <a:lnTo>
                    <a:pt x="113" y="48"/>
                  </a:lnTo>
                  <a:lnTo>
                    <a:pt x="133" y="49"/>
                  </a:lnTo>
                  <a:lnTo>
                    <a:pt x="153" y="50"/>
                  </a:lnTo>
                  <a:lnTo>
                    <a:pt x="173" y="52"/>
                  </a:lnTo>
                  <a:lnTo>
                    <a:pt x="192" y="53"/>
                  </a:lnTo>
                  <a:lnTo>
                    <a:pt x="212" y="68"/>
                  </a:lnTo>
                  <a:lnTo>
                    <a:pt x="214" y="87"/>
                  </a:lnTo>
                  <a:lnTo>
                    <a:pt x="232" y="96"/>
                  </a:lnTo>
                  <a:lnTo>
                    <a:pt x="250" y="105"/>
                  </a:lnTo>
                  <a:lnTo>
                    <a:pt x="268" y="92"/>
                  </a:lnTo>
                  <a:lnTo>
                    <a:pt x="285" y="79"/>
                  </a:lnTo>
                  <a:lnTo>
                    <a:pt x="299" y="97"/>
                  </a:lnTo>
                  <a:lnTo>
                    <a:pt x="285" y="109"/>
                  </a:lnTo>
                  <a:lnTo>
                    <a:pt x="266" y="126"/>
                  </a:lnTo>
                  <a:lnTo>
                    <a:pt x="246" y="143"/>
                  </a:lnTo>
                  <a:lnTo>
                    <a:pt x="255" y="153"/>
                  </a:lnTo>
                  <a:lnTo>
                    <a:pt x="268" y="161"/>
                  </a:lnTo>
                  <a:lnTo>
                    <a:pt x="273" y="170"/>
                  </a:lnTo>
                  <a:lnTo>
                    <a:pt x="268" y="185"/>
                  </a:lnTo>
                  <a:lnTo>
                    <a:pt x="263" y="199"/>
                  </a:lnTo>
                  <a:lnTo>
                    <a:pt x="245" y="196"/>
                  </a:lnTo>
                  <a:lnTo>
                    <a:pt x="226" y="193"/>
                  </a:lnTo>
                  <a:lnTo>
                    <a:pt x="213" y="17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3" name="Freeform 127"/>
            <p:cNvSpPr>
              <a:spLocks noChangeAspect="1"/>
            </p:cNvSpPr>
            <p:nvPr/>
          </p:nvSpPr>
          <p:spPr bwMode="auto">
            <a:xfrm>
              <a:off x="3276" y="1897"/>
              <a:ext cx="46" cy="35"/>
            </a:xfrm>
            <a:custGeom>
              <a:avLst/>
              <a:gdLst>
                <a:gd name="T0" fmla="*/ 12 w 46"/>
                <a:gd name="T1" fmla="*/ 35 h 35"/>
                <a:gd name="T2" fmla="*/ 0 w 46"/>
                <a:gd name="T3" fmla="*/ 10 h 35"/>
                <a:gd name="T4" fmla="*/ 4 w 46"/>
                <a:gd name="T5" fmla="*/ 9 h 35"/>
                <a:gd name="T6" fmla="*/ 4 w 46"/>
                <a:gd name="T7" fmla="*/ 7 h 35"/>
                <a:gd name="T8" fmla="*/ 10 w 46"/>
                <a:gd name="T9" fmla="*/ 5 h 35"/>
                <a:gd name="T10" fmla="*/ 15 w 46"/>
                <a:gd name="T11" fmla="*/ 6 h 35"/>
                <a:gd name="T12" fmla="*/ 17 w 46"/>
                <a:gd name="T13" fmla="*/ 3 h 35"/>
                <a:gd name="T14" fmla="*/ 19 w 46"/>
                <a:gd name="T15" fmla="*/ 3 h 35"/>
                <a:gd name="T16" fmla="*/ 24 w 46"/>
                <a:gd name="T17" fmla="*/ 4 h 35"/>
                <a:gd name="T18" fmla="*/ 26 w 46"/>
                <a:gd name="T19" fmla="*/ 3 h 35"/>
                <a:gd name="T20" fmla="*/ 33 w 46"/>
                <a:gd name="T21" fmla="*/ 0 h 35"/>
                <a:gd name="T22" fmla="*/ 37 w 46"/>
                <a:gd name="T23" fmla="*/ 6 h 35"/>
                <a:gd name="T24" fmla="*/ 40 w 46"/>
                <a:gd name="T25" fmla="*/ 4 h 35"/>
                <a:gd name="T26" fmla="*/ 44 w 46"/>
                <a:gd name="T27" fmla="*/ 8 h 35"/>
                <a:gd name="T28" fmla="*/ 46 w 46"/>
                <a:gd name="T29" fmla="*/ 25 h 35"/>
                <a:gd name="T30" fmla="*/ 12 w 46"/>
                <a:gd name="T31" fmla="*/ 35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35"/>
                <a:gd name="T50" fmla="*/ 46 w 46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35">
                  <a:moveTo>
                    <a:pt x="12" y="35"/>
                  </a:moveTo>
                  <a:lnTo>
                    <a:pt x="0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6" y="2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4" name="Freeform 128"/>
            <p:cNvSpPr>
              <a:spLocks noChangeAspect="1"/>
            </p:cNvSpPr>
            <p:nvPr/>
          </p:nvSpPr>
          <p:spPr bwMode="auto">
            <a:xfrm>
              <a:off x="3311" y="1854"/>
              <a:ext cx="112" cy="68"/>
            </a:xfrm>
            <a:custGeom>
              <a:avLst/>
              <a:gdLst>
                <a:gd name="T0" fmla="*/ 5 w 111"/>
                <a:gd name="T1" fmla="*/ 6 h 68"/>
                <a:gd name="T2" fmla="*/ 1 w 111"/>
                <a:gd name="T3" fmla="*/ 0 h 68"/>
                <a:gd name="T4" fmla="*/ 0 w 111"/>
                <a:gd name="T5" fmla="*/ 14 h 68"/>
                <a:gd name="T6" fmla="*/ 7 w 111"/>
                <a:gd name="T7" fmla="*/ 27 h 68"/>
                <a:gd name="T8" fmla="*/ 0 w 111"/>
                <a:gd name="T9" fmla="*/ 39 h 68"/>
                <a:gd name="T10" fmla="*/ 5 w 111"/>
                <a:gd name="T11" fmla="*/ 47 h 68"/>
                <a:gd name="T12" fmla="*/ 9 w 111"/>
                <a:gd name="T13" fmla="*/ 51 h 68"/>
                <a:gd name="T14" fmla="*/ 11 w 111"/>
                <a:gd name="T15" fmla="*/ 68 h 68"/>
                <a:gd name="T16" fmla="*/ 33 w 111"/>
                <a:gd name="T17" fmla="*/ 63 h 68"/>
                <a:gd name="T18" fmla="*/ 66 w 111"/>
                <a:gd name="T19" fmla="*/ 68 h 68"/>
                <a:gd name="T20" fmla="*/ 74 w 111"/>
                <a:gd name="T21" fmla="*/ 61 h 68"/>
                <a:gd name="T22" fmla="*/ 77 w 111"/>
                <a:gd name="T23" fmla="*/ 58 h 68"/>
                <a:gd name="T24" fmla="*/ 81 w 111"/>
                <a:gd name="T25" fmla="*/ 53 h 68"/>
                <a:gd name="T26" fmla="*/ 108 w 111"/>
                <a:gd name="T27" fmla="*/ 52 h 68"/>
                <a:gd name="T28" fmla="*/ 99 w 111"/>
                <a:gd name="T29" fmla="*/ 42 h 68"/>
                <a:gd name="T30" fmla="*/ 104 w 111"/>
                <a:gd name="T31" fmla="*/ 33 h 68"/>
                <a:gd name="T32" fmla="*/ 108 w 111"/>
                <a:gd name="T33" fmla="*/ 19 h 68"/>
                <a:gd name="T34" fmla="*/ 113 w 111"/>
                <a:gd name="T35" fmla="*/ 11 h 68"/>
                <a:gd name="T36" fmla="*/ 77 w 111"/>
                <a:gd name="T37" fmla="*/ 4 h 68"/>
                <a:gd name="T38" fmla="*/ 47 w 111"/>
                <a:gd name="T39" fmla="*/ 12 h 68"/>
                <a:gd name="T40" fmla="*/ 26 w 111"/>
                <a:gd name="T41" fmla="*/ 9 h 68"/>
                <a:gd name="T42" fmla="*/ 5 w 111"/>
                <a:gd name="T43" fmla="*/ 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1"/>
                <a:gd name="T67" fmla="*/ 0 h 68"/>
                <a:gd name="T68" fmla="*/ 111 w 111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1" h="68">
                  <a:moveTo>
                    <a:pt x="5" y="6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7" y="27"/>
                  </a:lnTo>
                  <a:lnTo>
                    <a:pt x="0" y="39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1" y="68"/>
                  </a:lnTo>
                  <a:lnTo>
                    <a:pt x="33" y="63"/>
                  </a:lnTo>
                  <a:lnTo>
                    <a:pt x="64" y="68"/>
                  </a:lnTo>
                  <a:lnTo>
                    <a:pt x="72" y="61"/>
                  </a:lnTo>
                  <a:lnTo>
                    <a:pt x="75" y="58"/>
                  </a:lnTo>
                  <a:lnTo>
                    <a:pt x="79" y="53"/>
                  </a:lnTo>
                  <a:lnTo>
                    <a:pt x="106" y="52"/>
                  </a:lnTo>
                  <a:lnTo>
                    <a:pt x="97" y="42"/>
                  </a:lnTo>
                  <a:lnTo>
                    <a:pt x="102" y="33"/>
                  </a:lnTo>
                  <a:lnTo>
                    <a:pt x="106" y="19"/>
                  </a:lnTo>
                  <a:lnTo>
                    <a:pt x="111" y="11"/>
                  </a:lnTo>
                  <a:lnTo>
                    <a:pt x="75" y="4"/>
                  </a:lnTo>
                  <a:lnTo>
                    <a:pt x="47" y="12"/>
                  </a:lnTo>
                  <a:lnTo>
                    <a:pt x="26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5" name="Freeform 129"/>
            <p:cNvSpPr>
              <a:spLocks noChangeAspect="1"/>
            </p:cNvSpPr>
            <p:nvPr/>
          </p:nvSpPr>
          <p:spPr bwMode="auto">
            <a:xfrm>
              <a:off x="3256" y="1893"/>
              <a:ext cx="32" cy="66"/>
            </a:xfrm>
            <a:custGeom>
              <a:avLst/>
              <a:gdLst>
                <a:gd name="T0" fmla="*/ 0 w 32"/>
                <a:gd name="T1" fmla="*/ 15 h 66"/>
                <a:gd name="T2" fmla="*/ 4 w 32"/>
                <a:gd name="T3" fmla="*/ 46 h 66"/>
                <a:gd name="T4" fmla="*/ 18 w 32"/>
                <a:gd name="T5" fmla="*/ 66 h 66"/>
                <a:gd name="T6" fmla="*/ 22 w 32"/>
                <a:gd name="T7" fmla="*/ 60 h 66"/>
                <a:gd name="T8" fmla="*/ 32 w 32"/>
                <a:gd name="T9" fmla="*/ 40 h 66"/>
                <a:gd name="T10" fmla="*/ 32 w 32"/>
                <a:gd name="T11" fmla="*/ 39 h 66"/>
                <a:gd name="T12" fmla="*/ 20 w 32"/>
                <a:gd name="T13" fmla="*/ 14 h 66"/>
                <a:gd name="T14" fmla="*/ 14 w 32"/>
                <a:gd name="T15" fmla="*/ 3 h 66"/>
                <a:gd name="T16" fmla="*/ 3 w 32"/>
                <a:gd name="T17" fmla="*/ 0 h 66"/>
                <a:gd name="T18" fmla="*/ 0 w 32"/>
                <a:gd name="T19" fmla="*/ 1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6"/>
                <a:gd name="T32" fmla="*/ 32 w 32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6">
                  <a:moveTo>
                    <a:pt x="0" y="15"/>
                  </a:moveTo>
                  <a:lnTo>
                    <a:pt x="4" y="46"/>
                  </a:lnTo>
                  <a:lnTo>
                    <a:pt x="18" y="66"/>
                  </a:lnTo>
                  <a:lnTo>
                    <a:pt x="22" y="60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20" y="14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6" name="Freeform 130"/>
            <p:cNvSpPr>
              <a:spLocks noChangeAspect="1"/>
            </p:cNvSpPr>
            <p:nvPr/>
          </p:nvSpPr>
          <p:spPr bwMode="auto">
            <a:xfrm>
              <a:off x="3697" y="1915"/>
              <a:ext cx="88" cy="60"/>
            </a:xfrm>
            <a:custGeom>
              <a:avLst/>
              <a:gdLst>
                <a:gd name="T0" fmla="*/ 11 w 87"/>
                <a:gd name="T1" fmla="*/ 9 h 60"/>
                <a:gd name="T2" fmla="*/ 0 w 87"/>
                <a:gd name="T3" fmla="*/ 0 h 60"/>
                <a:gd name="T4" fmla="*/ 27 w 87"/>
                <a:gd name="T5" fmla="*/ 0 h 60"/>
                <a:gd name="T6" fmla="*/ 57 w 87"/>
                <a:gd name="T7" fmla="*/ 0 h 60"/>
                <a:gd name="T8" fmla="*/ 75 w 87"/>
                <a:gd name="T9" fmla="*/ 3 h 60"/>
                <a:gd name="T10" fmla="*/ 74 w 87"/>
                <a:gd name="T11" fmla="*/ 24 h 60"/>
                <a:gd name="T12" fmla="*/ 82 w 87"/>
                <a:gd name="T13" fmla="*/ 28 h 60"/>
                <a:gd name="T14" fmla="*/ 75 w 87"/>
                <a:gd name="T15" fmla="*/ 36 h 60"/>
                <a:gd name="T16" fmla="*/ 89 w 87"/>
                <a:gd name="T17" fmla="*/ 56 h 60"/>
                <a:gd name="T18" fmla="*/ 81 w 87"/>
                <a:gd name="T19" fmla="*/ 60 h 60"/>
                <a:gd name="T20" fmla="*/ 75 w 87"/>
                <a:gd name="T21" fmla="*/ 55 h 60"/>
                <a:gd name="T22" fmla="*/ 73 w 87"/>
                <a:gd name="T23" fmla="*/ 52 h 60"/>
                <a:gd name="T24" fmla="*/ 69 w 87"/>
                <a:gd name="T25" fmla="*/ 49 h 60"/>
                <a:gd name="T26" fmla="*/ 64 w 87"/>
                <a:gd name="T27" fmla="*/ 47 h 60"/>
                <a:gd name="T28" fmla="*/ 59 w 87"/>
                <a:gd name="T29" fmla="*/ 46 h 60"/>
                <a:gd name="T30" fmla="*/ 54 w 87"/>
                <a:gd name="T31" fmla="*/ 44 h 60"/>
                <a:gd name="T32" fmla="*/ 46 w 87"/>
                <a:gd name="T33" fmla="*/ 44 h 60"/>
                <a:gd name="T34" fmla="*/ 46 w 87"/>
                <a:gd name="T35" fmla="*/ 43 h 60"/>
                <a:gd name="T36" fmla="*/ 27 w 87"/>
                <a:gd name="T37" fmla="*/ 36 h 60"/>
                <a:gd name="T38" fmla="*/ 20 w 87"/>
                <a:gd name="T39" fmla="*/ 24 h 60"/>
                <a:gd name="T40" fmla="*/ 11 w 87"/>
                <a:gd name="T41" fmla="*/ 9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60"/>
                <a:gd name="T65" fmla="*/ 87 w 87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60">
                  <a:moveTo>
                    <a:pt x="11" y="9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73" y="3"/>
                  </a:lnTo>
                  <a:lnTo>
                    <a:pt x="72" y="24"/>
                  </a:lnTo>
                  <a:lnTo>
                    <a:pt x="80" y="28"/>
                  </a:lnTo>
                  <a:lnTo>
                    <a:pt x="73" y="36"/>
                  </a:lnTo>
                  <a:lnTo>
                    <a:pt x="87" y="56"/>
                  </a:lnTo>
                  <a:lnTo>
                    <a:pt x="79" y="60"/>
                  </a:lnTo>
                  <a:lnTo>
                    <a:pt x="73" y="55"/>
                  </a:lnTo>
                  <a:lnTo>
                    <a:pt x="71" y="52"/>
                  </a:lnTo>
                  <a:lnTo>
                    <a:pt x="67" y="49"/>
                  </a:lnTo>
                  <a:lnTo>
                    <a:pt x="62" y="47"/>
                  </a:lnTo>
                  <a:lnTo>
                    <a:pt x="57" y="46"/>
                  </a:lnTo>
                  <a:lnTo>
                    <a:pt x="52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27" y="36"/>
                  </a:lnTo>
                  <a:lnTo>
                    <a:pt x="20" y="24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7" name="Freeform 131"/>
            <p:cNvSpPr>
              <a:spLocks noChangeAspect="1"/>
            </p:cNvSpPr>
            <p:nvPr/>
          </p:nvSpPr>
          <p:spPr bwMode="auto">
            <a:xfrm>
              <a:off x="3274" y="1912"/>
              <a:ext cx="118" cy="121"/>
            </a:xfrm>
            <a:custGeom>
              <a:avLst/>
              <a:gdLst>
                <a:gd name="T0" fmla="*/ 21 w 117"/>
                <a:gd name="T1" fmla="*/ 65 h 120"/>
                <a:gd name="T2" fmla="*/ 8 w 117"/>
                <a:gd name="T3" fmla="*/ 58 h 120"/>
                <a:gd name="T4" fmla="*/ 0 w 117"/>
                <a:gd name="T5" fmla="*/ 47 h 120"/>
                <a:gd name="T6" fmla="*/ 4 w 117"/>
                <a:gd name="T7" fmla="*/ 41 h 120"/>
                <a:gd name="T8" fmla="*/ 14 w 117"/>
                <a:gd name="T9" fmla="*/ 21 h 120"/>
                <a:gd name="T10" fmla="*/ 14 w 117"/>
                <a:gd name="T11" fmla="*/ 20 h 120"/>
                <a:gd name="T12" fmla="*/ 48 w 117"/>
                <a:gd name="T13" fmla="*/ 10 h 120"/>
                <a:gd name="T14" fmla="*/ 72 w 117"/>
                <a:gd name="T15" fmla="*/ 5 h 120"/>
                <a:gd name="T16" fmla="*/ 103 w 117"/>
                <a:gd name="T17" fmla="*/ 10 h 120"/>
                <a:gd name="T18" fmla="*/ 111 w 117"/>
                <a:gd name="T19" fmla="*/ 3 h 120"/>
                <a:gd name="T20" fmla="*/ 114 w 117"/>
                <a:gd name="T21" fmla="*/ 0 h 120"/>
                <a:gd name="T22" fmla="*/ 119 w 117"/>
                <a:gd name="T23" fmla="*/ 9 h 120"/>
                <a:gd name="T24" fmla="*/ 111 w 117"/>
                <a:gd name="T25" fmla="*/ 23 h 120"/>
                <a:gd name="T26" fmla="*/ 89 w 117"/>
                <a:gd name="T27" fmla="*/ 18 h 120"/>
                <a:gd name="T28" fmla="*/ 69 w 117"/>
                <a:gd name="T29" fmla="*/ 25 h 120"/>
                <a:gd name="T30" fmla="*/ 78 w 117"/>
                <a:gd name="T31" fmla="*/ 35 h 120"/>
                <a:gd name="T32" fmla="*/ 69 w 117"/>
                <a:gd name="T33" fmla="*/ 35 h 120"/>
                <a:gd name="T34" fmla="*/ 72 w 117"/>
                <a:gd name="T35" fmla="*/ 39 h 120"/>
                <a:gd name="T36" fmla="*/ 63 w 117"/>
                <a:gd name="T37" fmla="*/ 36 h 120"/>
                <a:gd name="T38" fmla="*/ 67 w 117"/>
                <a:gd name="T39" fmla="*/ 42 h 120"/>
                <a:gd name="T40" fmla="*/ 52 w 117"/>
                <a:gd name="T41" fmla="*/ 27 h 120"/>
                <a:gd name="T42" fmla="*/ 47 w 117"/>
                <a:gd name="T43" fmla="*/ 31 h 120"/>
                <a:gd name="T44" fmla="*/ 55 w 117"/>
                <a:gd name="T45" fmla="*/ 50 h 120"/>
                <a:gd name="T46" fmla="*/ 62 w 117"/>
                <a:gd name="T47" fmla="*/ 62 h 120"/>
                <a:gd name="T48" fmla="*/ 52 w 117"/>
                <a:gd name="T49" fmla="*/ 57 h 120"/>
                <a:gd name="T50" fmla="*/ 54 w 117"/>
                <a:gd name="T51" fmla="*/ 67 h 120"/>
                <a:gd name="T52" fmla="*/ 51 w 117"/>
                <a:gd name="T53" fmla="*/ 68 h 120"/>
                <a:gd name="T54" fmla="*/ 78 w 117"/>
                <a:gd name="T55" fmla="*/ 86 h 120"/>
                <a:gd name="T56" fmla="*/ 77 w 117"/>
                <a:gd name="T57" fmla="*/ 93 h 120"/>
                <a:gd name="T58" fmla="*/ 68 w 117"/>
                <a:gd name="T59" fmla="*/ 89 h 120"/>
                <a:gd name="T60" fmla="*/ 63 w 117"/>
                <a:gd name="T61" fmla="*/ 91 h 120"/>
                <a:gd name="T62" fmla="*/ 68 w 117"/>
                <a:gd name="T63" fmla="*/ 102 h 120"/>
                <a:gd name="T64" fmla="*/ 54 w 117"/>
                <a:gd name="T65" fmla="*/ 102 h 120"/>
                <a:gd name="T66" fmla="*/ 64 w 117"/>
                <a:gd name="T67" fmla="*/ 122 h 120"/>
                <a:gd name="T68" fmla="*/ 52 w 117"/>
                <a:gd name="T69" fmla="*/ 118 h 120"/>
                <a:gd name="T70" fmla="*/ 49 w 117"/>
                <a:gd name="T71" fmla="*/ 122 h 120"/>
                <a:gd name="T72" fmla="*/ 40 w 117"/>
                <a:gd name="T73" fmla="*/ 112 h 120"/>
                <a:gd name="T74" fmla="*/ 37 w 117"/>
                <a:gd name="T75" fmla="*/ 116 h 120"/>
                <a:gd name="T76" fmla="*/ 27 w 117"/>
                <a:gd name="T77" fmla="*/ 97 h 120"/>
                <a:gd name="T78" fmla="*/ 26 w 117"/>
                <a:gd name="T79" fmla="*/ 88 h 120"/>
                <a:gd name="T80" fmla="*/ 41 w 117"/>
                <a:gd name="T81" fmla="*/ 82 h 120"/>
                <a:gd name="T82" fmla="*/ 61 w 117"/>
                <a:gd name="T83" fmla="*/ 87 h 120"/>
                <a:gd name="T84" fmla="*/ 61 w 117"/>
                <a:gd name="T85" fmla="*/ 83 h 120"/>
                <a:gd name="T86" fmla="*/ 47 w 117"/>
                <a:gd name="T87" fmla="*/ 78 h 120"/>
                <a:gd name="T88" fmla="*/ 26 w 117"/>
                <a:gd name="T89" fmla="*/ 77 h 120"/>
                <a:gd name="T90" fmla="*/ 21 w 117"/>
                <a:gd name="T91" fmla="*/ 78 h 120"/>
                <a:gd name="T92" fmla="*/ 16 w 117"/>
                <a:gd name="T93" fmla="*/ 67 h 120"/>
                <a:gd name="T94" fmla="*/ 21 w 117"/>
                <a:gd name="T95" fmla="*/ 65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"/>
                <a:gd name="T145" fmla="*/ 0 h 120"/>
                <a:gd name="T146" fmla="*/ 117 w 117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" h="120">
                  <a:moveTo>
                    <a:pt x="21" y="63"/>
                  </a:moveTo>
                  <a:lnTo>
                    <a:pt x="8" y="58"/>
                  </a:lnTo>
                  <a:lnTo>
                    <a:pt x="0" y="47"/>
                  </a:lnTo>
                  <a:lnTo>
                    <a:pt x="4" y="4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48" y="10"/>
                  </a:lnTo>
                  <a:lnTo>
                    <a:pt x="70" y="5"/>
                  </a:lnTo>
                  <a:lnTo>
                    <a:pt x="101" y="10"/>
                  </a:lnTo>
                  <a:lnTo>
                    <a:pt x="109" y="3"/>
                  </a:lnTo>
                  <a:lnTo>
                    <a:pt x="112" y="0"/>
                  </a:lnTo>
                  <a:lnTo>
                    <a:pt x="117" y="9"/>
                  </a:lnTo>
                  <a:lnTo>
                    <a:pt x="109" y="23"/>
                  </a:lnTo>
                  <a:lnTo>
                    <a:pt x="87" y="18"/>
                  </a:lnTo>
                  <a:lnTo>
                    <a:pt x="67" y="25"/>
                  </a:lnTo>
                  <a:lnTo>
                    <a:pt x="76" y="35"/>
                  </a:lnTo>
                  <a:lnTo>
                    <a:pt x="67" y="35"/>
                  </a:lnTo>
                  <a:lnTo>
                    <a:pt x="70" y="39"/>
                  </a:lnTo>
                  <a:lnTo>
                    <a:pt x="61" y="36"/>
                  </a:lnTo>
                  <a:lnTo>
                    <a:pt x="65" y="42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55" y="50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54" y="65"/>
                  </a:lnTo>
                  <a:lnTo>
                    <a:pt x="51" y="66"/>
                  </a:lnTo>
                  <a:lnTo>
                    <a:pt x="76" y="84"/>
                  </a:lnTo>
                  <a:lnTo>
                    <a:pt x="75" y="91"/>
                  </a:lnTo>
                  <a:lnTo>
                    <a:pt x="66" y="87"/>
                  </a:lnTo>
                  <a:lnTo>
                    <a:pt x="61" y="89"/>
                  </a:lnTo>
                  <a:lnTo>
                    <a:pt x="66" y="100"/>
                  </a:lnTo>
                  <a:lnTo>
                    <a:pt x="54" y="100"/>
                  </a:lnTo>
                  <a:lnTo>
                    <a:pt x="62" y="120"/>
                  </a:lnTo>
                  <a:lnTo>
                    <a:pt x="52" y="116"/>
                  </a:lnTo>
                  <a:lnTo>
                    <a:pt x="49" y="120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27" y="95"/>
                  </a:lnTo>
                  <a:lnTo>
                    <a:pt x="26" y="86"/>
                  </a:lnTo>
                  <a:lnTo>
                    <a:pt x="41" y="80"/>
                  </a:lnTo>
                  <a:lnTo>
                    <a:pt x="59" y="85"/>
                  </a:lnTo>
                  <a:lnTo>
                    <a:pt x="59" y="81"/>
                  </a:lnTo>
                  <a:lnTo>
                    <a:pt x="47" y="76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6" y="65"/>
                  </a:lnTo>
                  <a:lnTo>
                    <a:pt x="21" y="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8" name="Freeform 132"/>
            <p:cNvSpPr>
              <a:spLocks noChangeAspect="1"/>
            </p:cNvSpPr>
            <p:nvPr/>
          </p:nvSpPr>
          <p:spPr bwMode="auto">
            <a:xfrm>
              <a:off x="3349" y="2057"/>
              <a:ext cx="54" cy="12"/>
            </a:xfrm>
            <a:custGeom>
              <a:avLst/>
              <a:gdLst>
                <a:gd name="T0" fmla="*/ 43 w 53"/>
                <a:gd name="T1" fmla="*/ 6 h 12"/>
                <a:gd name="T2" fmla="*/ 11 w 53"/>
                <a:gd name="T3" fmla="*/ 0 h 12"/>
                <a:gd name="T4" fmla="*/ 2 w 53"/>
                <a:gd name="T5" fmla="*/ 0 h 12"/>
                <a:gd name="T6" fmla="*/ 0 w 53"/>
                <a:gd name="T7" fmla="*/ 7 h 12"/>
                <a:gd name="T8" fmla="*/ 19 w 53"/>
                <a:gd name="T9" fmla="*/ 9 h 12"/>
                <a:gd name="T10" fmla="*/ 39 w 53"/>
                <a:gd name="T11" fmla="*/ 12 h 12"/>
                <a:gd name="T12" fmla="*/ 55 w 53"/>
                <a:gd name="T13" fmla="*/ 8 h 12"/>
                <a:gd name="T14" fmla="*/ 43 w 53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12"/>
                <a:gd name="T26" fmla="*/ 53 w 5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12">
                  <a:moveTo>
                    <a:pt x="41" y="6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19" y="9"/>
                  </a:lnTo>
                  <a:lnTo>
                    <a:pt x="37" y="12"/>
                  </a:lnTo>
                  <a:lnTo>
                    <a:pt x="53" y="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69" name="Freeform 133"/>
            <p:cNvSpPr>
              <a:spLocks noChangeAspect="1"/>
            </p:cNvSpPr>
            <p:nvPr/>
          </p:nvSpPr>
          <p:spPr bwMode="auto">
            <a:xfrm>
              <a:off x="3330" y="1975"/>
              <a:ext cx="31" cy="23"/>
            </a:xfrm>
            <a:custGeom>
              <a:avLst/>
              <a:gdLst>
                <a:gd name="T0" fmla="*/ 31 w 31"/>
                <a:gd name="T1" fmla="*/ 23 h 22"/>
                <a:gd name="T2" fmla="*/ 15 w 31"/>
                <a:gd name="T3" fmla="*/ 6 h 22"/>
                <a:gd name="T4" fmla="*/ 0 w 31"/>
                <a:gd name="T5" fmla="*/ 0 h 22"/>
                <a:gd name="T6" fmla="*/ 16 w 31"/>
                <a:gd name="T7" fmla="*/ 13 h 22"/>
                <a:gd name="T8" fmla="*/ 31 w 31"/>
                <a:gd name="T9" fmla="*/ 24 h 22"/>
                <a:gd name="T10" fmla="*/ 31 w 31"/>
                <a:gd name="T11" fmla="*/ 2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21"/>
                  </a:moveTo>
                  <a:lnTo>
                    <a:pt x="15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1" y="22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0" name="Freeform 134"/>
            <p:cNvSpPr>
              <a:spLocks noChangeAspect="1"/>
            </p:cNvSpPr>
            <p:nvPr/>
          </p:nvSpPr>
          <p:spPr bwMode="auto">
            <a:xfrm>
              <a:off x="3385" y="1967"/>
              <a:ext cx="13" cy="5"/>
            </a:xfrm>
            <a:custGeom>
              <a:avLst/>
              <a:gdLst>
                <a:gd name="T0" fmla="*/ 14 w 12"/>
                <a:gd name="T1" fmla="*/ 5 h 5"/>
                <a:gd name="T2" fmla="*/ 5 w 12"/>
                <a:gd name="T3" fmla="*/ 3 h 5"/>
                <a:gd name="T4" fmla="*/ 0 w 12"/>
                <a:gd name="T5" fmla="*/ 0 h 5"/>
                <a:gd name="T6" fmla="*/ 12 w 12"/>
                <a:gd name="T7" fmla="*/ 3 h 5"/>
                <a:gd name="T8" fmla="*/ 14 w 1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5"/>
                <a:gd name="T17" fmla="*/ 12 w 1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5">
                  <a:moveTo>
                    <a:pt x="12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1" name="Freeform 135"/>
            <p:cNvSpPr>
              <a:spLocks noChangeAspect="1"/>
            </p:cNvSpPr>
            <p:nvPr/>
          </p:nvSpPr>
          <p:spPr bwMode="auto">
            <a:xfrm>
              <a:off x="3283" y="1989"/>
              <a:ext cx="6" cy="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7 h 5"/>
                <a:gd name="T4" fmla="*/ 1 w 6"/>
                <a:gd name="T5" fmla="*/ 7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2" name="Freeform 136"/>
            <p:cNvSpPr>
              <a:spLocks noChangeAspect="1"/>
            </p:cNvSpPr>
            <p:nvPr/>
          </p:nvSpPr>
          <p:spPr bwMode="auto">
            <a:xfrm>
              <a:off x="3386" y="1985"/>
              <a:ext cx="6" cy="6"/>
            </a:xfrm>
            <a:custGeom>
              <a:avLst/>
              <a:gdLst>
                <a:gd name="T0" fmla="*/ 7 w 5"/>
                <a:gd name="T1" fmla="*/ 0 h 6"/>
                <a:gd name="T2" fmla="*/ 6 w 5"/>
                <a:gd name="T3" fmla="*/ 6 h 6"/>
                <a:gd name="T4" fmla="*/ 0 w 5"/>
                <a:gd name="T5" fmla="*/ 2 h 6"/>
                <a:gd name="T6" fmla="*/ 7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3" name="Freeform 137"/>
            <p:cNvSpPr>
              <a:spLocks noChangeAspect="1"/>
            </p:cNvSpPr>
            <p:nvPr/>
          </p:nvSpPr>
          <p:spPr bwMode="auto">
            <a:xfrm>
              <a:off x="3019" y="1793"/>
              <a:ext cx="223" cy="208"/>
            </a:xfrm>
            <a:custGeom>
              <a:avLst/>
              <a:gdLst>
                <a:gd name="T0" fmla="*/ 125 w 222"/>
                <a:gd name="T1" fmla="*/ 8 h 207"/>
                <a:gd name="T2" fmla="*/ 95 w 222"/>
                <a:gd name="T3" fmla="*/ 0 h 207"/>
                <a:gd name="T4" fmla="*/ 75 w 222"/>
                <a:gd name="T5" fmla="*/ 2 h 207"/>
                <a:gd name="T6" fmla="*/ 64 w 222"/>
                <a:gd name="T7" fmla="*/ 1 h 207"/>
                <a:gd name="T8" fmla="*/ 64 w 222"/>
                <a:gd name="T9" fmla="*/ 2 h 207"/>
                <a:gd name="T10" fmla="*/ 61 w 222"/>
                <a:gd name="T11" fmla="*/ 6 h 207"/>
                <a:gd name="T12" fmla="*/ 56 w 222"/>
                <a:gd name="T13" fmla="*/ 13 h 207"/>
                <a:gd name="T14" fmla="*/ 43 w 222"/>
                <a:gd name="T15" fmla="*/ 13 h 207"/>
                <a:gd name="T16" fmla="*/ 37 w 222"/>
                <a:gd name="T17" fmla="*/ 22 h 207"/>
                <a:gd name="T18" fmla="*/ 25 w 222"/>
                <a:gd name="T19" fmla="*/ 12 h 207"/>
                <a:gd name="T20" fmla="*/ 14 w 222"/>
                <a:gd name="T21" fmla="*/ 20 h 207"/>
                <a:gd name="T22" fmla="*/ 3 w 222"/>
                <a:gd name="T23" fmla="*/ 22 h 207"/>
                <a:gd name="T24" fmla="*/ 3 w 222"/>
                <a:gd name="T25" fmla="*/ 32 h 207"/>
                <a:gd name="T26" fmla="*/ 0 w 222"/>
                <a:gd name="T27" fmla="*/ 40 h 207"/>
                <a:gd name="T28" fmla="*/ 1 w 222"/>
                <a:gd name="T29" fmla="*/ 46 h 207"/>
                <a:gd name="T30" fmla="*/ 1 w 222"/>
                <a:gd name="T31" fmla="*/ 55 h 207"/>
                <a:gd name="T32" fmla="*/ 14 w 222"/>
                <a:gd name="T33" fmla="*/ 62 h 207"/>
                <a:gd name="T34" fmla="*/ 14 w 222"/>
                <a:gd name="T35" fmla="*/ 71 h 207"/>
                <a:gd name="T36" fmla="*/ 31 w 222"/>
                <a:gd name="T37" fmla="*/ 59 h 207"/>
                <a:gd name="T38" fmla="*/ 55 w 222"/>
                <a:gd name="T39" fmla="*/ 64 h 207"/>
                <a:gd name="T40" fmla="*/ 70 w 222"/>
                <a:gd name="T41" fmla="*/ 88 h 207"/>
                <a:gd name="T42" fmla="*/ 86 w 222"/>
                <a:gd name="T43" fmla="*/ 103 h 207"/>
                <a:gd name="T44" fmla="*/ 102 w 222"/>
                <a:gd name="T45" fmla="*/ 121 h 207"/>
                <a:gd name="T46" fmla="*/ 109 w 222"/>
                <a:gd name="T47" fmla="*/ 123 h 207"/>
                <a:gd name="T48" fmla="*/ 110 w 222"/>
                <a:gd name="T49" fmla="*/ 124 h 207"/>
                <a:gd name="T50" fmla="*/ 125 w 222"/>
                <a:gd name="T51" fmla="*/ 131 h 207"/>
                <a:gd name="T52" fmla="*/ 148 w 222"/>
                <a:gd name="T53" fmla="*/ 146 h 207"/>
                <a:gd name="T54" fmla="*/ 158 w 222"/>
                <a:gd name="T55" fmla="*/ 152 h 207"/>
                <a:gd name="T56" fmla="*/ 169 w 222"/>
                <a:gd name="T57" fmla="*/ 159 h 207"/>
                <a:gd name="T58" fmla="*/ 181 w 222"/>
                <a:gd name="T59" fmla="*/ 184 h 207"/>
                <a:gd name="T60" fmla="*/ 173 w 222"/>
                <a:gd name="T61" fmla="*/ 203 h 207"/>
                <a:gd name="T62" fmla="*/ 182 w 222"/>
                <a:gd name="T63" fmla="*/ 209 h 207"/>
                <a:gd name="T64" fmla="*/ 191 w 222"/>
                <a:gd name="T65" fmla="*/ 194 h 207"/>
                <a:gd name="T66" fmla="*/ 198 w 222"/>
                <a:gd name="T67" fmla="*/ 186 h 207"/>
                <a:gd name="T68" fmla="*/ 201 w 222"/>
                <a:gd name="T69" fmla="*/ 179 h 207"/>
                <a:gd name="T70" fmla="*/ 191 w 222"/>
                <a:gd name="T71" fmla="*/ 169 h 207"/>
                <a:gd name="T72" fmla="*/ 194 w 222"/>
                <a:gd name="T73" fmla="*/ 151 h 207"/>
                <a:gd name="T74" fmla="*/ 206 w 222"/>
                <a:gd name="T75" fmla="*/ 154 h 207"/>
                <a:gd name="T76" fmla="*/ 219 w 222"/>
                <a:gd name="T77" fmla="*/ 165 h 207"/>
                <a:gd name="T78" fmla="*/ 224 w 222"/>
                <a:gd name="T79" fmla="*/ 154 h 207"/>
                <a:gd name="T80" fmla="*/ 200 w 222"/>
                <a:gd name="T81" fmla="*/ 141 h 207"/>
                <a:gd name="T82" fmla="*/ 176 w 222"/>
                <a:gd name="T83" fmla="*/ 127 h 207"/>
                <a:gd name="T84" fmla="*/ 179 w 222"/>
                <a:gd name="T85" fmla="*/ 120 h 207"/>
                <a:gd name="T86" fmla="*/ 171 w 222"/>
                <a:gd name="T87" fmla="*/ 116 h 207"/>
                <a:gd name="T88" fmla="*/ 147 w 222"/>
                <a:gd name="T89" fmla="*/ 110 h 207"/>
                <a:gd name="T90" fmla="*/ 138 w 222"/>
                <a:gd name="T91" fmla="*/ 92 h 207"/>
                <a:gd name="T92" fmla="*/ 129 w 222"/>
                <a:gd name="T93" fmla="*/ 78 h 207"/>
                <a:gd name="T94" fmla="*/ 108 w 222"/>
                <a:gd name="T95" fmla="*/ 67 h 207"/>
                <a:gd name="T96" fmla="*/ 101 w 222"/>
                <a:gd name="T97" fmla="*/ 48 h 207"/>
                <a:gd name="T98" fmla="*/ 98 w 222"/>
                <a:gd name="T99" fmla="*/ 37 h 207"/>
                <a:gd name="T100" fmla="*/ 116 w 222"/>
                <a:gd name="T101" fmla="*/ 27 h 207"/>
                <a:gd name="T102" fmla="*/ 126 w 222"/>
                <a:gd name="T103" fmla="*/ 30 h 207"/>
                <a:gd name="T104" fmla="*/ 122 w 222"/>
                <a:gd name="T105" fmla="*/ 15 h 207"/>
                <a:gd name="T106" fmla="*/ 125 w 222"/>
                <a:gd name="T107" fmla="*/ 8 h 207"/>
                <a:gd name="T108" fmla="*/ 106 w 222"/>
                <a:gd name="T109" fmla="*/ 67 h 207"/>
                <a:gd name="T110" fmla="*/ 104 w 222"/>
                <a:gd name="T111" fmla="*/ 67 h 207"/>
                <a:gd name="T112" fmla="*/ 104 w 222"/>
                <a:gd name="T113" fmla="*/ 68 h 207"/>
                <a:gd name="T114" fmla="*/ 105 w 222"/>
                <a:gd name="T115" fmla="*/ 68 h 207"/>
                <a:gd name="T116" fmla="*/ 106 w 222"/>
                <a:gd name="T117" fmla="*/ 67 h 207"/>
                <a:gd name="T118" fmla="*/ 125 w 222"/>
                <a:gd name="T119" fmla="*/ 8 h 207"/>
                <a:gd name="T120" fmla="*/ 110 w 222"/>
                <a:gd name="T121" fmla="*/ 122 h 207"/>
                <a:gd name="T122" fmla="*/ 125 w 222"/>
                <a:gd name="T123" fmla="*/ 8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207"/>
                <a:gd name="T188" fmla="*/ 222 w 222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207">
                  <a:moveTo>
                    <a:pt x="123" y="8"/>
                  </a:moveTo>
                  <a:lnTo>
                    <a:pt x="95" y="0"/>
                  </a:lnTo>
                  <a:lnTo>
                    <a:pt x="75" y="2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1" y="6"/>
                  </a:lnTo>
                  <a:lnTo>
                    <a:pt x="56" y="13"/>
                  </a:lnTo>
                  <a:lnTo>
                    <a:pt x="43" y="13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4" y="20"/>
                  </a:lnTo>
                  <a:lnTo>
                    <a:pt x="3" y="22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55"/>
                  </a:lnTo>
                  <a:lnTo>
                    <a:pt x="14" y="62"/>
                  </a:lnTo>
                  <a:lnTo>
                    <a:pt x="14" y="71"/>
                  </a:lnTo>
                  <a:lnTo>
                    <a:pt x="31" y="59"/>
                  </a:lnTo>
                  <a:lnTo>
                    <a:pt x="55" y="64"/>
                  </a:lnTo>
                  <a:lnTo>
                    <a:pt x="70" y="88"/>
                  </a:lnTo>
                  <a:lnTo>
                    <a:pt x="86" y="103"/>
                  </a:lnTo>
                  <a:lnTo>
                    <a:pt x="102" y="119"/>
                  </a:lnTo>
                  <a:lnTo>
                    <a:pt x="109" y="121"/>
                  </a:lnTo>
                  <a:lnTo>
                    <a:pt x="110" y="122"/>
                  </a:lnTo>
                  <a:lnTo>
                    <a:pt x="123" y="129"/>
                  </a:lnTo>
                  <a:lnTo>
                    <a:pt x="146" y="144"/>
                  </a:lnTo>
                  <a:lnTo>
                    <a:pt x="156" y="150"/>
                  </a:lnTo>
                  <a:lnTo>
                    <a:pt x="167" y="157"/>
                  </a:lnTo>
                  <a:lnTo>
                    <a:pt x="179" y="182"/>
                  </a:lnTo>
                  <a:lnTo>
                    <a:pt x="171" y="201"/>
                  </a:lnTo>
                  <a:lnTo>
                    <a:pt x="180" y="207"/>
                  </a:lnTo>
                  <a:lnTo>
                    <a:pt x="189" y="192"/>
                  </a:lnTo>
                  <a:lnTo>
                    <a:pt x="196" y="184"/>
                  </a:lnTo>
                  <a:lnTo>
                    <a:pt x="199" y="177"/>
                  </a:lnTo>
                  <a:lnTo>
                    <a:pt x="189" y="167"/>
                  </a:lnTo>
                  <a:lnTo>
                    <a:pt x="192" y="149"/>
                  </a:lnTo>
                  <a:lnTo>
                    <a:pt x="204" y="152"/>
                  </a:lnTo>
                  <a:lnTo>
                    <a:pt x="217" y="163"/>
                  </a:lnTo>
                  <a:lnTo>
                    <a:pt x="222" y="152"/>
                  </a:lnTo>
                  <a:lnTo>
                    <a:pt x="198" y="139"/>
                  </a:lnTo>
                  <a:lnTo>
                    <a:pt x="174" y="125"/>
                  </a:lnTo>
                  <a:lnTo>
                    <a:pt x="177" y="118"/>
                  </a:lnTo>
                  <a:lnTo>
                    <a:pt x="169" y="114"/>
                  </a:lnTo>
                  <a:lnTo>
                    <a:pt x="145" y="108"/>
                  </a:lnTo>
                  <a:lnTo>
                    <a:pt x="136" y="92"/>
                  </a:lnTo>
                  <a:lnTo>
                    <a:pt x="127" y="78"/>
                  </a:lnTo>
                  <a:lnTo>
                    <a:pt x="108" y="67"/>
                  </a:lnTo>
                  <a:lnTo>
                    <a:pt x="101" y="48"/>
                  </a:lnTo>
                  <a:lnTo>
                    <a:pt x="98" y="37"/>
                  </a:lnTo>
                  <a:lnTo>
                    <a:pt x="114" y="27"/>
                  </a:lnTo>
                  <a:lnTo>
                    <a:pt x="124" y="30"/>
                  </a:lnTo>
                  <a:lnTo>
                    <a:pt x="120" y="15"/>
                  </a:lnTo>
                  <a:lnTo>
                    <a:pt x="123" y="8"/>
                  </a:lnTo>
                  <a:lnTo>
                    <a:pt x="106" y="67"/>
                  </a:lnTo>
                  <a:lnTo>
                    <a:pt x="104" y="67"/>
                  </a:lnTo>
                  <a:lnTo>
                    <a:pt x="104" y="68"/>
                  </a:lnTo>
                  <a:lnTo>
                    <a:pt x="105" y="68"/>
                  </a:lnTo>
                  <a:lnTo>
                    <a:pt x="106" y="67"/>
                  </a:lnTo>
                  <a:lnTo>
                    <a:pt x="123" y="8"/>
                  </a:lnTo>
                  <a:lnTo>
                    <a:pt x="110" y="120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4" name="Freeform 138"/>
            <p:cNvSpPr>
              <a:spLocks noChangeAspect="1"/>
            </p:cNvSpPr>
            <p:nvPr/>
          </p:nvSpPr>
          <p:spPr bwMode="auto">
            <a:xfrm>
              <a:off x="3019" y="1793"/>
              <a:ext cx="223" cy="208"/>
            </a:xfrm>
            <a:custGeom>
              <a:avLst/>
              <a:gdLst>
                <a:gd name="T0" fmla="*/ 125 w 222"/>
                <a:gd name="T1" fmla="*/ 8 h 207"/>
                <a:gd name="T2" fmla="*/ 95 w 222"/>
                <a:gd name="T3" fmla="*/ 0 h 207"/>
                <a:gd name="T4" fmla="*/ 75 w 222"/>
                <a:gd name="T5" fmla="*/ 2 h 207"/>
                <a:gd name="T6" fmla="*/ 64 w 222"/>
                <a:gd name="T7" fmla="*/ 1 h 207"/>
                <a:gd name="T8" fmla="*/ 64 w 222"/>
                <a:gd name="T9" fmla="*/ 2 h 207"/>
                <a:gd name="T10" fmla="*/ 61 w 222"/>
                <a:gd name="T11" fmla="*/ 6 h 207"/>
                <a:gd name="T12" fmla="*/ 56 w 222"/>
                <a:gd name="T13" fmla="*/ 13 h 207"/>
                <a:gd name="T14" fmla="*/ 43 w 222"/>
                <a:gd name="T15" fmla="*/ 13 h 207"/>
                <a:gd name="T16" fmla="*/ 37 w 222"/>
                <a:gd name="T17" fmla="*/ 22 h 207"/>
                <a:gd name="T18" fmla="*/ 25 w 222"/>
                <a:gd name="T19" fmla="*/ 12 h 207"/>
                <a:gd name="T20" fmla="*/ 14 w 222"/>
                <a:gd name="T21" fmla="*/ 20 h 207"/>
                <a:gd name="T22" fmla="*/ 3 w 222"/>
                <a:gd name="T23" fmla="*/ 22 h 207"/>
                <a:gd name="T24" fmla="*/ 3 w 222"/>
                <a:gd name="T25" fmla="*/ 32 h 207"/>
                <a:gd name="T26" fmla="*/ 0 w 222"/>
                <a:gd name="T27" fmla="*/ 40 h 207"/>
                <a:gd name="T28" fmla="*/ 1 w 222"/>
                <a:gd name="T29" fmla="*/ 46 h 207"/>
                <a:gd name="T30" fmla="*/ 1 w 222"/>
                <a:gd name="T31" fmla="*/ 55 h 207"/>
                <a:gd name="T32" fmla="*/ 14 w 222"/>
                <a:gd name="T33" fmla="*/ 62 h 207"/>
                <a:gd name="T34" fmla="*/ 14 w 222"/>
                <a:gd name="T35" fmla="*/ 71 h 207"/>
                <a:gd name="T36" fmla="*/ 31 w 222"/>
                <a:gd name="T37" fmla="*/ 59 h 207"/>
                <a:gd name="T38" fmla="*/ 55 w 222"/>
                <a:gd name="T39" fmla="*/ 64 h 207"/>
                <a:gd name="T40" fmla="*/ 70 w 222"/>
                <a:gd name="T41" fmla="*/ 88 h 207"/>
                <a:gd name="T42" fmla="*/ 86 w 222"/>
                <a:gd name="T43" fmla="*/ 103 h 207"/>
                <a:gd name="T44" fmla="*/ 102 w 222"/>
                <a:gd name="T45" fmla="*/ 121 h 207"/>
                <a:gd name="T46" fmla="*/ 109 w 222"/>
                <a:gd name="T47" fmla="*/ 123 h 207"/>
                <a:gd name="T48" fmla="*/ 110 w 222"/>
                <a:gd name="T49" fmla="*/ 124 h 207"/>
                <a:gd name="T50" fmla="*/ 125 w 222"/>
                <a:gd name="T51" fmla="*/ 131 h 207"/>
                <a:gd name="T52" fmla="*/ 148 w 222"/>
                <a:gd name="T53" fmla="*/ 146 h 207"/>
                <a:gd name="T54" fmla="*/ 158 w 222"/>
                <a:gd name="T55" fmla="*/ 152 h 207"/>
                <a:gd name="T56" fmla="*/ 169 w 222"/>
                <a:gd name="T57" fmla="*/ 159 h 207"/>
                <a:gd name="T58" fmla="*/ 181 w 222"/>
                <a:gd name="T59" fmla="*/ 184 h 207"/>
                <a:gd name="T60" fmla="*/ 173 w 222"/>
                <a:gd name="T61" fmla="*/ 203 h 207"/>
                <a:gd name="T62" fmla="*/ 182 w 222"/>
                <a:gd name="T63" fmla="*/ 209 h 207"/>
                <a:gd name="T64" fmla="*/ 191 w 222"/>
                <a:gd name="T65" fmla="*/ 194 h 207"/>
                <a:gd name="T66" fmla="*/ 198 w 222"/>
                <a:gd name="T67" fmla="*/ 186 h 207"/>
                <a:gd name="T68" fmla="*/ 201 w 222"/>
                <a:gd name="T69" fmla="*/ 179 h 207"/>
                <a:gd name="T70" fmla="*/ 191 w 222"/>
                <a:gd name="T71" fmla="*/ 169 h 207"/>
                <a:gd name="T72" fmla="*/ 194 w 222"/>
                <a:gd name="T73" fmla="*/ 151 h 207"/>
                <a:gd name="T74" fmla="*/ 206 w 222"/>
                <a:gd name="T75" fmla="*/ 154 h 207"/>
                <a:gd name="T76" fmla="*/ 219 w 222"/>
                <a:gd name="T77" fmla="*/ 165 h 207"/>
                <a:gd name="T78" fmla="*/ 224 w 222"/>
                <a:gd name="T79" fmla="*/ 154 h 207"/>
                <a:gd name="T80" fmla="*/ 200 w 222"/>
                <a:gd name="T81" fmla="*/ 141 h 207"/>
                <a:gd name="T82" fmla="*/ 176 w 222"/>
                <a:gd name="T83" fmla="*/ 127 h 207"/>
                <a:gd name="T84" fmla="*/ 179 w 222"/>
                <a:gd name="T85" fmla="*/ 120 h 207"/>
                <a:gd name="T86" fmla="*/ 171 w 222"/>
                <a:gd name="T87" fmla="*/ 116 h 207"/>
                <a:gd name="T88" fmla="*/ 147 w 222"/>
                <a:gd name="T89" fmla="*/ 110 h 207"/>
                <a:gd name="T90" fmla="*/ 138 w 222"/>
                <a:gd name="T91" fmla="*/ 92 h 207"/>
                <a:gd name="T92" fmla="*/ 129 w 222"/>
                <a:gd name="T93" fmla="*/ 78 h 207"/>
                <a:gd name="T94" fmla="*/ 108 w 222"/>
                <a:gd name="T95" fmla="*/ 67 h 207"/>
                <a:gd name="T96" fmla="*/ 101 w 222"/>
                <a:gd name="T97" fmla="*/ 48 h 207"/>
                <a:gd name="T98" fmla="*/ 98 w 222"/>
                <a:gd name="T99" fmla="*/ 37 h 207"/>
                <a:gd name="T100" fmla="*/ 116 w 222"/>
                <a:gd name="T101" fmla="*/ 27 h 207"/>
                <a:gd name="T102" fmla="*/ 126 w 222"/>
                <a:gd name="T103" fmla="*/ 30 h 207"/>
                <a:gd name="T104" fmla="*/ 122 w 222"/>
                <a:gd name="T105" fmla="*/ 15 h 207"/>
                <a:gd name="T106" fmla="*/ 125 w 222"/>
                <a:gd name="T107" fmla="*/ 8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07"/>
                <a:gd name="T164" fmla="*/ 222 w 222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07">
                  <a:moveTo>
                    <a:pt x="123" y="8"/>
                  </a:moveTo>
                  <a:lnTo>
                    <a:pt x="95" y="0"/>
                  </a:lnTo>
                  <a:lnTo>
                    <a:pt x="75" y="2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1" y="6"/>
                  </a:lnTo>
                  <a:lnTo>
                    <a:pt x="56" y="13"/>
                  </a:lnTo>
                  <a:lnTo>
                    <a:pt x="43" y="13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4" y="20"/>
                  </a:lnTo>
                  <a:lnTo>
                    <a:pt x="3" y="22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55"/>
                  </a:lnTo>
                  <a:lnTo>
                    <a:pt x="14" y="62"/>
                  </a:lnTo>
                  <a:lnTo>
                    <a:pt x="14" y="71"/>
                  </a:lnTo>
                  <a:lnTo>
                    <a:pt x="31" y="59"/>
                  </a:lnTo>
                  <a:lnTo>
                    <a:pt x="55" y="64"/>
                  </a:lnTo>
                  <a:lnTo>
                    <a:pt x="70" y="88"/>
                  </a:lnTo>
                  <a:lnTo>
                    <a:pt x="86" y="103"/>
                  </a:lnTo>
                  <a:lnTo>
                    <a:pt x="102" y="119"/>
                  </a:lnTo>
                  <a:lnTo>
                    <a:pt x="109" y="121"/>
                  </a:lnTo>
                  <a:lnTo>
                    <a:pt x="110" y="122"/>
                  </a:lnTo>
                  <a:lnTo>
                    <a:pt x="123" y="129"/>
                  </a:lnTo>
                  <a:lnTo>
                    <a:pt x="146" y="144"/>
                  </a:lnTo>
                  <a:lnTo>
                    <a:pt x="156" y="150"/>
                  </a:lnTo>
                  <a:lnTo>
                    <a:pt x="167" y="157"/>
                  </a:lnTo>
                  <a:lnTo>
                    <a:pt x="179" y="182"/>
                  </a:lnTo>
                  <a:lnTo>
                    <a:pt x="171" y="201"/>
                  </a:lnTo>
                  <a:lnTo>
                    <a:pt x="180" y="207"/>
                  </a:lnTo>
                  <a:lnTo>
                    <a:pt x="189" y="192"/>
                  </a:lnTo>
                  <a:lnTo>
                    <a:pt x="196" y="184"/>
                  </a:lnTo>
                  <a:lnTo>
                    <a:pt x="199" y="177"/>
                  </a:lnTo>
                  <a:lnTo>
                    <a:pt x="189" y="167"/>
                  </a:lnTo>
                  <a:lnTo>
                    <a:pt x="192" y="149"/>
                  </a:lnTo>
                  <a:lnTo>
                    <a:pt x="204" y="152"/>
                  </a:lnTo>
                  <a:lnTo>
                    <a:pt x="217" y="163"/>
                  </a:lnTo>
                  <a:lnTo>
                    <a:pt x="222" y="152"/>
                  </a:lnTo>
                  <a:lnTo>
                    <a:pt x="198" y="139"/>
                  </a:lnTo>
                  <a:lnTo>
                    <a:pt x="174" y="125"/>
                  </a:lnTo>
                  <a:lnTo>
                    <a:pt x="177" y="118"/>
                  </a:lnTo>
                  <a:lnTo>
                    <a:pt x="169" y="114"/>
                  </a:lnTo>
                  <a:lnTo>
                    <a:pt x="145" y="108"/>
                  </a:lnTo>
                  <a:lnTo>
                    <a:pt x="136" y="92"/>
                  </a:lnTo>
                  <a:lnTo>
                    <a:pt x="127" y="78"/>
                  </a:lnTo>
                  <a:lnTo>
                    <a:pt x="108" y="67"/>
                  </a:lnTo>
                  <a:lnTo>
                    <a:pt x="101" y="48"/>
                  </a:lnTo>
                  <a:lnTo>
                    <a:pt x="98" y="37"/>
                  </a:lnTo>
                  <a:lnTo>
                    <a:pt x="114" y="27"/>
                  </a:lnTo>
                  <a:lnTo>
                    <a:pt x="124" y="30"/>
                  </a:lnTo>
                  <a:lnTo>
                    <a:pt x="120" y="15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5" name="Freeform 139"/>
            <p:cNvSpPr>
              <a:spLocks noChangeAspect="1"/>
            </p:cNvSpPr>
            <p:nvPr/>
          </p:nvSpPr>
          <p:spPr bwMode="auto">
            <a:xfrm>
              <a:off x="3131" y="1992"/>
              <a:ext cx="59" cy="38"/>
            </a:xfrm>
            <a:custGeom>
              <a:avLst/>
              <a:gdLst>
                <a:gd name="T0" fmla="*/ 52 w 59"/>
                <a:gd name="T1" fmla="*/ 24 h 37"/>
                <a:gd name="T2" fmla="*/ 52 w 59"/>
                <a:gd name="T3" fmla="*/ 39 h 37"/>
                <a:gd name="T4" fmla="*/ 29 w 59"/>
                <a:gd name="T5" fmla="*/ 29 h 37"/>
                <a:gd name="T6" fmla="*/ 6 w 59"/>
                <a:gd name="T7" fmla="*/ 16 h 37"/>
                <a:gd name="T8" fmla="*/ 0 w 59"/>
                <a:gd name="T9" fmla="*/ 6 h 37"/>
                <a:gd name="T10" fmla="*/ 17 w 59"/>
                <a:gd name="T11" fmla="*/ 4 h 37"/>
                <a:gd name="T12" fmla="*/ 39 w 59"/>
                <a:gd name="T13" fmla="*/ 1 h 37"/>
                <a:gd name="T14" fmla="*/ 59 w 59"/>
                <a:gd name="T15" fmla="*/ 0 h 37"/>
                <a:gd name="T16" fmla="*/ 52 w 59"/>
                <a:gd name="T17" fmla="*/ 24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37"/>
                <a:gd name="T29" fmla="*/ 59 w 59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37">
                  <a:moveTo>
                    <a:pt x="52" y="22"/>
                  </a:moveTo>
                  <a:lnTo>
                    <a:pt x="52" y="37"/>
                  </a:lnTo>
                  <a:lnTo>
                    <a:pt x="29" y="27"/>
                  </a:lnTo>
                  <a:lnTo>
                    <a:pt x="6" y="16"/>
                  </a:lnTo>
                  <a:lnTo>
                    <a:pt x="0" y="6"/>
                  </a:lnTo>
                  <a:lnTo>
                    <a:pt x="17" y="4"/>
                  </a:lnTo>
                  <a:lnTo>
                    <a:pt x="39" y="1"/>
                  </a:lnTo>
                  <a:lnTo>
                    <a:pt x="59" y="0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6" name="Freeform 140"/>
            <p:cNvSpPr>
              <a:spLocks noChangeAspect="1"/>
            </p:cNvSpPr>
            <p:nvPr/>
          </p:nvSpPr>
          <p:spPr bwMode="auto">
            <a:xfrm>
              <a:off x="3048" y="1923"/>
              <a:ext cx="31" cy="55"/>
            </a:xfrm>
            <a:custGeom>
              <a:avLst/>
              <a:gdLst>
                <a:gd name="T0" fmla="*/ 17 w 31"/>
                <a:gd name="T1" fmla="*/ 47 h 55"/>
                <a:gd name="T2" fmla="*/ 9 w 31"/>
                <a:gd name="T3" fmla="*/ 55 h 55"/>
                <a:gd name="T4" fmla="*/ 4 w 31"/>
                <a:gd name="T5" fmla="*/ 42 h 55"/>
                <a:gd name="T6" fmla="*/ 2 w 31"/>
                <a:gd name="T7" fmla="*/ 25 h 55"/>
                <a:gd name="T8" fmla="*/ 0 w 31"/>
                <a:gd name="T9" fmla="*/ 7 h 55"/>
                <a:gd name="T10" fmla="*/ 19 w 31"/>
                <a:gd name="T11" fmla="*/ 0 h 55"/>
                <a:gd name="T12" fmla="*/ 31 w 31"/>
                <a:gd name="T13" fmla="*/ 16 h 55"/>
                <a:gd name="T14" fmla="*/ 27 w 31"/>
                <a:gd name="T15" fmla="*/ 45 h 55"/>
                <a:gd name="T16" fmla="*/ 17 w 31"/>
                <a:gd name="T17" fmla="*/ 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5"/>
                <a:gd name="T29" fmla="*/ 31 w 3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5">
                  <a:moveTo>
                    <a:pt x="17" y="47"/>
                  </a:moveTo>
                  <a:lnTo>
                    <a:pt x="9" y="55"/>
                  </a:lnTo>
                  <a:lnTo>
                    <a:pt x="4" y="42"/>
                  </a:lnTo>
                  <a:lnTo>
                    <a:pt x="2" y="25"/>
                  </a:lnTo>
                  <a:lnTo>
                    <a:pt x="0" y="7"/>
                  </a:lnTo>
                  <a:lnTo>
                    <a:pt x="19" y="0"/>
                  </a:lnTo>
                  <a:lnTo>
                    <a:pt x="31" y="16"/>
                  </a:lnTo>
                  <a:lnTo>
                    <a:pt x="27" y="45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7" name="Freeform 141"/>
            <p:cNvSpPr>
              <a:spLocks noChangeAspect="1"/>
            </p:cNvSpPr>
            <p:nvPr/>
          </p:nvSpPr>
          <p:spPr bwMode="auto">
            <a:xfrm>
              <a:off x="3392" y="1906"/>
              <a:ext cx="360" cy="142"/>
            </a:xfrm>
            <a:custGeom>
              <a:avLst/>
              <a:gdLst>
                <a:gd name="T0" fmla="*/ 241 w 359"/>
                <a:gd name="T1" fmla="*/ 120 h 141"/>
                <a:gd name="T2" fmla="*/ 205 w 359"/>
                <a:gd name="T3" fmla="*/ 126 h 141"/>
                <a:gd name="T4" fmla="*/ 198 w 359"/>
                <a:gd name="T5" fmla="*/ 143 h 141"/>
                <a:gd name="T6" fmla="*/ 195 w 359"/>
                <a:gd name="T7" fmla="*/ 138 h 141"/>
                <a:gd name="T8" fmla="*/ 188 w 359"/>
                <a:gd name="T9" fmla="*/ 125 h 141"/>
                <a:gd name="T10" fmla="*/ 158 w 359"/>
                <a:gd name="T11" fmla="*/ 130 h 141"/>
                <a:gd name="T12" fmla="*/ 122 w 359"/>
                <a:gd name="T13" fmla="*/ 134 h 141"/>
                <a:gd name="T14" fmla="*/ 87 w 359"/>
                <a:gd name="T15" fmla="*/ 130 h 141"/>
                <a:gd name="T16" fmla="*/ 61 w 359"/>
                <a:gd name="T17" fmla="*/ 129 h 141"/>
                <a:gd name="T18" fmla="*/ 40 w 359"/>
                <a:gd name="T19" fmla="*/ 125 h 141"/>
                <a:gd name="T20" fmla="*/ 42 w 359"/>
                <a:gd name="T21" fmla="*/ 118 h 141"/>
                <a:gd name="T22" fmla="*/ 29 w 359"/>
                <a:gd name="T23" fmla="*/ 111 h 141"/>
                <a:gd name="T24" fmla="*/ 23 w 359"/>
                <a:gd name="T25" fmla="*/ 98 h 141"/>
                <a:gd name="T26" fmla="*/ 4 w 359"/>
                <a:gd name="T27" fmla="*/ 82 h 141"/>
                <a:gd name="T28" fmla="*/ 16 w 359"/>
                <a:gd name="T29" fmla="*/ 85 h 141"/>
                <a:gd name="T30" fmla="*/ 12 w 359"/>
                <a:gd name="T31" fmla="*/ 73 h 141"/>
                <a:gd name="T32" fmla="*/ 0 w 359"/>
                <a:gd name="T33" fmla="*/ 58 h 141"/>
                <a:gd name="T34" fmla="*/ 19 w 359"/>
                <a:gd name="T35" fmla="*/ 38 h 141"/>
                <a:gd name="T36" fmla="*/ 49 w 359"/>
                <a:gd name="T37" fmla="*/ 34 h 141"/>
                <a:gd name="T38" fmla="*/ 58 w 359"/>
                <a:gd name="T39" fmla="*/ 28 h 141"/>
                <a:gd name="T40" fmla="*/ 84 w 359"/>
                <a:gd name="T41" fmla="*/ 21 h 141"/>
                <a:gd name="T42" fmla="*/ 128 w 359"/>
                <a:gd name="T43" fmla="*/ 2 h 141"/>
                <a:gd name="T44" fmla="*/ 158 w 359"/>
                <a:gd name="T45" fmla="*/ 1 h 141"/>
                <a:gd name="T46" fmla="*/ 179 w 359"/>
                <a:gd name="T47" fmla="*/ 11 h 141"/>
                <a:gd name="T48" fmla="*/ 229 w 359"/>
                <a:gd name="T49" fmla="*/ 23 h 141"/>
                <a:gd name="T50" fmla="*/ 282 w 359"/>
                <a:gd name="T51" fmla="*/ 11 h 141"/>
                <a:gd name="T52" fmla="*/ 317 w 359"/>
                <a:gd name="T53" fmla="*/ 18 h 141"/>
                <a:gd name="T54" fmla="*/ 333 w 359"/>
                <a:gd name="T55" fmla="*/ 45 h 141"/>
                <a:gd name="T56" fmla="*/ 341 w 359"/>
                <a:gd name="T57" fmla="*/ 59 h 141"/>
                <a:gd name="T58" fmla="*/ 349 w 359"/>
                <a:gd name="T59" fmla="*/ 97 h 141"/>
                <a:gd name="T60" fmla="*/ 350 w 359"/>
                <a:gd name="T61" fmla="*/ 115 h 141"/>
                <a:gd name="T62" fmla="*/ 319 w 359"/>
                <a:gd name="T63" fmla="*/ 111 h 141"/>
                <a:gd name="T64" fmla="*/ 308 w 359"/>
                <a:gd name="T65" fmla="*/ 113 h 141"/>
                <a:gd name="T66" fmla="*/ 270 w 359"/>
                <a:gd name="T67" fmla="*/ 121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9"/>
                <a:gd name="T103" fmla="*/ 0 h 141"/>
                <a:gd name="T104" fmla="*/ 359 w 35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9" h="141">
                  <a:moveTo>
                    <a:pt x="268" y="119"/>
                  </a:moveTo>
                  <a:lnTo>
                    <a:pt x="239" y="118"/>
                  </a:lnTo>
                  <a:lnTo>
                    <a:pt x="211" y="122"/>
                  </a:lnTo>
                  <a:lnTo>
                    <a:pt x="203" y="124"/>
                  </a:lnTo>
                  <a:lnTo>
                    <a:pt x="203" y="134"/>
                  </a:lnTo>
                  <a:lnTo>
                    <a:pt x="196" y="141"/>
                  </a:lnTo>
                  <a:lnTo>
                    <a:pt x="193" y="140"/>
                  </a:lnTo>
                  <a:lnTo>
                    <a:pt x="193" y="136"/>
                  </a:lnTo>
                  <a:lnTo>
                    <a:pt x="195" y="118"/>
                  </a:lnTo>
                  <a:lnTo>
                    <a:pt x="186" y="123"/>
                  </a:lnTo>
                  <a:lnTo>
                    <a:pt x="173" y="122"/>
                  </a:lnTo>
                  <a:lnTo>
                    <a:pt x="158" y="128"/>
                  </a:lnTo>
                  <a:lnTo>
                    <a:pt x="139" y="137"/>
                  </a:lnTo>
                  <a:lnTo>
                    <a:pt x="122" y="132"/>
                  </a:lnTo>
                  <a:lnTo>
                    <a:pt x="92" y="118"/>
                  </a:lnTo>
                  <a:lnTo>
                    <a:pt x="87" y="128"/>
                  </a:lnTo>
                  <a:lnTo>
                    <a:pt x="79" y="134"/>
                  </a:lnTo>
                  <a:lnTo>
                    <a:pt x="61" y="127"/>
                  </a:lnTo>
                  <a:lnTo>
                    <a:pt x="51" y="122"/>
                  </a:lnTo>
                  <a:lnTo>
                    <a:pt x="40" y="123"/>
                  </a:lnTo>
                  <a:lnTo>
                    <a:pt x="30" y="123"/>
                  </a:lnTo>
                  <a:lnTo>
                    <a:pt x="42" y="116"/>
                  </a:lnTo>
                  <a:lnTo>
                    <a:pt x="27" y="115"/>
                  </a:lnTo>
                  <a:lnTo>
                    <a:pt x="29" y="109"/>
                  </a:lnTo>
                  <a:lnTo>
                    <a:pt x="21" y="101"/>
                  </a:lnTo>
                  <a:lnTo>
                    <a:pt x="23" y="96"/>
                  </a:lnTo>
                  <a:lnTo>
                    <a:pt x="7" y="88"/>
                  </a:lnTo>
                  <a:lnTo>
                    <a:pt x="4" y="80"/>
                  </a:lnTo>
                  <a:lnTo>
                    <a:pt x="10" y="81"/>
                  </a:lnTo>
                  <a:lnTo>
                    <a:pt x="16" y="83"/>
                  </a:lnTo>
                  <a:lnTo>
                    <a:pt x="12" y="74"/>
                  </a:lnTo>
                  <a:lnTo>
                    <a:pt x="12" y="71"/>
                  </a:lnTo>
                  <a:lnTo>
                    <a:pt x="10" y="59"/>
                  </a:lnTo>
                  <a:lnTo>
                    <a:pt x="0" y="58"/>
                  </a:lnTo>
                  <a:lnTo>
                    <a:pt x="1" y="41"/>
                  </a:lnTo>
                  <a:lnTo>
                    <a:pt x="19" y="38"/>
                  </a:lnTo>
                  <a:lnTo>
                    <a:pt x="26" y="34"/>
                  </a:lnTo>
                  <a:lnTo>
                    <a:pt x="49" y="34"/>
                  </a:lnTo>
                  <a:lnTo>
                    <a:pt x="63" y="29"/>
                  </a:lnTo>
                  <a:lnTo>
                    <a:pt x="58" y="28"/>
                  </a:lnTo>
                  <a:lnTo>
                    <a:pt x="48" y="20"/>
                  </a:lnTo>
                  <a:lnTo>
                    <a:pt x="84" y="21"/>
                  </a:lnTo>
                  <a:lnTo>
                    <a:pt x="109" y="5"/>
                  </a:lnTo>
                  <a:lnTo>
                    <a:pt x="128" y="2"/>
                  </a:lnTo>
                  <a:lnTo>
                    <a:pt x="146" y="0"/>
                  </a:lnTo>
                  <a:lnTo>
                    <a:pt x="158" y="1"/>
                  </a:lnTo>
                  <a:lnTo>
                    <a:pt x="172" y="7"/>
                  </a:lnTo>
                  <a:lnTo>
                    <a:pt x="179" y="11"/>
                  </a:lnTo>
                  <a:lnTo>
                    <a:pt x="203" y="18"/>
                  </a:lnTo>
                  <a:lnTo>
                    <a:pt x="227" y="23"/>
                  </a:lnTo>
                  <a:lnTo>
                    <a:pt x="252" y="23"/>
                  </a:lnTo>
                  <a:lnTo>
                    <a:pt x="280" y="11"/>
                  </a:lnTo>
                  <a:lnTo>
                    <a:pt x="304" y="9"/>
                  </a:lnTo>
                  <a:lnTo>
                    <a:pt x="315" y="18"/>
                  </a:lnTo>
                  <a:lnTo>
                    <a:pt x="324" y="33"/>
                  </a:lnTo>
                  <a:lnTo>
                    <a:pt x="331" y="45"/>
                  </a:lnTo>
                  <a:lnTo>
                    <a:pt x="348" y="52"/>
                  </a:lnTo>
                  <a:lnTo>
                    <a:pt x="339" y="59"/>
                  </a:lnTo>
                  <a:lnTo>
                    <a:pt x="342" y="72"/>
                  </a:lnTo>
                  <a:lnTo>
                    <a:pt x="347" y="95"/>
                  </a:lnTo>
                  <a:lnTo>
                    <a:pt x="359" y="112"/>
                  </a:lnTo>
                  <a:lnTo>
                    <a:pt x="348" y="113"/>
                  </a:lnTo>
                  <a:lnTo>
                    <a:pt x="342" y="108"/>
                  </a:lnTo>
                  <a:lnTo>
                    <a:pt x="317" y="109"/>
                  </a:lnTo>
                  <a:lnTo>
                    <a:pt x="313" y="113"/>
                  </a:lnTo>
                  <a:lnTo>
                    <a:pt x="306" y="111"/>
                  </a:lnTo>
                  <a:lnTo>
                    <a:pt x="288" y="115"/>
                  </a:lnTo>
                  <a:lnTo>
                    <a:pt x="268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8" name="Freeform 142"/>
            <p:cNvSpPr>
              <a:spLocks noChangeAspect="1"/>
            </p:cNvSpPr>
            <p:nvPr/>
          </p:nvSpPr>
          <p:spPr bwMode="auto">
            <a:xfrm>
              <a:off x="3383" y="1906"/>
              <a:ext cx="57" cy="41"/>
            </a:xfrm>
            <a:custGeom>
              <a:avLst/>
              <a:gdLst>
                <a:gd name="T0" fmla="*/ 7 w 56"/>
                <a:gd name="T1" fmla="*/ 1 h 41"/>
                <a:gd name="T2" fmla="*/ 3 w 56"/>
                <a:gd name="T3" fmla="*/ 6 h 41"/>
                <a:gd name="T4" fmla="*/ 8 w 56"/>
                <a:gd name="T5" fmla="*/ 15 h 41"/>
                <a:gd name="T6" fmla="*/ 0 w 56"/>
                <a:gd name="T7" fmla="*/ 29 h 41"/>
                <a:gd name="T8" fmla="*/ 13 w 56"/>
                <a:gd name="T9" fmla="*/ 31 h 41"/>
                <a:gd name="T10" fmla="*/ 6 w 56"/>
                <a:gd name="T11" fmla="*/ 41 h 41"/>
                <a:gd name="T12" fmla="*/ 26 w 56"/>
                <a:gd name="T13" fmla="*/ 26 h 41"/>
                <a:gd name="T14" fmla="*/ 58 w 56"/>
                <a:gd name="T15" fmla="*/ 21 h 41"/>
                <a:gd name="T16" fmla="*/ 49 w 56"/>
                <a:gd name="T17" fmla="*/ 15 h 41"/>
                <a:gd name="T18" fmla="*/ 36 w 56"/>
                <a:gd name="T19" fmla="*/ 0 h 41"/>
                <a:gd name="T20" fmla="*/ 7 w 56"/>
                <a:gd name="T21" fmla="*/ 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1"/>
                <a:gd name="T35" fmla="*/ 56 w 56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1">
                  <a:moveTo>
                    <a:pt x="7" y="1"/>
                  </a:moveTo>
                  <a:lnTo>
                    <a:pt x="3" y="6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13" y="31"/>
                  </a:lnTo>
                  <a:lnTo>
                    <a:pt x="6" y="41"/>
                  </a:lnTo>
                  <a:lnTo>
                    <a:pt x="26" y="26"/>
                  </a:lnTo>
                  <a:lnTo>
                    <a:pt x="56" y="21"/>
                  </a:lnTo>
                  <a:lnTo>
                    <a:pt x="47" y="15"/>
                  </a:lnTo>
                  <a:lnTo>
                    <a:pt x="3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79" name="Freeform 143"/>
            <p:cNvSpPr>
              <a:spLocks noChangeAspect="1"/>
            </p:cNvSpPr>
            <p:nvPr/>
          </p:nvSpPr>
          <p:spPr bwMode="auto">
            <a:xfrm>
              <a:off x="3066" y="1746"/>
              <a:ext cx="137" cy="56"/>
            </a:xfrm>
            <a:custGeom>
              <a:avLst/>
              <a:gdLst>
                <a:gd name="T0" fmla="*/ 48 w 136"/>
                <a:gd name="T1" fmla="*/ 48 h 55"/>
                <a:gd name="T2" fmla="*/ 28 w 136"/>
                <a:gd name="T3" fmla="*/ 50 h 55"/>
                <a:gd name="T4" fmla="*/ 17 w 136"/>
                <a:gd name="T5" fmla="*/ 49 h 55"/>
                <a:gd name="T6" fmla="*/ 3 w 136"/>
                <a:gd name="T7" fmla="*/ 44 h 55"/>
                <a:gd name="T8" fmla="*/ 1 w 136"/>
                <a:gd name="T9" fmla="*/ 44 h 55"/>
                <a:gd name="T10" fmla="*/ 1 w 136"/>
                <a:gd name="T11" fmla="*/ 43 h 55"/>
                <a:gd name="T12" fmla="*/ 0 w 136"/>
                <a:gd name="T13" fmla="*/ 40 h 55"/>
                <a:gd name="T14" fmla="*/ 0 w 136"/>
                <a:gd name="T15" fmla="*/ 33 h 55"/>
                <a:gd name="T16" fmla="*/ 13 w 136"/>
                <a:gd name="T17" fmla="*/ 36 h 55"/>
                <a:gd name="T18" fmla="*/ 16 w 136"/>
                <a:gd name="T19" fmla="*/ 36 h 55"/>
                <a:gd name="T20" fmla="*/ 22 w 136"/>
                <a:gd name="T21" fmla="*/ 33 h 55"/>
                <a:gd name="T22" fmla="*/ 37 w 136"/>
                <a:gd name="T23" fmla="*/ 32 h 55"/>
                <a:gd name="T24" fmla="*/ 58 w 136"/>
                <a:gd name="T25" fmla="*/ 32 h 55"/>
                <a:gd name="T26" fmla="*/ 63 w 136"/>
                <a:gd name="T27" fmla="*/ 30 h 55"/>
                <a:gd name="T28" fmla="*/ 60 w 136"/>
                <a:gd name="T29" fmla="*/ 16 h 55"/>
                <a:gd name="T30" fmla="*/ 77 w 136"/>
                <a:gd name="T31" fmla="*/ 4 h 55"/>
                <a:gd name="T32" fmla="*/ 87 w 136"/>
                <a:gd name="T33" fmla="*/ 8 h 55"/>
                <a:gd name="T34" fmla="*/ 98 w 136"/>
                <a:gd name="T35" fmla="*/ 0 h 55"/>
                <a:gd name="T36" fmla="*/ 126 w 136"/>
                <a:gd name="T37" fmla="*/ 4 h 55"/>
                <a:gd name="T38" fmla="*/ 138 w 136"/>
                <a:gd name="T39" fmla="*/ 20 h 55"/>
                <a:gd name="T40" fmla="*/ 132 w 136"/>
                <a:gd name="T41" fmla="*/ 30 h 55"/>
                <a:gd name="T42" fmla="*/ 130 w 136"/>
                <a:gd name="T43" fmla="*/ 31 h 55"/>
                <a:gd name="T44" fmla="*/ 123 w 136"/>
                <a:gd name="T45" fmla="*/ 46 h 55"/>
                <a:gd name="T46" fmla="*/ 121 w 136"/>
                <a:gd name="T47" fmla="*/ 49 h 55"/>
                <a:gd name="T48" fmla="*/ 86 w 136"/>
                <a:gd name="T49" fmla="*/ 57 h 55"/>
                <a:gd name="T50" fmla="*/ 78 w 136"/>
                <a:gd name="T51" fmla="*/ 56 h 55"/>
                <a:gd name="T52" fmla="*/ 48 w 136"/>
                <a:gd name="T53" fmla="*/ 48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55"/>
                <a:gd name="T83" fmla="*/ 136 w 136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55">
                  <a:moveTo>
                    <a:pt x="48" y="46"/>
                  </a:moveTo>
                  <a:lnTo>
                    <a:pt x="28" y="48"/>
                  </a:lnTo>
                  <a:lnTo>
                    <a:pt x="17" y="47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3" y="34"/>
                  </a:lnTo>
                  <a:lnTo>
                    <a:pt x="16" y="34"/>
                  </a:lnTo>
                  <a:lnTo>
                    <a:pt x="22" y="31"/>
                  </a:lnTo>
                  <a:lnTo>
                    <a:pt x="37" y="30"/>
                  </a:lnTo>
                  <a:lnTo>
                    <a:pt x="58" y="30"/>
                  </a:lnTo>
                  <a:lnTo>
                    <a:pt x="63" y="28"/>
                  </a:lnTo>
                  <a:lnTo>
                    <a:pt x="60" y="16"/>
                  </a:lnTo>
                  <a:lnTo>
                    <a:pt x="75" y="4"/>
                  </a:lnTo>
                  <a:lnTo>
                    <a:pt x="85" y="8"/>
                  </a:lnTo>
                  <a:lnTo>
                    <a:pt x="96" y="0"/>
                  </a:lnTo>
                  <a:lnTo>
                    <a:pt x="124" y="4"/>
                  </a:lnTo>
                  <a:lnTo>
                    <a:pt x="136" y="20"/>
                  </a:lnTo>
                  <a:lnTo>
                    <a:pt x="130" y="28"/>
                  </a:lnTo>
                  <a:lnTo>
                    <a:pt x="128" y="29"/>
                  </a:lnTo>
                  <a:lnTo>
                    <a:pt x="121" y="44"/>
                  </a:lnTo>
                  <a:lnTo>
                    <a:pt x="119" y="47"/>
                  </a:lnTo>
                  <a:lnTo>
                    <a:pt x="84" y="55"/>
                  </a:lnTo>
                  <a:lnTo>
                    <a:pt x="76" y="54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0" name="Freeform 144"/>
            <p:cNvSpPr>
              <a:spLocks noChangeAspect="1"/>
            </p:cNvSpPr>
            <p:nvPr/>
          </p:nvSpPr>
          <p:spPr bwMode="auto">
            <a:xfrm>
              <a:off x="3183" y="1830"/>
              <a:ext cx="74" cy="62"/>
            </a:xfrm>
            <a:custGeom>
              <a:avLst/>
              <a:gdLst>
                <a:gd name="T0" fmla="*/ 67 w 73"/>
                <a:gd name="T1" fmla="*/ 8 h 62"/>
                <a:gd name="T2" fmla="*/ 67 w 73"/>
                <a:gd name="T3" fmla="*/ 11 h 62"/>
                <a:gd name="T4" fmla="*/ 66 w 73"/>
                <a:gd name="T5" fmla="*/ 15 h 62"/>
                <a:gd name="T6" fmla="*/ 63 w 73"/>
                <a:gd name="T7" fmla="*/ 19 h 62"/>
                <a:gd name="T8" fmla="*/ 64 w 73"/>
                <a:gd name="T9" fmla="*/ 21 h 62"/>
                <a:gd name="T10" fmla="*/ 66 w 73"/>
                <a:gd name="T11" fmla="*/ 23 h 62"/>
                <a:gd name="T12" fmla="*/ 75 w 73"/>
                <a:gd name="T13" fmla="*/ 29 h 62"/>
                <a:gd name="T14" fmla="*/ 69 w 73"/>
                <a:gd name="T15" fmla="*/ 31 h 62"/>
                <a:gd name="T16" fmla="*/ 73 w 73"/>
                <a:gd name="T17" fmla="*/ 34 h 62"/>
                <a:gd name="T18" fmla="*/ 73 w 73"/>
                <a:gd name="T19" fmla="*/ 40 h 62"/>
                <a:gd name="T20" fmla="*/ 63 w 73"/>
                <a:gd name="T21" fmla="*/ 42 h 62"/>
                <a:gd name="T22" fmla="*/ 67 w 73"/>
                <a:gd name="T23" fmla="*/ 45 h 62"/>
                <a:gd name="T24" fmla="*/ 65 w 73"/>
                <a:gd name="T25" fmla="*/ 49 h 62"/>
                <a:gd name="T26" fmla="*/ 61 w 73"/>
                <a:gd name="T27" fmla="*/ 45 h 62"/>
                <a:gd name="T28" fmla="*/ 57 w 73"/>
                <a:gd name="T29" fmla="*/ 52 h 62"/>
                <a:gd name="T30" fmla="*/ 54 w 73"/>
                <a:gd name="T31" fmla="*/ 53 h 62"/>
                <a:gd name="T32" fmla="*/ 59 w 73"/>
                <a:gd name="T33" fmla="*/ 61 h 62"/>
                <a:gd name="T34" fmla="*/ 54 w 73"/>
                <a:gd name="T35" fmla="*/ 62 h 62"/>
                <a:gd name="T36" fmla="*/ 51 w 73"/>
                <a:gd name="T37" fmla="*/ 60 h 62"/>
                <a:gd name="T38" fmla="*/ 46 w 73"/>
                <a:gd name="T39" fmla="*/ 56 h 62"/>
                <a:gd name="T40" fmla="*/ 40 w 73"/>
                <a:gd name="T41" fmla="*/ 53 h 62"/>
                <a:gd name="T42" fmla="*/ 40 w 73"/>
                <a:gd name="T43" fmla="*/ 52 h 62"/>
                <a:gd name="T44" fmla="*/ 30 w 73"/>
                <a:gd name="T45" fmla="*/ 45 h 62"/>
                <a:gd name="T46" fmla="*/ 29 w 73"/>
                <a:gd name="T47" fmla="*/ 42 h 62"/>
                <a:gd name="T48" fmla="*/ 25 w 73"/>
                <a:gd name="T49" fmla="*/ 40 h 62"/>
                <a:gd name="T50" fmla="*/ 11 w 73"/>
                <a:gd name="T51" fmla="*/ 27 h 62"/>
                <a:gd name="T52" fmla="*/ 11 w 73"/>
                <a:gd name="T53" fmla="*/ 25 h 62"/>
                <a:gd name="T54" fmla="*/ 7 w 73"/>
                <a:gd name="T55" fmla="*/ 24 h 62"/>
                <a:gd name="T56" fmla="*/ 4 w 73"/>
                <a:gd name="T57" fmla="*/ 14 h 62"/>
                <a:gd name="T58" fmla="*/ 0 w 73"/>
                <a:gd name="T59" fmla="*/ 11 h 62"/>
                <a:gd name="T60" fmla="*/ 0 w 73"/>
                <a:gd name="T61" fmla="*/ 2 h 62"/>
                <a:gd name="T62" fmla="*/ 4 w 73"/>
                <a:gd name="T63" fmla="*/ 1 h 62"/>
                <a:gd name="T64" fmla="*/ 9 w 73"/>
                <a:gd name="T65" fmla="*/ 7 h 62"/>
                <a:gd name="T66" fmla="*/ 13 w 73"/>
                <a:gd name="T67" fmla="*/ 0 h 62"/>
                <a:gd name="T68" fmla="*/ 19 w 73"/>
                <a:gd name="T69" fmla="*/ 0 h 62"/>
                <a:gd name="T70" fmla="*/ 25 w 73"/>
                <a:gd name="T71" fmla="*/ 2 h 62"/>
                <a:gd name="T72" fmla="*/ 39 w 73"/>
                <a:gd name="T73" fmla="*/ 4 h 62"/>
                <a:gd name="T74" fmla="*/ 41 w 73"/>
                <a:gd name="T75" fmla="*/ 2 h 62"/>
                <a:gd name="T76" fmla="*/ 44 w 73"/>
                <a:gd name="T77" fmla="*/ 4 h 62"/>
                <a:gd name="T78" fmla="*/ 47 w 73"/>
                <a:gd name="T79" fmla="*/ 3 h 62"/>
                <a:gd name="T80" fmla="*/ 51 w 73"/>
                <a:gd name="T81" fmla="*/ 4 h 62"/>
                <a:gd name="T82" fmla="*/ 54 w 73"/>
                <a:gd name="T83" fmla="*/ 3 h 62"/>
                <a:gd name="T84" fmla="*/ 58 w 73"/>
                <a:gd name="T85" fmla="*/ 8 h 62"/>
                <a:gd name="T86" fmla="*/ 61 w 73"/>
                <a:gd name="T87" fmla="*/ 9 h 62"/>
                <a:gd name="T88" fmla="*/ 67 w 73"/>
                <a:gd name="T89" fmla="*/ 8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"/>
                <a:gd name="T136" fmla="*/ 0 h 62"/>
                <a:gd name="T137" fmla="*/ 73 w 73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" h="62">
                  <a:moveTo>
                    <a:pt x="65" y="8"/>
                  </a:moveTo>
                  <a:lnTo>
                    <a:pt x="65" y="11"/>
                  </a:lnTo>
                  <a:lnTo>
                    <a:pt x="64" y="15"/>
                  </a:lnTo>
                  <a:lnTo>
                    <a:pt x="61" y="19"/>
                  </a:lnTo>
                  <a:lnTo>
                    <a:pt x="62" y="21"/>
                  </a:lnTo>
                  <a:lnTo>
                    <a:pt x="64" y="23"/>
                  </a:lnTo>
                  <a:lnTo>
                    <a:pt x="73" y="29"/>
                  </a:lnTo>
                  <a:lnTo>
                    <a:pt x="67" y="31"/>
                  </a:lnTo>
                  <a:lnTo>
                    <a:pt x="71" y="34"/>
                  </a:lnTo>
                  <a:lnTo>
                    <a:pt x="71" y="40"/>
                  </a:lnTo>
                  <a:lnTo>
                    <a:pt x="61" y="42"/>
                  </a:lnTo>
                  <a:lnTo>
                    <a:pt x="65" y="45"/>
                  </a:lnTo>
                  <a:lnTo>
                    <a:pt x="63" y="49"/>
                  </a:lnTo>
                  <a:lnTo>
                    <a:pt x="59" y="45"/>
                  </a:lnTo>
                  <a:lnTo>
                    <a:pt x="55" y="52"/>
                  </a:lnTo>
                  <a:lnTo>
                    <a:pt x="52" y="53"/>
                  </a:lnTo>
                  <a:lnTo>
                    <a:pt x="57" y="61"/>
                  </a:lnTo>
                  <a:lnTo>
                    <a:pt x="52" y="62"/>
                  </a:lnTo>
                  <a:lnTo>
                    <a:pt x="49" y="60"/>
                  </a:lnTo>
                  <a:lnTo>
                    <a:pt x="44" y="56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0" y="45"/>
                  </a:lnTo>
                  <a:lnTo>
                    <a:pt x="29" y="42"/>
                  </a:lnTo>
                  <a:lnTo>
                    <a:pt x="25" y="40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1" name="Freeform 145"/>
            <p:cNvSpPr>
              <a:spLocks noChangeAspect="1"/>
            </p:cNvSpPr>
            <p:nvPr/>
          </p:nvSpPr>
          <p:spPr bwMode="auto">
            <a:xfrm>
              <a:off x="3143" y="1799"/>
              <a:ext cx="108" cy="85"/>
            </a:xfrm>
            <a:custGeom>
              <a:avLst/>
              <a:gdLst>
                <a:gd name="T0" fmla="*/ 101 w 107"/>
                <a:gd name="T1" fmla="*/ 40 h 85"/>
                <a:gd name="T2" fmla="*/ 109 w 107"/>
                <a:gd name="T3" fmla="*/ 32 h 85"/>
                <a:gd name="T4" fmla="*/ 102 w 107"/>
                <a:gd name="T5" fmla="*/ 30 h 85"/>
                <a:gd name="T6" fmla="*/ 102 w 107"/>
                <a:gd name="T7" fmla="*/ 26 h 85"/>
                <a:gd name="T8" fmla="*/ 95 w 107"/>
                <a:gd name="T9" fmla="*/ 17 h 85"/>
                <a:gd name="T10" fmla="*/ 50 w 107"/>
                <a:gd name="T11" fmla="*/ 0 h 85"/>
                <a:gd name="T12" fmla="*/ 47 w 107"/>
                <a:gd name="T13" fmla="*/ 2 h 85"/>
                <a:gd name="T14" fmla="*/ 42 w 107"/>
                <a:gd name="T15" fmla="*/ 5 h 85"/>
                <a:gd name="T16" fmla="*/ 34 w 107"/>
                <a:gd name="T17" fmla="*/ 8 h 85"/>
                <a:gd name="T18" fmla="*/ 35 w 107"/>
                <a:gd name="T19" fmla="*/ 14 h 85"/>
                <a:gd name="T20" fmla="*/ 34 w 107"/>
                <a:gd name="T21" fmla="*/ 18 h 85"/>
                <a:gd name="T22" fmla="*/ 29 w 107"/>
                <a:gd name="T23" fmla="*/ 23 h 85"/>
                <a:gd name="T24" fmla="*/ 26 w 107"/>
                <a:gd name="T25" fmla="*/ 27 h 85"/>
                <a:gd name="T26" fmla="*/ 20 w 107"/>
                <a:gd name="T27" fmla="*/ 24 h 85"/>
                <a:gd name="T28" fmla="*/ 17 w 107"/>
                <a:gd name="T29" fmla="*/ 22 h 85"/>
                <a:gd name="T30" fmla="*/ 5 w 107"/>
                <a:gd name="T31" fmla="*/ 27 h 85"/>
                <a:gd name="T32" fmla="*/ 5 w 107"/>
                <a:gd name="T33" fmla="*/ 31 h 85"/>
                <a:gd name="T34" fmla="*/ 13 w 107"/>
                <a:gd name="T35" fmla="*/ 33 h 85"/>
                <a:gd name="T36" fmla="*/ 32 w 107"/>
                <a:gd name="T37" fmla="*/ 61 h 85"/>
                <a:gd name="T38" fmla="*/ 75 w 107"/>
                <a:gd name="T39" fmla="*/ 84 h 85"/>
                <a:gd name="T40" fmla="*/ 80 w 107"/>
                <a:gd name="T41" fmla="*/ 84 h 85"/>
                <a:gd name="T42" fmla="*/ 72 w 107"/>
                <a:gd name="T43" fmla="*/ 76 h 85"/>
                <a:gd name="T44" fmla="*/ 67 w 107"/>
                <a:gd name="T45" fmla="*/ 71 h 85"/>
                <a:gd name="T46" fmla="*/ 51 w 107"/>
                <a:gd name="T47" fmla="*/ 56 h 85"/>
                <a:gd name="T48" fmla="*/ 44 w 107"/>
                <a:gd name="T49" fmla="*/ 45 h 85"/>
                <a:gd name="T50" fmla="*/ 40 w 107"/>
                <a:gd name="T51" fmla="*/ 33 h 85"/>
                <a:gd name="T52" fmla="*/ 49 w 107"/>
                <a:gd name="T53" fmla="*/ 38 h 85"/>
                <a:gd name="T54" fmla="*/ 61 w 107"/>
                <a:gd name="T55" fmla="*/ 31 h 85"/>
                <a:gd name="T56" fmla="*/ 79 w 107"/>
                <a:gd name="T57" fmla="*/ 35 h 85"/>
                <a:gd name="T58" fmla="*/ 84 w 107"/>
                <a:gd name="T59" fmla="*/ 35 h 85"/>
                <a:gd name="T60" fmla="*/ 91 w 107"/>
                <a:gd name="T61" fmla="*/ 35 h 85"/>
                <a:gd name="T62" fmla="*/ 98 w 107"/>
                <a:gd name="T63" fmla="*/ 39 h 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85"/>
                <a:gd name="T98" fmla="*/ 107 w 107"/>
                <a:gd name="T99" fmla="*/ 85 h 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85">
                  <a:moveTo>
                    <a:pt x="96" y="39"/>
                  </a:moveTo>
                  <a:lnTo>
                    <a:pt x="99" y="40"/>
                  </a:lnTo>
                  <a:lnTo>
                    <a:pt x="101" y="34"/>
                  </a:lnTo>
                  <a:lnTo>
                    <a:pt x="107" y="32"/>
                  </a:lnTo>
                  <a:lnTo>
                    <a:pt x="107" y="31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3" y="17"/>
                  </a:lnTo>
                  <a:lnTo>
                    <a:pt x="66" y="14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4" y="8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0" y="26"/>
                  </a:lnTo>
                  <a:lnTo>
                    <a:pt x="26" y="27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9" y="39"/>
                  </a:lnTo>
                  <a:lnTo>
                    <a:pt x="13" y="33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51" y="72"/>
                  </a:lnTo>
                  <a:lnTo>
                    <a:pt x="73" y="84"/>
                  </a:lnTo>
                  <a:lnTo>
                    <a:pt x="77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0" y="76"/>
                  </a:lnTo>
                  <a:lnTo>
                    <a:pt x="69" y="73"/>
                  </a:lnTo>
                  <a:lnTo>
                    <a:pt x="65" y="71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47" y="55"/>
                  </a:lnTo>
                  <a:lnTo>
                    <a:pt x="44" y="45"/>
                  </a:lnTo>
                  <a:lnTo>
                    <a:pt x="40" y="42"/>
                  </a:lnTo>
                  <a:lnTo>
                    <a:pt x="40" y="33"/>
                  </a:lnTo>
                  <a:lnTo>
                    <a:pt x="44" y="32"/>
                  </a:lnTo>
                  <a:lnTo>
                    <a:pt x="49" y="38"/>
                  </a:lnTo>
                  <a:lnTo>
                    <a:pt x="53" y="31"/>
                  </a:lnTo>
                  <a:lnTo>
                    <a:pt x="59" y="31"/>
                  </a:lnTo>
                  <a:lnTo>
                    <a:pt x="65" y="33"/>
                  </a:lnTo>
                  <a:lnTo>
                    <a:pt x="77" y="35"/>
                  </a:lnTo>
                  <a:lnTo>
                    <a:pt x="79" y="33"/>
                  </a:lnTo>
                  <a:lnTo>
                    <a:pt x="82" y="35"/>
                  </a:lnTo>
                  <a:lnTo>
                    <a:pt x="85" y="34"/>
                  </a:lnTo>
                  <a:lnTo>
                    <a:pt x="89" y="35"/>
                  </a:lnTo>
                  <a:lnTo>
                    <a:pt x="92" y="3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2" name="Freeform 146"/>
            <p:cNvSpPr>
              <a:spLocks noChangeAspect="1"/>
            </p:cNvSpPr>
            <p:nvPr/>
          </p:nvSpPr>
          <p:spPr bwMode="auto">
            <a:xfrm>
              <a:off x="3208" y="1883"/>
              <a:ext cx="28" cy="12"/>
            </a:xfrm>
            <a:custGeom>
              <a:avLst/>
              <a:gdLst>
                <a:gd name="T0" fmla="*/ 28 w 28"/>
                <a:gd name="T1" fmla="*/ 12 h 12"/>
                <a:gd name="T2" fmla="*/ 28 w 28"/>
                <a:gd name="T3" fmla="*/ 9 h 12"/>
                <a:gd name="T4" fmla="*/ 25 w 28"/>
                <a:gd name="T5" fmla="*/ 7 h 12"/>
                <a:gd name="T6" fmla="*/ 20 w 28"/>
                <a:gd name="T7" fmla="*/ 3 h 12"/>
                <a:gd name="T8" fmla="*/ 14 w 28"/>
                <a:gd name="T9" fmla="*/ 0 h 12"/>
                <a:gd name="T10" fmla="*/ 13 w 28"/>
                <a:gd name="T11" fmla="*/ 1 h 12"/>
                <a:gd name="T12" fmla="*/ 0 w 28"/>
                <a:gd name="T13" fmla="*/ 0 h 12"/>
                <a:gd name="T14" fmla="*/ 28 w 28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2"/>
                <a:gd name="T26" fmla="*/ 28 w 2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2">
                  <a:moveTo>
                    <a:pt x="28" y="12"/>
                  </a:moveTo>
                  <a:lnTo>
                    <a:pt x="28" y="9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0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3" name="Freeform 147"/>
            <p:cNvSpPr>
              <a:spLocks noChangeAspect="1"/>
            </p:cNvSpPr>
            <p:nvPr/>
          </p:nvSpPr>
          <p:spPr bwMode="auto">
            <a:xfrm>
              <a:off x="2805" y="1697"/>
              <a:ext cx="233" cy="198"/>
            </a:xfrm>
            <a:custGeom>
              <a:avLst/>
              <a:gdLst>
                <a:gd name="T0" fmla="*/ 230 w 231"/>
                <a:gd name="T1" fmla="*/ 159 h 197"/>
                <a:gd name="T2" fmla="*/ 230 w 231"/>
                <a:gd name="T3" fmla="*/ 168 h 197"/>
                <a:gd name="T4" fmla="*/ 228 w 231"/>
                <a:gd name="T5" fmla="*/ 169 h 197"/>
                <a:gd name="T6" fmla="*/ 228 w 231"/>
                <a:gd name="T7" fmla="*/ 168 h 197"/>
                <a:gd name="T8" fmla="*/ 226 w 231"/>
                <a:gd name="T9" fmla="*/ 169 h 197"/>
                <a:gd name="T10" fmla="*/ 208 w 231"/>
                <a:gd name="T11" fmla="*/ 185 h 197"/>
                <a:gd name="T12" fmla="*/ 184 w 231"/>
                <a:gd name="T13" fmla="*/ 177 h 197"/>
                <a:gd name="T14" fmla="*/ 178 w 231"/>
                <a:gd name="T15" fmla="*/ 174 h 197"/>
                <a:gd name="T16" fmla="*/ 173 w 231"/>
                <a:gd name="T17" fmla="*/ 176 h 197"/>
                <a:gd name="T18" fmla="*/ 158 w 231"/>
                <a:gd name="T19" fmla="*/ 176 h 197"/>
                <a:gd name="T20" fmla="*/ 147 w 231"/>
                <a:gd name="T21" fmla="*/ 185 h 197"/>
                <a:gd name="T22" fmla="*/ 148 w 231"/>
                <a:gd name="T23" fmla="*/ 199 h 197"/>
                <a:gd name="T24" fmla="*/ 120 w 231"/>
                <a:gd name="T25" fmla="*/ 198 h 197"/>
                <a:gd name="T26" fmla="*/ 122 w 231"/>
                <a:gd name="T27" fmla="*/ 195 h 197"/>
                <a:gd name="T28" fmla="*/ 116 w 231"/>
                <a:gd name="T29" fmla="*/ 196 h 197"/>
                <a:gd name="T30" fmla="*/ 65 w 231"/>
                <a:gd name="T31" fmla="*/ 184 h 197"/>
                <a:gd name="T32" fmla="*/ 54 w 231"/>
                <a:gd name="T33" fmla="*/ 177 h 197"/>
                <a:gd name="T34" fmla="*/ 62 w 231"/>
                <a:gd name="T35" fmla="*/ 165 h 197"/>
                <a:gd name="T36" fmla="*/ 65 w 231"/>
                <a:gd name="T37" fmla="*/ 147 h 197"/>
                <a:gd name="T38" fmla="*/ 68 w 231"/>
                <a:gd name="T39" fmla="*/ 130 h 197"/>
                <a:gd name="T40" fmla="*/ 77 w 231"/>
                <a:gd name="T41" fmla="*/ 138 h 197"/>
                <a:gd name="T42" fmla="*/ 68 w 231"/>
                <a:gd name="T43" fmla="*/ 122 h 197"/>
                <a:gd name="T44" fmla="*/ 68 w 231"/>
                <a:gd name="T45" fmla="*/ 115 h 197"/>
                <a:gd name="T46" fmla="*/ 57 w 231"/>
                <a:gd name="T47" fmla="*/ 108 h 197"/>
                <a:gd name="T48" fmla="*/ 49 w 231"/>
                <a:gd name="T49" fmla="*/ 90 h 197"/>
                <a:gd name="T50" fmla="*/ 52 w 231"/>
                <a:gd name="T51" fmla="*/ 87 h 197"/>
                <a:gd name="T52" fmla="*/ 42 w 231"/>
                <a:gd name="T53" fmla="*/ 83 h 197"/>
                <a:gd name="T54" fmla="*/ 30 w 231"/>
                <a:gd name="T55" fmla="*/ 79 h 197"/>
                <a:gd name="T56" fmla="*/ 14 w 231"/>
                <a:gd name="T57" fmla="*/ 72 h 197"/>
                <a:gd name="T58" fmla="*/ 5 w 231"/>
                <a:gd name="T59" fmla="*/ 69 h 197"/>
                <a:gd name="T60" fmla="*/ 7 w 231"/>
                <a:gd name="T61" fmla="*/ 65 h 197"/>
                <a:gd name="T62" fmla="*/ 9 w 231"/>
                <a:gd name="T63" fmla="*/ 62 h 197"/>
                <a:gd name="T64" fmla="*/ 0 w 231"/>
                <a:gd name="T65" fmla="*/ 61 h 197"/>
                <a:gd name="T66" fmla="*/ 22 w 231"/>
                <a:gd name="T67" fmla="*/ 53 h 197"/>
                <a:gd name="T68" fmla="*/ 36 w 231"/>
                <a:gd name="T69" fmla="*/ 55 h 197"/>
                <a:gd name="T70" fmla="*/ 60 w 231"/>
                <a:gd name="T71" fmla="*/ 55 h 197"/>
                <a:gd name="T72" fmla="*/ 54 w 231"/>
                <a:gd name="T73" fmla="*/ 34 h 197"/>
                <a:gd name="T74" fmla="*/ 61 w 231"/>
                <a:gd name="T75" fmla="*/ 32 h 197"/>
                <a:gd name="T76" fmla="*/ 68 w 231"/>
                <a:gd name="T77" fmla="*/ 38 h 197"/>
                <a:gd name="T78" fmla="*/ 96 w 231"/>
                <a:gd name="T79" fmla="*/ 37 h 197"/>
                <a:gd name="T80" fmla="*/ 90 w 231"/>
                <a:gd name="T81" fmla="*/ 35 h 197"/>
                <a:gd name="T82" fmla="*/ 114 w 231"/>
                <a:gd name="T83" fmla="*/ 22 h 197"/>
                <a:gd name="T84" fmla="*/ 117 w 231"/>
                <a:gd name="T85" fmla="*/ 6 h 197"/>
                <a:gd name="T86" fmla="*/ 134 w 231"/>
                <a:gd name="T87" fmla="*/ 0 h 197"/>
                <a:gd name="T88" fmla="*/ 140 w 231"/>
                <a:gd name="T89" fmla="*/ 7 h 197"/>
                <a:gd name="T90" fmla="*/ 163 w 231"/>
                <a:gd name="T91" fmla="*/ 23 h 197"/>
                <a:gd name="T92" fmla="*/ 172 w 231"/>
                <a:gd name="T93" fmla="*/ 23 h 197"/>
                <a:gd name="T94" fmla="*/ 174 w 231"/>
                <a:gd name="T95" fmla="*/ 25 h 197"/>
                <a:gd name="T96" fmla="*/ 194 w 231"/>
                <a:gd name="T97" fmla="*/ 35 h 197"/>
                <a:gd name="T98" fmla="*/ 203 w 231"/>
                <a:gd name="T99" fmla="*/ 36 h 197"/>
                <a:gd name="T100" fmla="*/ 207 w 231"/>
                <a:gd name="T101" fmla="*/ 38 h 197"/>
                <a:gd name="T102" fmla="*/ 235 w 231"/>
                <a:gd name="T103" fmla="*/ 47 h 197"/>
                <a:gd name="T104" fmla="*/ 228 w 231"/>
                <a:gd name="T105" fmla="*/ 79 h 197"/>
                <a:gd name="T106" fmla="*/ 221 w 231"/>
                <a:gd name="T107" fmla="*/ 82 h 197"/>
                <a:gd name="T108" fmla="*/ 217 w 231"/>
                <a:gd name="T109" fmla="*/ 86 h 197"/>
                <a:gd name="T110" fmla="*/ 201 w 231"/>
                <a:gd name="T111" fmla="*/ 111 h 197"/>
                <a:gd name="T112" fmla="*/ 209 w 231"/>
                <a:gd name="T113" fmla="*/ 108 h 197"/>
                <a:gd name="T114" fmla="*/ 219 w 231"/>
                <a:gd name="T115" fmla="*/ 119 h 197"/>
                <a:gd name="T116" fmla="*/ 219 w 231"/>
                <a:gd name="T117" fmla="*/ 129 h 197"/>
                <a:gd name="T118" fmla="*/ 216 w 231"/>
                <a:gd name="T119" fmla="*/ 137 h 197"/>
                <a:gd name="T120" fmla="*/ 217 w 231"/>
                <a:gd name="T121" fmla="*/ 143 h 197"/>
                <a:gd name="T122" fmla="*/ 217 w 231"/>
                <a:gd name="T123" fmla="*/ 152 h 197"/>
                <a:gd name="T124" fmla="*/ 230 w 231"/>
                <a:gd name="T125" fmla="*/ 159 h 1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"/>
                <a:gd name="T190" fmla="*/ 0 h 197"/>
                <a:gd name="T191" fmla="*/ 231 w 231"/>
                <a:gd name="T192" fmla="*/ 197 h 1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" h="197">
                  <a:moveTo>
                    <a:pt x="226" y="157"/>
                  </a:moveTo>
                  <a:lnTo>
                    <a:pt x="226" y="166"/>
                  </a:lnTo>
                  <a:lnTo>
                    <a:pt x="224" y="167"/>
                  </a:lnTo>
                  <a:lnTo>
                    <a:pt x="224" y="166"/>
                  </a:lnTo>
                  <a:lnTo>
                    <a:pt x="222" y="167"/>
                  </a:lnTo>
                  <a:lnTo>
                    <a:pt x="204" y="183"/>
                  </a:lnTo>
                  <a:lnTo>
                    <a:pt x="180" y="175"/>
                  </a:lnTo>
                  <a:lnTo>
                    <a:pt x="174" y="172"/>
                  </a:lnTo>
                  <a:lnTo>
                    <a:pt x="171" y="174"/>
                  </a:lnTo>
                  <a:lnTo>
                    <a:pt x="156" y="174"/>
                  </a:lnTo>
                  <a:lnTo>
                    <a:pt x="145" y="183"/>
                  </a:lnTo>
                  <a:lnTo>
                    <a:pt x="146" y="197"/>
                  </a:lnTo>
                  <a:lnTo>
                    <a:pt x="118" y="196"/>
                  </a:lnTo>
                  <a:lnTo>
                    <a:pt x="120" y="193"/>
                  </a:lnTo>
                  <a:lnTo>
                    <a:pt x="114" y="194"/>
                  </a:lnTo>
                  <a:lnTo>
                    <a:pt x="63" y="182"/>
                  </a:lnTo>
                  <a:lnTo>
                    <a:pt x="54" y="175"/>
                  </a:lnTo>
                  <a:lnTo>
                    <a:pt x="60" y="163"/>
                  </a:lnTo>
                  <a:lnTo>
                    <a:pt x="63" y="145"/>
                  </a:lnTo>
                  <a:lnTo>
                    <a:pt x="66" y="128"/>
                  </a:lnTo>
                  <a:lnTo>
                    <a:pt x="75" y="136"/>
                  </a:lnTo>
                  <a:lnTo>
                    <a:pt x="66" y="120"/>
                  </a:lnTo>
                  <a:lnTo>
                    <a:pt x="66" y="113"/>
                  </a:lnTo>
                  <a:lnTo>
                    <a:pt x="57" y="106"/>
                  </a:lnTo>
                  <a:lnTo>
                    <a:pt x="49" y="90"/>
                  </a:lnTo>
                  <a:lnTo>
                    <a:pt x="52" y="87"/>
                  </a:lnTo>
                  <a:lnTo>
                    <a:pt x="42" y="83"/>
                  </a:lnTo>
                  <a:lnTo>
                    <a:pt x="30" y="79"/>
                  </a:lnTo>
                  <a:lnTo>
                    <a:pt x="14" y="72"/>
                  </a:lnTo>
                  <a:lnTo>
                    <a:pt x="5" y="69"/>
                  </a:lnTo>
                  <a:lnTo>
                    <a:pt x="7" y="65"/>
                  </a:lnTo>
                  <a:lnTo>
                    <a:pt x="9" y="62"/>
                  </a:lnTo>
                  <a:lnTo>
                    <a:pt x="0" y="61"/>
                  </a:lnTo>
                  <a:lnTo>
                    <a:pt x="22" y="53"/>
                  </a:lnTo>
                  <a:lnTo>
                    <a:pt x="36" y="55"/>
                  </a:lnTo>
                  <a:lnTo>
                    <a:pt x="58" y="55"/>
                  </a:lnTo>
                  <a:lnTo>
                    <a:pt x="54" y="34"/>
                  </a:lnTo>
                  <a:lnTo>
                    <a:pt x="59" y="32"/>
                  </a:lnTo>
                  <a:lnTo>
                    <a:pt x="66" y="38"/>
                  </a:lnTo>
                  <a:lnTo>
                    <a:pt x="94" y="37"/>
                  </a:lnTo>
                  <a:lnTo>
                    <a:pt x="88" y="35"/>
                  </a:lnTo>
                  <a:lnTo>
                    <a:pt x="112" y="22"/>
                  </a:lnTo>
                  <a:lnTo>
                    <a:pt x="115" y="6"/>
                  </a:lnTo>
                  <a:lnTo>
                    <a:pt x="132" y="0"/>
                  </a:lnTo>
                  <a:lnTo>
                    <a:pt x="138" y="7"/>
                  </a:lnTo>
                  <a:lnTo>
                    <a:pt x="161" y="23"/>
                  </a:lnTo>
                  <a:lnTo>
                    <a:pt x="170" y="23"/>
                  </a:lnTo>
                  <a:lnTo>
                    <a:pt x="172" y="25"/>
                  </a:lnTo>
                  <a:lnTo>
                    <a:pt x="190" y="35"/>
                  </a:lnTo>
                  <a:lnTo>
                    <a:pt x="199" y="36"/>
                  </a:lnTo>
                  <a:lnTo>
                    <a:pt x="203" y="38"/>
                  </a:lnTo>
                  <a:lnTo>
                    <a:pt x="231" y="47"/>
                  </a:lnTo>
                  <a:lnTo>
                    <a:pt x="224" y="79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197" y="109"/>
                  </a:lnTo>
                  <a:lnTo>
                    <a:pt x="205" y="106"/>
                  </a:lnTo>
                  <a:lnTo>
                    <a:pt x="215" y="117"/>
                  </a:lnTo>
                  <a:lnTo>
                    <a:pt x="215" y="127"/>
                  </a:lnTo>
                  <a:lnTo>
                    <a:pt x="212" y="135"/>
                  </a:lnTo>
                  <a:lnTo>
                    <a:pt x="213" y="141"/>
                  </a:lnTo>
                  <a:lnTo>
                    <a:pt x="213" y="150"/>
                  </a:lnTo>
                  <a:lnTo>
                    <a:pt x="226" y="15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4" name="Freeform 148"/>
            <p:cNvSpPr>
              <a:spLocks noChangeAspect="1"/>
            </p:cNvSpPr>
            <p:nvPr/>
          </p:nvSpPr>
          <p:spPr bwMode="auto">
            <a:xfrm>
              <a:off x="3055" y="1885"/>
              <a:ext cx="16" cy="32"/>
            </a:xfrm>
            <a:custGeom>
              <a:avLst/>
              <a:gdLst>
                <a:gd name="T0" fmla="*/ 12 w 16"/>
                <a:gd name="T1" fmla="*/ 32 h 32"/>
                <a:gd name="T2" fmla="*/ 3 w 16"/>
                <a:gd name="T3" fmla="*/ 27 h 32"/>
                <a:gd name="T4" fmla="*/ 0 w 16"/>
                <a:gd name="T5" fmla="*/ 13 h 32"/>
                <a:gd name="T6" fmla="*/ 12 w 16"/>
                <a:gd name="T7" fmla="*/ 0 h 32"/>
                <a:gd name="T8" fmla="*/ 16 w 16"/>
                <a:gd name="T9" fmla="*/ 15 h 32"/>
                <a:gd name="T10" fmla="*/ 12 w 16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12" y="32"/>
                  </a:moveTo>
                  <a:lnTo>
                    <a:pt x="3" y="27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16" y="15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5" name="Freeform 149"/>
            <p:cNvSpPr>
              <a:spLocks noChangeAspect="1"/>
            </p:cNvSpPr>
            <p:nvPr/>
          </p:nvSpPr>
          <p:spPr bwMode="auto">
            <a:xfrm>
              <a:off x="3185" y="1757"/>
              <a:ext cx="121" cy="59"/>
            </a:xfrm>
            <a:custGeom>
              <a:avLst/>
              <a:gdLst>
                <a:gd name="T0" fmla="*/ 51 w 120"/>
                <a:gd name="T1" fmla="*/ 60 h 58"/>
                <a:gd name="T2" fmla="*/ 24 w 120"/>
                <a:gd name="T3" fmla="*/ 57 h 58"/>
                <a:gd name="T4" fmla="*/ 8 w 120"/>
                <a:gd name="T5" fmla="*/ 43 h 58"/>
                <a:gd name="T6" fmla="*/ 2 w 120"/>
                <a:gd name="T7" fmla="*/ 40 h 58"/>
                <a:gd name="T8" fmla="*/ 0 w 120"/>
                <a:gd name="T9" fmla="*/ 38 h 58"/>
                <a:gd name="T10" fmla="*/ 2 w 120"/>
                <a:gd name="T11" fmla="*/ 35 h 58"/>
                <a:gd name="T12" fmla="*/ 9 w 120"/>
                <a:gd name="T13" fmla="*/ 18 h 58"/>
                <a:gd name="T14" fmla="*/ 11 w 120"/>
                <a:gd name="T15" fmla="*/ 17 h 58"/>
                <a:gd name="T16" fmla="*/ 17 w 120"/>
                <a:gd name="T17" fmla="*/ 9 h 58"/>
                <a:gd name="T18" fmla="*/ 23 w 120"/>
                <a:gd name="T19" fmla="*/ 12 h 58"/>
                <a:gd name="T20" fmla="*/ 46 w 120"/>
                <a:gd name="T21" fmla="*/ 12 h 58"/>
                <a:gd name="T22" fmla="*/ 76 w 120"/>
                <a:gd name="T23" fmla="*/ 0 h 58"/>
                <a:gd name="T24" fmla="*/ 108 w 120"/>
                <a:gd name="T25" fmla="*/ 0 h 58"/>
                <a:gd name="T26" fmla="*/ 122 w 120"/>
                <a:gd name="T27" fmla="*/ 11 h 58"/>
                <a:gd name="T28" fmla="*/ 105 w 120"/>
                <a:gd name="T29" fmla="*/ 29 h 58"/>
                <a:gd name="T30" fmla="*/ 90 w 120"/>
                <a:gd name="T31" fmla="*/ 51 h 58"/>
                <a:gd name="T32" fmla="*/ 80 w 120"/>
                <a:gd name="T33" fmla="*/ 54 h 58"/>
                <a:gd name="T34" fmla="*/ 51 w 120"/>
                <a:gd name="T35" fmla="*/ 6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58"/>
                <a:gd name="T56" fmla="*/ 120 w 120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58">
                  <a:moveTo>
                    <a:pt x="51" y="58"/>
                  </a:moveTo>
                  <a:lnTo>
                    <a:pt x="24" y="55"/>
                  </a:lnTo>
                  <a:lnTo>
                    <a:pt x="8" y="41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9" y="18"/>
                  </a:lnTo>
                  <a:lnTo>
                    <a:pt x="11" y="17"/>
                  </a:lnTo>
                  <a:lnTo>
                    <a:pt x="17" y="9"/>
                  </a:lnTo>
                  <a:lnTo>
                    <a:pt x="23" y="12"/>
                  </a:lnTo>
                  <a:lnTo>
                    <a:pt x="46" y="12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20" y="11"/>
                  </a:lnTo>
                  <a:lnTo>
                    <a:pt x="103" y="29"/>
                  </a:lnTo>
                  <a:lnTo>
                    <a:pt x="88" y="49"/>
                  </a:lnTo>
                  <a:lnTo>
                    <a:pt x="78" y="52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6" name="Freeform 150"/>
            <p:cNvSpPr>
              <a:spLocks noChangeAspect="1"/>
            </p:cNvSpPr>
            <p:nvPr/>
          </p:nvSpPr>
          <p:spPr bwMode="auto">
            <a:xfrm>
              <a:off x="3264" y="1761"/>
              <a:ext cx="175" cy="105"/>
            </a:xfrm>
            <a:custGeom>
              <a:avLst/>
              <a:gdLst>
                <a:gd name="T0" fmla="*/ 162 w 174"/>
                <a:gd name="T1" fmla="*/ 88 h 104"/>
                <a:gd name="T2" fmla="*/ 160 w 174"/>
                <a:gd name="T3" fmla="*/ 105 h 104"/>
                <a:gd name="T4" fmla="*/ 124 w 174"/>
                <a:gd name="T5" fmla="*/ 98 h 104"/>
                <a:gd name="T6" fmla="*/ 96 w 174"/>
                <a:gd name="T7" fmla="*/ 106 h 104"/>
                <a:gd name="T8" fmla="*/ 73 w 174"/>
                <a:gd name="T9" fmla="*/ 103 h 104"/>
                <a:gd name="T10" fmla="*/ 52 w 174"/>
                <a:gd name="T11" fmla="*/ 100 h 104"/>
                <a:gd name="T12" fmla="*/ 48 w 174"/>
                <a:gd name="T13" fmla="*/ 94 h 104"/>
                <a:gd name="T14" fmla="*/ 47 w 174"/>
                <a:gd name="T15" fmla="*/ 87 h 104"/>
                <a:gd name="T16" fmla="*/ 40 w 174"/>
                <a:gd name="T17" fmla="*/ 83 h 104"/>
                <a:gd name="T18" fmla="*/ 35 w 174"/>
                <a:gd name="T19" fmla="*/ 83 h 104"/>
                <a:gd name="T20" fmla="*/ 26 w 174"/>
                <a:gd name="T21" fmla="*/ 79 h 104"/>
                <a:gd name="T22" fmla="*/ 0 w 174"/>
                <a:gd name="T23" fmla="*/ 48 h 104"/>
                <a:gd name="T24" fmla="*/ 10 w 174"/>
                <a:gd name="T25" fmla="*/ 45 h 104"/>
                <a:gd name="T26" fmla="*/ 25 w 174"/>
                <a:gd name="T27" fmla="*/ 25 h 104"/>
                <a:gd name="T28" fmla="*/ 42 w 174"/>
                <a:gd name="T29" fmla="*/ 7 h 104"/>
                <a:gd name="T30" fmla="*/ 43 w 174"/>
                <a:gd name="T31" fmla="*/ 6 h 104"/>
                <a:gd name="T32" fmla="*/ 77 w 174"/>
                <a:gd name="T33" fmla="*/ 10 h 104"/>
                <a:gd name="T34" fmla="*/ 110 w 174"/>
                <a:gd name="T35" fmla="*/ 0 h 104"/>
                <a:gd name="T36" fmla="*/ 111 w 174"/>
                <a:gd name="T37" fmla="*/ 0 h 104"/>
                <a:gd name="T38" fmla="*/ 124 w 174"/>
                <a:gd name="T39" fmla="*/ 14 h 104"/>
                <a:gd name="T40" fmla="*/ 139 w 174"/>
                <a:gd name="T41" fmla="*/ 27 h 104"/>
                <a:gd name="T42" fmla="*/ 144 w 174"/>
                <a:gd name="T43" fmla="*/ 46 h 104"/>
                <a:gd name="T44" fmla="*/ 150 w 174"/>
                <a:gd name="T45" fmla="*/ 68 h 104"/>
                <a:gd name="T46" fmla="*/ 165 w 174"/>
                <a:gd name="T47" fmla="*/ 68 h 104"/>
                <a:gd name="T48" fmla="*/ 176 w 174"/>
                <a:gd name="T49" fmla="*/ 71 h 104"/>
                <a:gd name="T50" fmla="*/ 176 w 174"/>
                <a:gd name="T51" fmla="*/ 76 h 104"/>
                <a:gd name="T52" fmla="*/ 168 w 174"/>
                <a:gd name="T53" fmla="*/ 81 h 104"/>
                <a:gd name="T54" fmla="*/ 165 w 174"/>
                <a:gd name="T55" fmla="*/ 79 h 104"/>
                <a:gd name="T56" fmla="*/ 162 w 174"/>
                <a:gd name="T57" fmla="*/ 88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04"/>
                <a:gd name="T89" fmla="*/ 174 w 174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04">
                  <a:moveTo>
                    <a:pt x="160" y="86"/>
                  </a:moveTo>
                  <a:lnTo>
                    <a:pt x="158" y="103"/>
                  </a:lnTo>
                  <a:lnTo>
                    <a:pt x="122" y="96"/>
                  </a:lnTo>
                  <a:lnTo>
                    <a:pt x="94" y="104"/>
                  </a:lnTo>
                  <a:lnTo>
                    <a:pt x="73" y="101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7" y="85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26" y="77"/>
                  </a:lnTo>
                  <a:lnTo>
                    <a:pt x="0" y="48"/>
                  </a:lnTo>
                  <a:lnTo>
                    <a:pt x="10" y="45"/>
                  </a:lnTo>
                  <a:lnTo>
                    <a:pt x="25" y="25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77" y="1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22" y="14"/>
                  </a:lnTo>
                  <a:lnTo>
                    <a:pt x="137" y="27"/>
                  </a:lnTo>
                  <a:lnTo>
                    <a:pt x="142" y="46"/>
                  </a:lnTo>
                  <a:lnTo>
                    <a:pt x="148" y="66"/>
                  </a:lnTo>
                  <a:lnTo>
                    <a:pt x="163" y="66"/>
                  </a:lnTo>
                  <a:lnTo>
                    <a:pt x="174" y="69"/>
                  </a:lnTo>
                  <a:lnTo>
                    <a:pt x="174" y="74"/>
                  </a:lnTo>
                  <a:lnTo>
                    <a:pt x="166" y="79"/>
                  </a:lnTo>
                  <a:lnTo>
                    <a:pt x="163" y="77"/>
                  </a:lnTo>
                  <a:lnTo>
                    <a:pt x="160" y="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7" name="Freeform 151"/>
            <p:cNvSpPr>
              <a:spLocks noChangeAspect="1"/>
            </p:cNvSpPr>
            <p:nvPr/>
          </p:nvSpPr>
          <p:spPr bwMode="auto">
            <a:xfrm>
              <a:off x="3111" y="1700"/>
              <a:ext cx="119" cy="54"/>
            </a:xfrm>
            <a:custGeom>
              <a:avLst/>
              <a:gdLst>
                <a:gd name="T0" fmla="*/ 99 w 118"/>
                <a:gd name="T1" fmla="*/ 15 h 54"/>
                <a:gd name="T2" fmla="*/ 120 w 118"/>
                <a:gd name="T3" fmla="*/ 32 h 54"/>
                <a:gd name="T4" fmla="*/ 120 w 118"/>
                <a:gd name="T5" fmla="*/ 33 h 54"/>
                <a:gd name="T6" fmla="*/ 114 w 118"/>
                <a:gd name="T7" fmla="*/ 37 h 54"/>
                <a:gd name="T8" fmla="*/ 109 w 118"/>
                <a:gd name="T9" fmla="*/ 40 h 54"/>
                <a:gd name="T10" fmla="*/ 109 w 118"/>
                <a:gd name="T11" fmla="*/ 42 h 54"/>
                <a:gd name="T12" fmla="*/ 103 w 118"/>
                <a:gd name="T13" fmla="*/ 48 h 54"/>
                <a:gd name="T14" fmla="*/ 93 w 118"/>
                <a:gd name="T15" fmla="*/ 51 h 54"/>
                <a:gd name="T16" fmla="*/ 87 w 118"/>
                <a:gd name="T17" fmla="*/ 51 h 54"/>
                <a:gd name="T18" fmla="*/ 81 w 118"/>
                <a:gd name="T19" fmla="*/ 50 h 54"/>
                <a:gd name="T20" fmla="*/ 51 w 118"/>
                <a:gd name="T21" fmla="*/ 46 h 54"/>
                <a:gd name="T22" fmla="*/ 40 w 118"/>
                <a:gd name="T23" fmla="*/ 54 h 54"/>
                <a:gd name="T24" fmla="*/ 30 w 118"/>
                <a:gd name="T25" fmla="*/ 50 h 54"/>
                <a:gd name="T26" fmla="*/ 4 w 118"/>
                <a:gd name="T27" fmla="*/ 25 h 54"/>
                <a:gd name="T28" fmla="*/ 0 w 118"/>
                <a:gd name="T29" fmla="*/ 18 h 54"/>
                <a:gd name="T30" fmla="*/ 40 w 118"/>
                <a:gd name="T31" fmla="*/ 0 h 54"/>
                <a:gd name="T32" fmla="*/ 44 w 118"/>
                <a:gd name="T33" fmla="*/ 2 h 54"/>
                <a:gd name="T34" fmla="*/ 47 w 118"/>
                <a:gd name="T35" fmla="*/ 1 h 54"/>
                <a:gd name="T36" fmla="*/ 73 w 118"/>
                <a:gd name="T37" fmla="*/ 10 h 54"/>
                <a:gd name="T38" fmla="*/ 77 w 118"/>
                <a:gd name="T39" fmla="*/ 16 h 54"/>
                <a:gd name="T40" fmla="*/ 86 w 118"/>
                <a:gd name="T41" fmla="*/ 15 h 54"/>
                <a:gd name="T42" fmla="*/ 99 w 118"/>
                <a:gd name="T43" fmla="*/ 15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54"/>
                <a:gd name="T68" fmla="*/ 118 w 118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54">
                  <a:moveTo>
                    <a:pt x="97" y="15"/>
                  </a:moveTo>
                  <a:lnTo>
                    <a:pt x="118" y="32"/>
                  </a:lnTo>
                  <a:lnTo>
                    <a:pt x="118" y="33"/>
                  </a:lnTo>
                  <a:lnTo>
                    <a:pt x="112" y="37"/>
                  </a:lnTo>
                  <a:lnTo>
                    <a:pt x="107" y="40"/>
                  </a:lnTo>
                  <a:lnTo>
                    <a:pt x="107" y="42"/>
                  </a:lnTo>
                  <a:lnTo>
                    <a:pt x="101" y="48"/>
                  </a:lnTo>
                  <a:lnTo>
                    <a:pt x="91" y="51"/>
                  </a:lnTo>
                  <a:lnTo>
                    <a:pt x="85" y="51"/>
                  </a:lnTo>
                  <a:lnTo>
                    <a:pt x="79" y="50"/>
                  </a:lnTo>
                  <a:lnTo>
                    <a:pt x="51" y="46"/>
                  </a:lnTo>
                  <a:lnTo>
                    <a:pt x="40" y="54"/>
                  </a:lnTo>
                  <a:lnTo>
                    <a:pt x="30" y="50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84" y="15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8" name="Freeform 152"/>
            <p:cNvSpPr>
              <a:spLocks noChangeAspect="1"/>
            </p:cNvSpPr>
            <p:nvPr/>
          </p:nvSpPr>
          <p:spPr bwMode="auto">
            <a:xfrm>
              <a:off x="2938" y="1691"/>
              <a:ext cx="63" cy="41"/>
            </a:xfrm>
            <a:custGeom>
              <a:avLst/>
              <a:gdLst>
                <a:gd name="T0" fmla="*/ 14 w 63"/>
                <a:gd name="T1" fmla="*/ 0 h 41"/>
                <a:gd name="T2" fmla="*/ 0 w 63"/>
                <a:gd name="T3" fmla="*/ 6 h 41"/>
                <a:gd name="T4" fmla="*/ 6 w 63"/>
                <a:gd name="T5" fmla="*/ 13 h 41"/>
                <a:gd name="T6" fmla="*/ 29 w 63"/>
                <a:gd name="T7" fmla="*/ 29 h 41"/>
                <a:gd name="T8" fmla="*/ 38 w 63"/>
                <a:gd name="T9" fmla="*/ 29 h 41"/>
                <a:gd name="T10" fmla="*/ 40 w 63"/>
                <a:gd name="T11" fmla="*/ 31 h 41"/>
                <a:gd name="T12" fmla="*/ 58 w 63"/>
                <a:gd name="T13" fmla="*/ 41 h 41"/>
                <a:gd name="T14" fmla="*/ 59 w 63"/>
                <a:gd name="T15" fmla="*/ 38 h 41"/>
                <a:gd name="T16" fmla="*/ 63 w 63"/>
                <a:gd name="T17" fmla="*/ 28 h 41"/>
                <a:gd name="T18" fmla="*/ 63 w 63"/>
                <a:gd name="T19" fmla="*/ 16 h 41"/>
                <a:gd name="T20" fmla="*/ 61 w 63"/>
                <a:gd name="T21" fmla="*/ 13 h 41"/>
                <a:gd name="T22" fmla="*/ 55 w 63"/>
                <a:gd name="T23" fmla="*/ 9 h 41"/>
                <a:gd name="T24" fmla="*/ 51 w 63"/>
                <a:gd name="T25" fmla="*/ 1 h 41"/>
                <a:gd name="T26" fmla="*/ 29 w 63"/>
                <a:gd name="T27" fmla="*/ 0 h 41"/>
                <a:gd name="T28" fmla="*/ 14 w 63"/>
                <a:gd name="T29" fmla="*/ 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41"/>
                <a:gd name="T47" fmla="*/ 63 w 63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41">
                  <a:moveTo>
                    <a:pt x="14" y="0"/>
                  </a:moveTo>
                  <a:lnTo>
                    <a:pt x="0" y="6"/>
                  </a:lnTo>
                  <a:lnTo>
                    <a:pt x="6" y="13"/>
                  </a:lnTo>
                  <a:lnTo>
                    <a:pt x="29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3" y="28"/>
                  </a:lnTo>
                  <a:lnTo>
                    <a:pt x="63" y="16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51" y="1"/>
                  </a:lnTo>
                  <a:lnTo>
                    <a:pt x="2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89" name="Freeform 153"/>
            <p:cNvSpPr>
              <a:spLocks noChangeAspect="1"/>
            </p:cNvSpPr>
            <p:nvPr/>
          </p:nvSpPr>
          <p:spPr bwMode="auto">
            <a:xfrm>
              <a:off x="2999" y="1612"/>
              <a:ext cx="156" cy="168"/>
            </a:xfrm>
            <a:custGeom>
              <a:avLst/>
              <a:gdLst>
                <a:gd name="T0" fmla="*/ 37 w 155"/>
                <a:gd name="T1" fmla="*/ 31 h 168"/>
                <a:gd name="T2" fmla="*/ 40 w 155"/>
                <a:gd name="T3" fmla="*/ 32 h 168"/>
                <a:gd name="T4" fmla="*/ 39 w 155"/>
                <a:gd name="T5" fmla="*/ 27 h 168"/>
                <a:gd name="T6" fmla="*/ 47 w 155"/>
                <a:gd name="T7" fmla="*/ 24 h 168"/>
                <a:gd name="T8" fmla="*/ 59 w 155"/>
                <a:gd name="T9" fmla="*/ 29 h 168"/>
                <a:gd name="T10" fmla="*/ 52 w 155"/>
                <a:gd name="T11" fmla="*/ 23 h 168"/>
                <a:gd name="T12" fmla="*/ 46 w 155"/>
                <a:gd name="T13" fmla="*/ 14 h 168"/>
                <a:gd name="T14" fmla="*/ 46 w 155"/>
                <a:gd name="T15" fmla="*/ 11 h 168"/>
                <a:gd name="T16" fmla="*/ 42 w 155"/>
                <a:gd name="T17" fmla="*/ 0 h 168"/>
                <a:gd name="T18" fmla="*/ 55 w 155"/>
                <a:gd name="T19" fmla="*/ 2 h 168"/>
                <a:gd name="T20" fmla="*/ 60 w 155"/>
                <a:gd name="T21" fmla="*/ 2 h 168"/>
                <a:gd name="T22" fmla="*/ 62 w 155"/>
                <a:gd name="T23" fmla="*/ 10 h 168"/>
                <a:gd name="T24" fmla="*/ 83 w 155"/>
                <a:gd name="T25" fmla="*/ 12 h 168"/>
                <a:gd name="T26" fmla="*/ 83 w 155"/>
                <a:gd name="T27" fmla="*/ 17 h 168"/>
                <a:gd name="T28" fmla="*/ 88 w 155"/>
                <a:gd name="T29" fmla="*/ 21 h 168"/>
                <a:gd name="T30" fmla="*/ 113 w 155"/>
                <a:gd name="T31" fmla="*/ 10 h 168"/>
                <a:gd name="T32" fmla="*/ 111 w 155"/>
                <a:gd name="T33" fmla="*/ 12 h 168"/>
                <a:gd name="T34" fmla="*/ 132 w 155"/>
                <a:gd name="T35" fmla="*/ 18 h 168"/>
                <a:gd name="T36" fmla="*/ 140 w 155"/>
                <a:gd name="T37" fmla="*/ 18 h 168"/>
                <a:gd name="T38" fmla="*/ 148 w 155"/>
                <a:gd name="T39" fmla="*/ 25 h 168"/>
                <a:gd name="T40" fmla="*/ 142 w 155"/>
                <a:gd name="T41" fmla="*/ 26 h 168"/>
                <a:gd name="T42" fmla="*/ 144 w 155"/>
                <a:gd name="T43" fmla="*/ 47 h 168"/>
                <a:gd name="T44" fmla="*/ 154 w 155"/>
                <a:gd name="T45" fmla="*/ 72 h 168"/>
                <a:gd name="T46" fmla="*/ 157 w 155"/>
                <a:gd name="T47" fmla="*/ 90 h 168"/>
                <a:gd name="T48" fmla="*/ 153 w 155"/>
                <a:gd name="T49" fmla="*/ 88 h 168"/>
                <a:gd name="T50" fmla="*/ 113 w 155"/>
                <a:gd name="T51" fmla="*/ 106 h 168"/>
                <a:gd name="T52" fmla="*/ 117 w 155"/>
                <a:gd name="T53" fmla="*/ 113 h 168"/>
                <a:gd name="T54" fmla="*/ 143 w 155"/>
                <a:gd name="T55" fmla="*/ 138 h 168"/>
                <a:gd name="T56" fmla="*/ 128 w 155"/>
                <a:gd name="T57" fmla="*/ 150 h 168"/>
                <a:gd name="T58" fmla="*/ 131 w 155"/>
                <a:gd name="T59" fmla="*/ 162 h 168"/>
                <a:gd name="T60" fmla="*/ 126 w 155"/>
                <a:gd name="T61" fmla="*/ 164 h 168"/>
                <a:gd name="T62" fmla="*/ 105 w 155"/>
                <a:gd name="T63" fmla="*/ 164 h 168"/>
                <a:gd name="T64" fmla="*/ 90 w 155"/>
                <a:gd name="T65" fmla="*/ 165 h 168"/>
                <a:gd name="T66" fmla="*/ 84 w 155"/>
                <a:gd name="T67" fmla="*/ 168 h 168"/>
                <a:gd name="T68" fmla="*/ 66 w 155"/>
                <a:gd name="T69" fmla="*/ 165 h 168"/>
                <a:gd name="T70" fmla="*/ 48 w 155"/>
                <a:gd name="T71" fmla="*/ 163 h 168"/>
                <a:gd name="T72" fmla="*/ 31 w 155"/>
                <a:gd name="T73" fmla="*/ 164 h 168"/>
                <a:gd name="T74" fmla="*/ 38 w 155"/>
                <a:gd name="T75" fmla="*/ 132 h 168"/>
                <a:gd name="T76" fmla="*/ 10 w 155"/>
                <a:gd name="T77" fmla="*/ 123 h 168"/>
                <a:gd name="T78" fmla="*/ 6 w 155"/>
                <a:gd name="T79" fmla="*/ 121 h 168"/>
                <a:gd name="T80" fmla="*/ 6 w 155"/>
                <a:gd name="T81" fmla="*/ 120 h 168"/>
                <a:gd name="T82" fmla="*/ 2 w 155"/>
                <a:gd name="T83" fmla="*/ 107 h 168"/>
                <a:gd name="T84" fmla="*/ 2 w 155"/>
                <a:gd name="T85" fmla="*/ 95 h 168"/>
                <a:gd name="T86" fmla="*/ 0 w 155"/>
                <a:gd name="T87" fmla="*/ 92 h 168"/>
                <a:gd name="T88" fmla="*/ 2 w 155"/>
                <a:gd name="T89" fmla="*/ 68 h 168"/>
                <a:gd name="T90" fmla="*/ 16 w 155"/>
                <a:gd name="T91" fmla="*/ 59 h 168"/>
                <a:gd name="T92" fmla="*/ 12 w 155"/>
                <a:gd name="T93" fmla="*/ 50 h 168"/>
                <a:gd name="T94" fmla="*/ 19 w 155"/>
                <a:gd name="T95" fmla="*/ 37 h 168"/>
                <a:gd name="T96" fmla="*/ 15 w 155"/>
                <a:gd name="T97" fmla="*/ 35 h 168"/>
                <a:gd name="T98" fmla="*/ 19 w 155"/>
                <a:gd name="T99" fmla="*/ 27 h 168"/>
                <a:gd name="T100" fmla="*/ 37 w 155"/>
                <a:gd name="T101" fmla="*/ 31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168"/>
                <a:gd name="T155" fmla="*/ 155 w 155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168">
                  <a:moveTo>
                    <a:pt x="37" y="31"/>
                  </a:moveTo>
                  <a:lnTo>
                    <a:pt x="40" y="32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9" y="29"/>
                  </a:lnTo>
                  <a:lnTo>
                    <a:pt x="52" y="23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2" y="10"/>
                  </a:lnTo>
                  <a:lnTo>
                    <a:pt x="81" y="12"/>
                  </a:lnTo>
                  <a:lnTo>
                    <a:pt x="81" y="17"/>
                  </a:lnTo>
                  <a:lnTo>
                    <a:pt x="86" y="21"/>
                  </a:lnTo>
                  <a:lnTo>
                    <a:pt x="111" y="10"/>
                  </a:lnTo>
                  <a:lnTo>
                    <a:pt x="109" y="12"/>
                  </a:lnTo>
                  <a:lnTo>
                    <a:pt x="130" y="18"/>
                  </a:lnTo>
                  <a:lnTo>
                    <a:pt x="138" y="18"/>
                  </a:lnTo>
                  <a:lnTo>
                    <a:pt x="146" y="25"/>
                  </a:lnTo>
                  <a:lnTo>
                    <a:pt x="140" y="26"/>
                  </a:lnTo>
                  <a:lnTo>
                    <a:pt x="142" y="47"/>
                  </a:lnTo>
                  <a:lnTo>
                    <a:pt x="152" y="72"/>
                  </a:lnTo>
                  <a:lnTo>
                    <a:pt x="155" y="90"/>
                  </a:lnTo>
                  <a:lnTo>
                    <a:pt x="151" y="88"/>
                  </a:lnTo>
                  <a:lnTo>
                    <a:pt x="111" y="106"/>
                  </a:lnTo>
                  <a:lnTo>
                    <a:pt x="115" y="113"/>
                  </a:lnTo>
                  <a:lnTo>
                    <a:pt x="141" y="138"/>
                  </a:lnTo>
                  <a:lnTo>
                    <a:pt x="126" y="150"/>
                  </a:lnTo>
                  <a:lnTo>
                    <a:pt x="129" y="162"/>
                  </a:lnTo>
                  <a:lnTo>
                    <a:pt x="124" y="164"/>
                  </a:lnTo>
                  <a:lnTo>
                    <a:pt x="103" y="164"/>
                  </a:lnTo>
                  <a:lnTo>
                    <a:pt x="88" y="165"/>
                  </a:lnTo>
                  <a:lnTo>
                    <a:pt x="82" y="168"/>
                  </a:lnTo>
                  <a:lnTo>
                    <a:pt x="66" y="165"/>
                  </a:lnTo>
                  <a:lnTo>
                    <a:pt x="48" y="163"/>
                  </a:lnTo>
                  <a:lnTo>
                    <a:pt x="31" y="164"/>
                  </a:lnTo>
                  <a:lnTo>
                    <a:pt x="38" y="132"/>
                  </a:lnTo>
                  <a:lnTo>
                    <a:pt x="10" y="123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2" y="107"/>
                  </a:lnTo>
                  <a:lnTo>
                    <a:pt x="2" y="95"/>
                  </a:lnTo>
                  <a:lnTo>
                    <a:pt x="0" y="92"/>
                  </a:lnTo>
                  <a:lnTo>
                    <a:pt x="2" y="68"/>
                  </a:lnTo>
                  <a:lnTo>
                    <a:pt x="16" y="59"/>
                  </a:lnTo>
                  <a:lnTo>
                    <a:pt x="12" y="50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9" y="27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0" name="Freeform 154"/>
            <p:cNvSpPr>
              <a:spLocks noChangeAspect="1"/>
            </p:cNvSpPr>
            <p:nvPr/>
          </p:nvSpPr>
          <p:spPr bwMode="auto">
            <a:xfrm>
              <a:off x="3118" y="161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6 h 6"/>
                <a:gd name="T4" fmla="*/ 7 w 12"/>
                <a:gd name="T5" fmla="*/ 0 h 6"/>
                <a:gd name="T6" fmla="*/ 0 w 1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0" y="6"/>
                  </a:moveTo>
                  <a:lnTo>
                    <a:pt x="12" y="6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1" name="Freeform 155"/>
            <p:cNvSpPr>
              <a:spLocks noChangeAspect="1"/>
            </p:cNvSpPr>
            <p:nvPr/>
          </p:nvSpPr>
          <p:spPr bwMode="auto">
            <a:xfrm>
              <a:off x="2996" y="1719"/>
              <a:ext cx="9" cy="14"/>
            </a:xfrm>
            <a:custGeom>
              <a:avLst/>
              <a:gdLst>
                <a:gd name="T0" fmla="*/ 5 w 9"/>
                <a:gd name="T1" fmla="*/ 0 h 14"/>
                <a:gd name="T2" fmla="*/ 1 w 9"/>
                <a:gd name="T3" fmla="*/ 10 h 14"/>
                <a:gd name="T4" fmla="*/ 0 w 9"/>
                <a:gd name="T5" fmla="*/ 13 h 14"/>
                <a:gd name="T6" fmla="*/ 9 w 9"/>
                <a:gd name="T7" fmla="*/ 14 h 14"/>
                <a:gd name="T8" fmla="*/ 9 w 9"/>
                <a:gd name="T9" fmla="*/ 13 h 14"/>
                <a:gd name="T10" fmla="*/ 5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5" y="0"/>
                  </a:moveTo>
                  <a:lnTo>
                    <a:pt x="1" y="10"/>
                  </a:lnTo>
                  <a:lnTo>
                    <a:pt x="0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2" name="Freeform 156"/>
            <p:cNvSpPr>
              <a:spLocks noChangeAspect="1"/>
            </p:cNvSpPr>
            <p:nvPr/>
          </p:nvSpPr>
          <p:spPr bwMode="auto">
            <a:xfrm>
              <a:off x="3372" y="1748"/>
              <a:ext cx="81" cy="83"/>
            </a:xfrm>
            <a:custGeom>
              <a:avLst/>
              <a:gdLst>
                <a:gd name="T0" fmla="*/ 15 w 80"/>
                <a:gd name="T1" fmla="*/ 0 h 82"/>
                <a:gd name="T2" fmla="*/ 0 w 80"/>
                <a:gd name="T3" fmla="*/ 13 h 82"/>
                <a:gd name="T4" fmla="*/ 1 w 80"/>
                <a:gd name="T5" fmla="*/ 13 h 82"/>
                <a:gd name="T6" fmla="*/ 14 w 80"/>
                <a:gd name="T7" fmla="*/ 27 h 82"/>
                <a:gd name="T8" fmla="*/ 29 w 80"/>
                <a:gd name="T9" fmla="*/ 40 h 82"/>
                <a:gd name="T10" fmla="*/ 34 w 80"/>
                <a:gd name="T11" fmla="*/ 61 h 82"/>
                <a:gd name="T12" fmla="*/ 42 w 80"/>
                <a:gd name="T13" fmla="*/ 81 h 82"/>
                <a:gd name="T14" fmla="*/ 57 w 80"/>
                <a:gd name="T15" fmla="*/ 81 h 82"/>
                <a:gd name="T16" fmla="*/ 68 w 80"/>
                <a:gd name="T17" fmla="*/ 84 h 82"/>
                <a:gd name="T18" fmla="*/ 67 w 80"/>
                <a:gd name="T19" fmla="*/ 73 h 82"/>
                <a:gd name="T20" fmla="*/ 82 w 80"/>
                <a:gd name="T21" fmla="*/ 59 h 82"/>
                <a:gd name="T22" fmla="*/ 67 w 80"/>
                <a:gd name="T23" fmla="*/ 44 h 82"/>
                <a:gd name="T24" fmla="*/ 52 w 80"/>
                <a:gd name="T25" fmla="*/ 29 h 82"/>
                <a:gd name="T26" fmla="*/ 36 w 80"/>
                <a:gd name="T27" fmla="*/ 16 h 82"/>
                <a:gd name="T28" fmla="*/ 22 w 80"/>
                <a:gd name="T29" fmla="*/ 3 h 82"/>
                <a:gd name="T30" fmla="*/ 15 w 80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82"/>
                <a:gd name="T50" fmla="*/ 80 w 80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82">
                  <a:moveTo>
                    <a:pt x="15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14" y="27"/>
                  </a:lnTo>
                  <a:lnTo>
                    <a:pt x="29" y="40"/>
                  </a:lnTo>
                  <a:lnTo>
                    <a:pt x="34" y="59"/>
                  </a:lnTo>
                  <a:lnTo>
                    <a:pt x="40" y="79"/>
                  </a:lnTo>
                  <a:lnTo>
                    <a:pt x="55" y="79"/>
                  </a:lnTo>
                  <a:lnTo>
                    <a:pt x="66" y="82"/>
                  </a:lnTo>
                  <a:lnTo>
                    <a:pt x="65" y="71"/>
                  </a:lnTo>
                  <a:lnTo>
                    <a:pt x="80" y="57"/>
                  </a:lnTo>
                  <a:lnTo>
                    <a:pt x="65" y="42"/>
                  </a:lnTo>
                  <a:lnTo>
                    <a:pt x="50" y="29"/>
                  </a:lnTo>
                  <a:lnTo>
                    <a:pt x="36" y="16"/>
                  </a:lnTo>
                  <a:lnTo>
                    <a:pt x="2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3" name="Freeform 157"/>
            <p:cNvSpPr>
              <a:spLocks noChangeAspect="1"/>
            </p:cNvSpPr>
            <p:nvPr/>
          </p:nvSpPr>
          <p:spPr bwMode="auto">
            <a:xfrm>
              <a:off x="3295" y="1588"/>
              <a:ext cx="159" cy="101"/>
            </a:xfrm>
            <a:custGeom>
              <a:avLst/>
              <a:gdLst>
                <a:gd name="T0" fmla="*/ 160 w 158"/>
                <a:gd name="T1" fmla="*/ 55 h 101"/>
                <a:gd name="T2" fmla="*/ 154 w 158"/>
                <a:gd name="T3" fmla="*/ 61 h 101"/>
                <a:gd name="T4" fmla="*/ 158 w 158"/>
                <a:gd name="T5" fmla="*/ 81 h 101"/>
                <a:gd name="T6" fmla="*/ 137 w 158"/>
                <a:gd name="T7" fmla="*/ 92 h 101"/>
                <a:gd name="T8" fmla="*/ 138 w 158"/>
                <a:gd name="T9" fmla="*/ 101 h 101"/>
                <a:gd name="T10" fmla="*/ 108 w 158"/>
                <a:gd name="T11" fmla="*/ 95 h 101"/>
                <a:gd name="T12" fmla="*/ 75 w 158"/>
                <a:gd name="T13" fmla="*/ 90 h 101"/>
                <a:gd name="T14" fmla="*/ 44 w 158"/>
                <a:gd name="T15" fmla="*/ 89 h 101"/>
                <a:gd name="T16" fmla="*/ 14 w 158"/>
                <a:gd name="T17" fmla="*/ 89 h 101"/>
                <a:gd name="T18" fmla="*/ 4 w 158"/>
                <a:gd name="T19" fmla="*/ 82 h 101"/>
                <a:gd name="T20" fmla="*/ 15 w 158"/>
                <a:gd name="T21" fmla="*/ 67 h 101"/>
                <a:gd name="T22" fmla="*/ 0 w 158"/>
                <a:gd name="T23" fmla="*/ 38 h 101"/>
                <a:gd name="T24" fmla="*/ 27 w 158"/>
                <a:gd name="T25" fmla="*/ 20 h 101"/>
                <a:gd name="T26" fmla="*/ 53 w 158"/>
                <a:gd name="T27" fmla="*/ 3 h 101"/>
                <a:gd name="T28" fmla="*/ 77 w 158"/>
                <a:gd name="T29" fmla="*/ 0 h 101"/>
                <a:gd name="T30" fmla="*/ 106 w 158"/>
                <a:gd name="T31" fmla="*/ 5 h 101"/>
                <a:gd name="T32" fmla="*/ 133 w 158"/>
                <a:gd name="T33" fmla="*/ 9 h 101"/>
                <a:gd name="T34" fmla="*/ 137 w 158"/>
                <a:gd name="T35" fmla="*/ 35 h 101"/>
                <a:gd name="T36" fmla="*/ 160 w 158"/>
                <a:gd name="T37" fmla="*/ 55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101"/>
                <a:gd name="T59" fmla="*/ 158 w 158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101">
                  <a:moveTo>
                    <a:pt x="158" y="55"/>
                  </a:moveTo>
                  <a:lnTo>
                    <a:pt x="152" y="61"/>
                  </a:lnTo>
                  <a:lnTo>
                    <a:pt x="156" y="81"/>
                  </a:lnTo>
                  <a:lnTo>
                    <a:pt x="135" y="92"/>
                  </a:lnTo>
                  <a:lnTo>
                    <a:pt x="136" y="101"/>
                  </a:lnTo>
                  <a:lnTo>
                    <a:pt x="106" y="95"/>
                  </a:lnTo>
                  <a:lnTo>
                    <a:pt x="75" y="90"/>
                  </a:lnTo>
                  <a:lnTo>
                    <a:pt x="44" y="89"/>
                  </a:lnTo>
                  <a:lnTo>
                    <a:pt x="14" y="89"/>
                  </a:lnTo>
                  <a:lnTo>
                    <a:pt x="4" y="82"/>
                  </a:lnTo>
                  <a:lnTo>
                    <a:pt x="15" y="67"/>
                  </a:lnTo>
                  <a:lnTo>
                    <a:pt x="0" y="38"/>
                  </a:lnTo>
                  <a:lnTo>
                    <a:pt x="27" y="20"/>
                  </a:lnTo>
                  <a:lnTo>
                    <a:pt x="53" y="3"/>
                  </a:lnTo>
                  <a:lnTo>
                    <a:pt x="77" y="0"/>
                  </a:lnTo>
                  <a:lnTo>
                    <a:pt x="104" y="5"/>
                  </a:lnTo>
                  <a:lnTo>
                    <a:pt x="131" y="9"/>
                  </a:lnTo>
                  <a:lnTo>
                    <a:pt x="135" y="35"/>
                  </a:lnTo>
                  <a:lnTo>
                    <a:pt x="158" y="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4" name="Freeform 158"/>
            <p:cNvSpPr>
              <a:spLocks noChangeAspect="1"/>
            </p:cNvSpPr>
            <p:nvPr/>
          </p:nvSpPr>
          <p:spPr bwMode="auto">
            <a:xfrm>
              <a:off x="3033" y="1566"/>
              <a:ext cx="41" cy="48"/>
            </a:xfrm>
            <a:custGeom>
              <a:avLst/>
              <a:gdLst>
                <a:gd name="T0" fmla="*/ 24 w 41"/>
                <a:gd name="T1" fmla="*/ 43 h 47"/>
                <a:gd name="T2" fmla="*/ 22 w 41"/>
                <a:gd name="T3" fmla="*/ 49 h 47"/>
                <a:gd name="T4" fmla="*/ 9 w 41"/>
                <a:gd name="T5" fmla="*/ 47 h 47"/>
                <a:gd name="T6" fmla="*/ 5 w 41"/>
                <a:gd name="T7" fmla="*/ 43 h 47"/>
                <a:gd name="T8" fmla="*/ 2 w 41"/>
                <a:gd name="T9" fmla="*/ 32 h 47"/>
                <a:gd name="T10" fmla="*/ 0 w 41"/>
                <a:gd name="T11" fmla="*/ 9 h 47"/>
                <a:gd name="T12" fmla="*/ 11 w 41"/>
                <a:gd name="T13" fmla="*/ 6 h 47"/>
                <a:gd name="T14" fmla="*/ 14 w 41"/>
                <a:gd name="T15" fmla="*/ 9 h 47"/>
                <a:gd name="T16" fmla="*/ 15 w 41"/>
                <a:gd name="T17" fmla="*/ 4 h 47"/>
                <a:gd name="T18" fmla="*/ 27 w 41"/>
                <a:gd name="T19" fmla="*/ 0 h 47"/>
                <a:gd name="T20" fmla="*/ 33 w 41"/>
                <a:gd name="T21" fmla="*/ 9 h 47"/>
                <a:gd name="T22" fmla="*/ 41 w 41"/>
                <a:gd name="T23" fmla="*/ 9 h 47"/>
                <a:gd name="T24" fmla="*/ 37 w 41"/>
                <a:gd name="T25" fmla="*/ 18 h 47"/>
                <a:gd name="T26" fmla="*/ 26 w 41"/>
                <a:gd name="T27" fmla="*/ 30 h 47"/>
                <a:gd name="T28" fmla="*/ 26 w 41"/>
                <a:gd name="T29" fmla="*/ 32 h 47"/>
                <a:gd name="T30" fmla="*/ 24 w 41"/>
                <a:gd name="T31" fmla="*/ 43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7"/>
                <a:gd name="T50" fmla="*/ 41 w 41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7">
                  <a:moveTo>
                    <a:pt x="24" y="41"/>
                  </a:moveTo>
                  <a:lnTo>
                    <a:pt x="22" y="47"/>
                  </a:lnTo>
                  <a:lnTo>
                    <a:pt x="9" y="45"/>
                  </a:lnTo>
                  <a:lnTo>
                    <a:pt x="5" y="41"/>
                  </a:lnTo>
                  <a:lnTo>
                    <a:pt x="2" y="30"/>
                  </a:lnTo>
                  <a:lnTo>
                    <a:pt x="0" y="9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37" y="1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5" name="Freeform 159"/>
            <p:cNvSpPr>
              <a:spLocks noChangeAspect="1"/>
            </p:cNvSpPr>
            <p:nvPr/>
          </p:nvSpPr>
          <p:spPr bwMode="auto">
            <a:xfrm>
              <a:off x="3082" y="1586"/>
              <a:ext cx="25" cy="23"/>
            </a:xfrm>
            <a:custGeom>
              <a:avLst/>
              <a:gdLst>
                <a:gd name="T0" fmla="*/ 25 w 25"/>
                <a:gd name="T1" fmla="*/ 8 h 23"/>
                <a:gd name="T2" fmla="*/ 23 w 25"/>
                <a:gd name="T3" fmla="*/ 4 h 23"/>
                <a:gd name="T4" fmla="*/ 16 w 25"/>
                <a:gd name="T5" fmla="*/ 0 h 23"/>
                <a:gd name="T6" fmla="*/ 15 w 25"/>
                <a:gd name="T7" fmla="*/ 7 h 23"/>
                <a:gd name="T8" fmla="*/ 10 w 25"/>
                <a:gd name="T9" fmla="*/ 6 h 23"/>
                <a:gd name="T10" fmla="*/ 3 w 25"/>
                <a:gd name="T11" fmla="*/ 2 h 23"/>
                <a:gd name="T12" fmla="*/ 0 w 25"/>
                <a:gd name="T13" fmla="*/ 7 h 23"/>
                <a:gd name="T14" fmla="*/ 0 w 25"/>
                <a:gd name="T15" fmla="*/ 12 h 23"/>
                <a:gd name="T16" fmla="*/ 13 w 25"/>
                <a:gd name="T17" fmla="*/ 23 h 23"/>
                <a:gd name="T18" fmla="*/ 19 w 25"/>
                <a:gd name="T19" fmla="*/ 19 h 23"/>
                <a:gd name="T20" fmla="*/ 19 w 25"/>
                <a:gd name="T21" fmla="*/ 15 h 23"/>
                <a:gd name="T22" fmla="*/ 25 w 25"/>
                <a:gd name="T23" fmla="*/ 8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3"/>
                <a:gd name="T38" fmla="*/ 25 w 25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3">
                  <a:moveTo>
                    <a:pt x="25" y="8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0" y="6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3" y="23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6" name="Freeform 160"/>
            <p:cNvSpPr>
              <a:spLocks noChangeAspect="1"/>
            </p:cNvSpPr>
            <p:nvPr/>
          </p:nvSpPr>
          <p:spPr bwMode="auto">
            <a:xfrm>
              <a:off x="3036" y="1550"/>
              <a:ext cx="35" cy="23"/>
            </a:xfrm>
            <a:custGeom>
              <a:avLst/>
              <a:gdLst>
                <a:gd name="T0" fmla="*/ 29 w 35"/>
                <a:gd name="T1" fmla="*/ 15 h 23"/>
                <a:gd name="T2" fmla="*/ 3 w 35"/>
                <a:gd name="T3" fmla="*/ 16 h 23"/>
                <a:gd name="T4" fmla="*/ 0 w 35"/>
                <a:gd name="T5" fmla="*/ 23 h 23"/>
                <a:gd name="T6" fmla="*/ 1 w 35"/>
                <a:gd name="T7" fmla="*/ 13 h 23"/>
                <a:gd name="T8" fmla="*/ 18 w 35"/>
                <a:gd name="T9" fmla="*/ 10 h 23"/>
                <a:gd name="T10" fmla="*/ 35 w 35"/>
                <a:gd name="T11" fmla="*/ 0 h 23"/>
                <a:gd name="T12" fmla="*/ 29 w 35"/>
                <a:gd name="T13" fmla="*/ 15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3"/>
                <a:gd name="T23" fmla="*/ 35 w 3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3">
                  <a:moveTo>
                    <a:pt x="29" y="15"/>
                  </a:moveTo>
                  <a:lnTo>
                    <a:pt x="3" y="1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18" y="10"/>
                  </a:lnTo>
                  <a:lnTo>
                    <a:pt x="35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7" name="Freeform 161"/>
            <p:cNvSpPr>
              <a:spLocks noChangeAspect="1"/>
            </p:cNvSpPr>
            <p:nvPr/>
          </p:nvSpPr>
          <p:spPr bwMode="auto">
            <a:xfrm>
              <a:off x="3060" y="1599"/>
              <a:ext cx="18" cy="9"/>
            </a:xfrm>
            <a:custGeom>
              <a:avLst/>
              <a:gdLst>
                <a:gd name="T0" fmla="*/ 18 w 18"/>
                <a:gd name="T1" fmla="*/ 4 h 9"/>
                <a:gd name="T2" fmla="*/ 12 w 18"/>
                <a:gd name="T3" fmla="*/ 0 h 9"/>
                <a:gd name="T4" fmla="*/ 0 w 18"/>
                <a:gd name="T5" fmla="*/ 2 h 9"/>
                <a:gd name="T6" fmla="*/ 13 w 18"/>
                <a:gd name="T7" fmla="*/ 9 h 9"/>
                <a:gd name="T8" fmla="*/ 18 w 18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8" y="4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3" y="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8" name="Freeform 162"/>
            <p:cNvSpPr>
              <a:spLocks noChangeAspect="1"/>
            </p:cNvSpPr>
            <p:nvPr/>
          </p:nvSpPr>
          <p:spPr bwMode="auto">
            <a:xfrm>
              <a:off x="3281" y="1510"/>
              <a:ext cx="77" cy="37"/>
            </a:xfrm>
            <a:custGeom>
              <a:avLst/>
              <a:gdLst>
                <a:gd name="T0" fmla="*/ 77 w 77"/>
                <a:gd name="T1" fmla="*/ 22 h 37"/>
                <a:gd name="T2" fmla="*/ 71 w 77"/>
                <a:gd name="T3" fmla="*/ 3 h 37"/>
                <a:gd name="T4" fmla="*/ 31 w 77"/>
                <a:gd name="T5" fmla="*/ 0 h 37"/>
                <a:gd name="T6" fmla="*/ 0 w 77"/>
                <a:gd name="T7" fmla="*/ 9 h 37"/>
                <a:gd name="T8" fmla="*/ 3 w 77"/>
                <a:gd name="T9" fmla="*/ 17 h 37"/>
                <a:gd name="T10" fmla="*/ 13 w 77"/>
                <a:gd name="T11" fmla="*/ 28 h 37"/>
                <a:gd name="T12" fmla="*/ 20 w 77"/>
                <a:gd name="T13" fmla="*/ 28 h 37"/>
                <a:gd name="T14" fmla="*/ 44 w 77"/>
                <a:gd name="T15" fmla="*/ 32 h 37"/>
                <a:gd name="T16" fmla="*/ 68 w 77"/>
                <a:gd name="T17" fmla="*/ 37 h 37"/>
                <a:gd name="T18" fmla="*/ 77 w 77"/>
                <a:gd name="T19" fmla="*/ 2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37"/>
                <a:gd name="T32" fmla="*/ 77 w 77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37">
                  <a:moveTo>
                    <a:pt x="77" y="22"/>
                  </a:moveTo>
                  <a:lnTo>
                    <a:pt x="71" y="3"/>
                  </a:lnTo>
                  <a:lnTo>
                    <a:pt x="31" y="0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44" y="32"/>
                  </a:lnTo>
                  <a:lnTo>
                    <a:pt x="68" y="37"/>
                  </a:lnTo>
                  <a:lnTo>
                    <a:pt x="77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299" name="Freeform 163"/>
            <p:cNvSpPr>
              <a:spLocks noChangeAspect="1"/>
            </p:cNvSpPr>
            <p:nvPr/>
          </p:nvSpPr>
          <p:spPr bwMode="auto">
            <a:xfrm>
              <a:off x="3249" y="1538"/>
              <a:ext cx="123" cy="53"/>
            </a:xfrm>
            <a:custGeom>
              <a:avLst/>
              <a:gdLst>
                <a:gd name="T0" fmla="*/ 63 w 123"/>
                <a:gd name="T1" fmla="*/ 37 h 52"/>
                <a:gd name="T2" fmla="*/ 34 w 123"/>
                <a:gd name="T3" fmla="*/ 40 h 52"/>
                <a:gd name="T4" fmla="*/ 5 w 123"/>
                <a:gd name="T5" fmla="*/ 45 h 52"/>
                <a:gd name="T6" fmla="*/ 0 w 123"/>
                <a:gd name="T7" fmla="*/ 46 h 52"/>
                <a:gd name="T8" fmla="*/ 8 w 123"/>
                <a:gd name="T9" fmla="*/ 15 h 52"/>
                <a:gd name="T10" fmla="*/ 23 w 123"/>
                <a:gd name="T11" fmla="*/ 14 h 52"/>
                <a:gd name="T12" fmla="*/ 44 w 123"/>
                <a:gd name="T13" fmla="*/ 29 h 52"/>
                <a:gd name="T14" fmla="*/ 54 w 123"/>
                <a:gd name="T15" fmla="*/ 20 h 52"/>
                <a:gd name="T16" fmla="*/ 52 w 123"/>
                <a:gd name="T17" fmla="*/ 0 h 52"/>
                <a:gd name="T18" fmla="*/ 76 w 123"/>
                <a:gd name="T19" fmla="*/ 4 h 52"/>
                <a:gd name="T20" fmla="*/ 100 w 123"/>
                <a:gd name="T21" fmla="*/ 9 h 52"/>
                <a:gd name="T22" fmla="*/ 111 w 123"/>
                <a:gd name="T23" fmla="*/ 24 h 52"/>
                <a:gd name="T24" fmla="*/ 123 w 123"/>
                <a:gd name="T25" fmla="*/ 51 h 52"/>
                <a:gd name="T26" fmla="*/ 99 w 123"/>
                <a:gd name="T27" fmla="*/ 54 h 52"/>
                <a:gd name="T28" fmla="*/ 63 w 123"/>
                <a:gd name="T29" fmla="*/ 3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"/>
                <a:gd name="T46" fmla="*/ 0 h 52"/>
                <a:gd name="T47" fmla="*/ 123 w 123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" h="52">
                  <a:moveTo>
                    <a:pt x="63" y="35"/>
                  </a:moveTo>
                  <a:lnTo>
                    <a:pt x="34" y="38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8" y="15"/>
                  </a:lnTo>
                  <a:lnTo>
                    <a:pt x="23" y="14"/>
                  </a:lnTo>
                  <a:lnTo>
                    <a:pt x="44" y="27"/>
                  </a:lnTo>
                  <a:lnTo>
                    <a:pt x="54" y="20"/>
                  </a:lnTo>
                  <a:lnTo>
                    <a:pt x="52" y="0"/>
                  </a:lnTo>
                  <a:lnTo>
                    <a:pt x="76" y="4"/>
                  </a:lnTo>
                  <a:lnTo>
                    <a:pt x="100" y="9"/>
                  </a:lnTo>
                  <a:lnTo>
                    <a:pt x="111" y="24"/>
                  </a:lnTo>
                  <a:lnTo>
                    <a:pt x="123" y="49"/>
                  </a:lnTo>
                  <a:lnTo>
                    <a:pt x="99" y="52"/>
                  </a:lnTo>
                  <a:lnTo>
                    <a:pt x="63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0" name="Freeform 164"/>
            <p:cNvSpPr>
              <a:spLocks noChangeAspect="1"/>
            </p:cNvSpPr>
            <p:nvPr/>
          </p:nvSpPr>
          <p:spPr bwMode="auto">
            <a:xfrm>
              <a:off x="3249" y="1573"/>
              <a:ext cx="99" cy="53"/>
            </a:xfrm>
            <a:custGeom>
              <a:avLst/>
              <a:gdLst>
                <a:gd name="T0" fmla="*/ 4 w 99"/>
                <a:gd name="T1" fmla="*/ 40 h 52"/>
                <a:gd name="T2" fmla="*/ 0 w 99"/>
                <a:gd name="T3" fmla="*/ 9 h 52"/>
                <a:gd name="T4" fmla="*/ 5 w 99"/>
                <a:gd name="T5" fmla="*/ 8 h 52"/>
                <a:gd name="T6" fmla="*/ 34 w 99"/>
                <a:gd name="T7" fmla="*/ 3 h 52"/>
                <a:gd name="T8" fmla="*/ 63 w 99"/>
                <a:gd name="T9" fmla="*/ 0 h 52"/>
                <a:gd name="T10" fmla="*/ 99 w 99"/>
                <a:gd name="T11" fmla="*/ 17 h 52"/>
                <a:gd name="T12" fmla="*/ 73 w 99"/>
                <a:gd name="T13" fmla="*/ 36 h 52"/>
                <a:gd name="T14" fmla="*/ 46 w 99"/>
                <a:gd name="T15" fmla="*/ 54 h 52"/>
                <a:gd name="T16" fmla="*/ 31 w 99"/>
                <a:gd name="T17" fmla="*/ 53 h 52"/>
                <a:gd name="T18" fmla="*/ 30 w 99"/>
                <a:gd name="T19" fmla="*/ 44 h 52"/>
                <a:gd name="T20" fmla="*/ 15 w 99"/>
                <a:gd name="T21" fmla="*/ 42 h 52"/>
                <a:gd name="T22" fmla="*/ 4 w 99"/>
                <a:gd name="T23" fmla="*/ 40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52"/>
                <a:gd name="T38" fmla="*/ 99 w 9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52">
                  <a:moveTo>
                    <a:pt x="4" y="38"/>
                  </a:moveTo>
                  <a:lnTo>
                    <a:pt x="0" y="9"/>
                  </a:lnTo>
                  <a:lnTo>
                    <a:pt x="5" y="8"/>
                  </a:lnTo>
                  <a:lnTo>
                    <a:pt x="34" y="3"/>
                  </a:lnTo>
                  <a:lnTo>
                    <a:pt x="63" y="0"/>
                  </a:lnTo>
                  <a:lnTo>
                    <a:pt x="99" y="17"/>
                  </a:lnTo>
                  <a:lnTo>
                    <a:pt x="73" y="34"/>
                  </a:lnTo>
                  <a:lnTo>
                    <a:pt x="46" y="52"/>
                  </a:lnTo>
                  <a:lnTo>
                    <a:pt x="31" y="51"/>
                  </a:lnTo>
                  <a:lnTo>
                    <a:pt x="30" y="42"/>
                  </a:lnTo>
                  <a:lnTo>
                    <a:pt x="15" y="40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1" name="Freeform 165"/>
            <p:cNvSpPr>
              <a:spLocks noChangeAspect="1"/>
            </p:cNvSpPr>
            <p:nvPr/>
          </p:nvSpPr>
          <p:spPr bwMode="auto">
            <a:xfrm>
              <a:off x="2952" y="1645"/>
              <a:ext cx="67" cy="59"/>
            </a:xfrm>
            <a:custGeom>
              <a:avLst/>
              <a:gdLst>
                <a:gd name="T0" fmla="*/ 51 w 66"/>
                <a:gd name="T1" fmla="*/ 35 h 59"/>
                <a:gd name="T2" fmla="*/ 65 w 66"/>
                <a:gd name="T3" fmla="*/ 26 h 59"/>
                <a:gd name="T4" fmla="*/ 61 w 66"/>
                <a:gd name="T5" fmla="*/ 17 h 59"/>
                <a:gd name="T6" fmla="*/ 68 w 66"/>
                <a:gd name="T7" fmla="*/ 4 h 59"/>
                <a:gd name="T8" fmla="*/ 46 w 66"/>
                <a:gd name="T9" fmla="*/ 0 h 59"/>
                <a:gd name="T10" fmla="*/ 22 w 66"/>
                <a:gd name="T11" fmla="*/ 15 h 59"/>
                <a:gd name="T12" fmla="*/ 5 w 66"/>
                <a:gd name="T13" fmla="*/ 37 h 59"/>
                <a:gd name="T14" fmla="*/ 0 w 66"/>
                <a:gd name="T15" fmla="*/ 46 h 59"/>
                <a:gd name="T16" fmla="*/ 15 w 66"/>
                <a:gd name="T17" fmla="*/ 46 h 59"/>
                <a:gd name="T18" fmla="*/ 39 w 66"/>
                <a:gd name="T19" fmla="*/ 47 h 59"/>
                <a:gd name="T20" fmla="*/ 43 w 66"/>
                <a:gd name="T21" fmla="*/ 55 h 59"/>
                <a:gd name="T22" fmla="*/ 49 w 66"/>
                <a:gd name="T23" fmla="*/ 59 h 59"/>
                <a:gd name="T24" fmla="*/ 51 w 66"/>
                <a:gd name="T25" fmla="*/ 35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9"/>
                <a:gd name="T41" fmla="*/ 66 w 66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9">
                  <a:moveTo>
                    <a:pt x="49" y="35"/>
                  </a:moveTo>
                  <a:lnTo>
                    <a:pt x="63" y="26"/>
                  </a:lnTo>
                  <a:lnTo>
                    <a:pt x="59" y="17"/>
                  </a:lnTo>
                  <a:lnTo>
                    <a:pt x="66" y="4"/>
                  </a:lnTo>
                  <a:lnTo>
                    <a:pt x="44" y="0"/>
                  </a:lnTo>
                  <a:lnTo>
                    <a:pt x="22" y="15"/>
                  </a:lnTo>
                  <a:lnTo>
                    <a:pt x="5" y="37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7" y="47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2" name="Freeform 166"/>
            <p:cNvSpPr>
              <a:spLocks noChangeAspect="1"/>
            </p:cNvSpPr>
            <p:nvPr/>
          </p:nvSpPr>
          <p:spPr bwMode="auto">
            <a:xfrm>
              <a:off x="3138" y="1616"/>
              <a:ext cx="180" cy="126"/>
            </a:xfrm>
            <a:custGeom>
              <a:avLst/>
              <a:gdLst>
                <a:gd name="T0" fmla="*/ 74 w 179"/>
                <a:gd name="T1" fmla="*/ 6 h 126"/>
                <a:gd name="T2" fmla="*/ 71 w 179"/>
                <a:gd name="T3" fmla="*/ 0 h 126"/>
                <a:gd name="T4" fmla="*/ 48 w 179"/>
                <a:gd name="T5" fmla="*/ 1 h 126"/>
                <a:gd name="T6" fmla="*/ 24 w 179"/>
                <a:gd name="T7" fmla="*/ 9 h 126"/>
                <a:gd name="T8" fmla="*/ 0 w 179"/>
                <a:gd name="T9" fmla="*/ 14 h 126"/>
                <a:gd name="T10" fmla="*/ 8 w 179"/>
                <a:gd name="T11" fmla="*/ 21 h 126"/>
                <a:gd name="T12" fmla="*/ 2 w 179"/>
                <a:gd name="T13" fmla="*/ 22 h 126"/>
                <a:gd name="T14" fmla="*/ 4 w 179"/>
                <a:gd name="T15" fmla="*/ 43 h 126"/>
                <a:gd name="T16" fmla="*/ 14 w 179"/>
                <a:gd name="T17" fmla="*/ 68 h 126"/>
                <a:gd name="T18" fmla="*/ 17 w 179"/>
                <a:gd name="T19" fmla="*/ 86 h 126"/>
                <a:gd name="T20" fmla="*/ 20 w 179"/>
                <a:gd name="T21" fmla="*/ 85 h 126"/>
                <a:gd name="T22" fmla="*/ 44 w 179"/>
                <a:gd name="T23" fmla="*/ 94 h 126"/>
                <a:gd name="T24" fmla="*/ 48 w 179"/>
                <a:gd name="T25" fmla="*/ 100 h 126"/>
                <a:gd name="T26" fmla="*/ 57 w 179"/>
                <a:gd name="T27" fmla="*/ 99 h 126"/>
                <a:gd name="T28" fmla="*/ 70 w 179"/>
                <a:gd name="T29" fmla="*/ 99 h 126"/>
                <a:gd name="T30" fmla="*/ 93 w 179"/>
                <a:gd name="T31" fmla="*/ 116 h 126"/>
                <a:gd name="T32" fmla="*/ 112 w 179"/>
                <a:gd name="T33" fmla="*/ 117 h 126"/>
                <a:gd name="T34" fmla="*/ 117 w 179"/>
                <a:gd name="T35" fmla="*/ 120 h 126"/>
                <a:gd name="T36" fmla="*/ 132 w 179"/>
                <a:gd name="T37" fmla="*/ 119 h 126"/>
                <a:gd name="T38" fmla="*/ 161 w 179"/>
                <a:gd name="T39" fmla="*/ 126 h 126"/>
                <a:gd name="T40" fmla="*/ 163 w 179"/>
                <a:gd name="T41" fmla="*/ 119 h 126"/>
                <a:gd name="T42" fmla="*/ 179 w 179"/>
                <a:gd name="T43" fmla="*/ 96 h 126"/>
                <a:gd name="T44" fmla="*/ 181 w 179"/>
                <a:gd name="T45" fmla="*/ 85 h 126"/>
                <a:gd name="T46" fmla="*/ 172 w 179"/>
                <a:gd name="T47" fmla="*/ 61 h 126"/>
                <a:gd name="T48" fmla="*/ 162 w 179"/>
                <a:gd name="T49" fmla="*/ 54 h 126"/>
                <a:gd name="T50" fmla="*/ 173 w 179"/>
                <a:gd name="T51" fmla="*/ 39 h 126"/>
                <a:gd name="T52" fmla="*/ 158 w 179"/>
                <a:gd name="T53" fmla="*/ 10 h 126"/>
                <a:gd name="T54" fmla="*/ 126 w 179"/>
                <a:gd name="T55" fmla="*/ 8 h 126"/>
                <a:gd name="T56" fmla="*/ 94 w 179"/>
                <a:gd name="T57" fmla="*/ 6 h 126"/>
                <a:gd name="T58" fmla="*/ 74 w 179"/>
                <a:gd name="T59" fmla="*/ 6 h 1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9"/>
                <a:gd name="T91" fmla="*/ 0 h 126"/>
                <a:gd name="T92" fmla="*/ 179 w 179"/>
                <a:gd name="T93" fmla="*/ 126 h 1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9" h="126">
                  <a:moveTo>
                    <a:pt x="74" y="6"/>
                  </a:moveTo>
                  <a:lnTo>
                    <a:pt x="71" y="0"/>
                  </a:lnTo>
                  <a:lnTo>
                    <a:pt x="48" y="1"/>
                  </a:lnTo>
                  <a:lnTo>
                    <a:pt x="24" y="9"/>
                  </a:lnTo>
                  <a:lnTo>
                    <a:pt x="0" y="14"/>
                  </a:lnTo>
                  <a:lnTo>
                    <a:pt x="8" y="21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14" y="68"/>
                  </a:lnTo>
                  <a:lnTo>
                    <a:pt x="17" y="86"/>
                  </a:lnTo>
                  <a:lnTo>
                    <a:pt x="20" y="85"/>
                  </a:lnTo>
                  <a:lnTo>
                    <a:pt x="44" y="94"/>
                  </a:lnTo>
                  <a:lnTo>
                    <a:pt x="48" y="100"/>
                  </a:lnTo>
                  <a:lnTo>
                    <a:pt x="57" y="99"/>
                  </a:lnTo>
                  <a:lnTo>
                    <a:pt x="70" y="99"/>
                  </a:lnTo>
                  <a:lnTo>
                    <a:pt x="91" y="116"/>
                  </a:lnTo>
                  <a:lnTo>
                    <a:pt x="110" y="117"/>
                  </a:lnTo>
                  <a:lnTo>
                    <a:pt x="115" y="120"/>
                  </a:lnTo>
                  <a:lnTo>
                    <a:pt x="130" y="119"/>
                  </a:lnTo>
                  <a:lnTo>
                    <a:pt x="159" y="126"/>
                  </a:lnTo>
                  <a:lnTo>
                    <a:pt x="161" y="119"/>
                  </a:lnTo>
                  <a:lnTo>
                    <a:pt x="177" y="96"/>
                  </a:lnTo>
                  <a:lnTo>
                    <a:pt x="179" y="85"/>
                  </a:lnTo>
                  <a:lnTo>
                    <a:pt x="170" y="61"/>
                  </a:lnTo>
                  <a:lnTo>
                    <a:pt x="160" y="54"/>
                  </a:lnTo>
                  <a:lnTo>
                    <a:pt x="171" y="39"/>
                  </a:lnTo>
                  <a:lnTo>
                    <a:pt x="156" y="10"/>
                  </a:lnTo>
                  <a:lnTo>
                    <a:pt x="124" y="8"/>
                  </a:lnTo>
                  <a:lnTo>
                    <a:pt x="92" y="6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3" name="Freeform 167"/>
            <p:cNvSpPr>
              <a:spLocks noChangeAspect="1"/>
            </p:cNvSpPr>
            <p:nvPr/>
          </p:nvSpPr>
          <p:spPr bwMode="auto">
            <a:xfrm>
              <a:off x="3324" y="1153"/>
              <a:ext cx="2441" cy="760"/>
            </a:xfrm>
            <a:custGeom>
              <a:avLst/>
              <a:gdLst>
                <a:gd name="T0" fmla="*/ 2116 w 2428"/>
                <a:gd name="T1" fmla="*/ 165 h 756"/>
                <a:gd name="T2" fmla="*/ 1917 w 2428"/>
                <a:gd name="T3" fmla="*/ 130 h 756"/>
                <a:gd name="T4" fmla="*/ 1731 w 2428"/>
                <a:gd name="T5" fmla="*/ 109 h 756"/>
                <a:gd name="T6" fmla="*/ 1593 w 2428"/>
                <a:gd name="T7" fmla="*/ 91 h 756"/>
                <a:gd name="T8" fmla="*/ 1542 w 2428"/>
                <a:gd name="T9" fmla="*/ 111 h 756"/>
                <a:gd name="T10" fmla="*/ 1396 w 2428"/>
                <a:gd name="T11" fmla="*/ 99 h 756"/>
                <a:gd name="T12" fmla="*/ 1160 w 2428"/>
                <a:gd name="T13" fmla="*/ 67 h 756"/>
                <a:gd name="T14" fmla="*/ 1137 w 2428"/>
                <a:gd name="T15" fmla="*/ 40 h 756"/>
                <a:gd name="T16" fmla="*/ 1013 w 2428"/>
                <a:gd name="T17" fmla="*/ 19 h 756"/>
                <a:gd name="T18" fmla="*/ 915 w 2428"/>
                <a:gd name="T19" fmla="*/ 22 h 756"/>
                <a:gd name="T20" fmla="*/ 779 w 2428"/>
                <a:gd name="T21" fmla="*/ 53 h 756"/>
                <a:gd name="T22" fmla="*/ 736 w 2428"/>
                <a:gd name="T23" fmla="*/ 98 h 756"/>
                <a:gd name="T24" fmla="*/ 777 w 2428"/>
                <a:gd name="T25" fmla="*/ 110 h 756"/>
                <a:gd name="T26" fmla="*/ 667 w 2428"/>
                <a:gd name="T27" fmla="*/ 114 h 756"/>
                <a:gd name="T28" fmla="*/ 716 w 2428"/>
                <a:gd name="T29" fmla="*/ 159 h 756"/>
                <a:gd name="T30" fmla="*/ 706 w 2428"/>
                <a:gd name="T31" fmla="*/ 188 h 756"/>
                <a:gd name="T32" fmla="*/ 667 w 2428"/>
                <a:gd name="T33" fmla="*/ 204 h 756"/>
                <a:gd name="T34" fmla="*/ 558 w 2428"/>
                <a:gd name="T35" fmla="*/ 87 h 756"/>
                <a:gd name="T36" fmla="*/ 606 w 2428"/>
                <a:gd name="T37" fmla="*/ 165 h 756"/>
                <a:gd name="T38" fmla="*/ 468 w 2428"/>
                <a:gd name="T39" fmla="*/ 175 h 756"/>
                <a:gd name="T40" fmla="*/ 386 w 2428"/>
                <a:gd name="T41" fmla="*/ 162 h 756"/>
                <a:gd name="T42" fmla="*/ 253 w 2428"/>
                <a:gd name="T43" fmla="*/ 193 h 756"/>
                <a:gd name="T44" fmla="*/ 235 w 2428"/>
                <a:gd name="T45" fmla="*/ 214 h 756"/>
                <a:gd name="T46" fmla="*/ 171 w 2428"/>
                <a:gd name="T47" fmla="*/ 262 h 756"/>
                <a:gd name="T48" fmla="*/ 69 w 2428"/>
                <a:gd name="T49" fmla="*/ 203 h 756"/>
                <a:gd name="T50" fmla="*/ 61 w 2428"/>
                <a:gd name="T51" fmla="*/ 161 h 756"/>
                <a:gd name="T52" fmla="*/ 15 w 2428"/>
                <a:gd name="T53" fmla="*/ 152 h 756"/>
                <a:gd name="T54" fmla="*/ 50 w 2428"/>
                <a:gd name="T55" fmla="*/ 262 h 756"/>
                <a:gd name="T56" fmla="*/ 36 w 2428"/>
                <a:gd name="T57" fmla="*/ 340 h 756"/>
                <a:gd name="T58" fmla="*/ 75 w 2428"/>
                <a:gd name="T59" fmla="*/ 441 h 756"/>
                <a:gd name="T60" fmla="*/ 199 w 2428"/>
                <a:gd name="T61" fmla="*/ 545 h 756"/>
                <a:gd name="T62" fmla="*/ 268 w 2428"/>
                <a:gd name="T63" fmla="*/ 646 h 756"/>
                <a:gd name="T64" fmla="*/ 270 w 2428"/>
                <a:gd name="T65" fmla="*/ 698 h 756"/>
                <a:gd name="T66" fmla="*/ 488 w 2428"/>
                <a:gd name="T67" fmla="*/ 764 h 756"/>
                <a:gd name="T68" fmla="*/ 473 w 2428"/>
                <a:gd name="T69" fmla="*/ 657 h 756"/>
                <a:gd name="T70" fmla="*/ 456 w 2428"/>
                <a:gd name="T71" fmla="*/ 534 h 756"/>
                <a:gd name="T72" fmla="*/ 627 w 2428"/>
                <a:gd name="T73" fmla="*/ 520 h 756"/>
                <a:gd name="T74" fmla="*/ 763 w 2428"/>
                <a:gd name="T75" fmla="*/ 450 h 756"/>
                <a:gd name="T76" fmla="*/ 903 w 2428"/>
                <a:gd name="T77" fmla="*/ 483 h 756"/>
                <a:gd name="T78" fmla="*/ 1091 w 2428"/>
                <a:gd name="T79" fmla="*/ 575 h 756"/>
                <a:gd name="T80" fmla="*/ 1258 w 2428"/>
                <a:gd name="T81" fmla="*/ 566 h 756"/>
                <a:gd name="T82" fmla="*/ 1417 w 2428"/>
                <a:gd name="T83" fmla="*/ 566 h 756"/>
                <a:gd name="T84" fmla="*/ 1646 w 2428"/>
                <a:gd name="T85" fmla="*/ 573 h 756"/>
                <a:gd name="T86" fmla="*/ 1711 w 2428"/>
                <a:gd name="T87" fmla="*/ 496 h 756"/>
                <a:gd name="T88" fmla="*/ 1927 w 2428"/>
                <a:gd name="T89" fmla="*/ 598 h 756"/>
                <a:gd name="T90" fmla="*/ 2011 w 2428"/>
                <a:gd name="T91" fmla="*/ 714 h 756"/>
                <a:gd name="T92" fmla="*/ 2047 w 2428"/>
                <a:gd name="T93" fmla="*/ 736 h 756"/>
                <a:gd name="T94" fmla="*/ 2096 w 2428"/>
                <a:gd name="T95" fmla="*/ 591 h 756"/>
                <a:gd name="T96" fmla="*/ 1974 w 2428"/>
                <a:gd name="T97" fmla="*/ 473 h 756"/>
                <a:gd name="T98" fmla="*/ 1920 w 2428"/>
                <a:gd name="T99" fmla="*/ 425 h 756"/>
                <a:gd name="T100" fmla="*/ 1996 w 2428"/>
                <a:gd name="T101" fmla="*/ 362 h 756"/>
                <a:gd name="T102" fmla="*/ 2121 w 2428"/>
                <a:gd name="T103" fmla="*/ 367 h 756"/>
                <a:gd name="T104" fmla="*/ 2181 w 2428"/>
                <a:gd name="T105" fmla="*/ 329 h 756"/>
                <a:gd name="T106" fmla="*/ 2218 w 2428"/>
                <a:gd name="T107" fmla="*/ 300 h 756"/>
                <a:gd name="T108" fmla="*/ 2219 w 2428"/>
                <a:gd name="T109" fmla="*/ 418 h 756"/>
                <a:gd name="T110" fmla="*/ 2355 w 2428"/>
                <a:gd name="T111" fmla="*/ 500 h 756"/>
                <a:gd name="T112" fmla="*/ 2355 w 2428"/>
                <a:gd name="T113" fmla="*/ 435 h 756"/>
                <a:gd name="T114" fmla="*/ 2293 w 2428"/>
                <a:gd name="T115" fmla="*/ 354 h 756"/>
                <a:gd name="T116" fmla="*/ 2384 w 2428"/>
                <a:gd name="T117" fmla="*/ 326 h 756"/>
                <a:gd name="T118" fmla="*/ 2439 w 2428"/>
                <a:gd name="T119" fmla="*/ 283 h 756"/>
                <a:gd name="T120" fmla="*/ 2330 w 2428"/>
                <a:gd name="T121" fmla="*/ 204 h 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28"/>
                <a:gd name="T184" fmla="*/ 0 h 756"/>
                <a:gd name="T185" fmla="*/ 2428 w 2428"/>
                <a:gd name="T186" fmla="*/ 756 h 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28" h="756">
                  <a:moveTo>
                    <a:pt x="2246" y="160"/>
                  </a:moveTo>
                  <a:lnTo>
                    <a:pt x="2200" y="151"/>
                  </a:lnTo>
                  <a:lnTo>
                    <a:pt x="2154" y="142"/>
                  </a:lnTo>
                  <a:lnTo>
                    <a:pt x="2114" y="142"/>
                  </a:lnTo>
                  <a:lnTo>
                    <a:pt x="2076" y="139"/>
                  </a:lnTo>
                  <a:lnTo>
                    <a:pt x="2089" y="148"/>
                  </a:lnTo>
                  <a:lnTo>
                    <a:pt x="2112" y="160"/>
                  </a:lnTo>
                  <a:lnTo>
                    <a:pt x="2109" y="163"/>
                  </a:lnTo>
                  <a:lnTo>
                    <a:pt x="2094" y="163"/>
                  </a:lnTo>
                  <a:lnTo>
                    <a:pt x="2074" y="155"/>
                  </a:lnTo>
                  <a:lnTo>
                    <a:pt x="2066" y="155"/>
                  </a:lnTo>
                  <a:lnTo>
                    <a:pt x="2043" y="144"/>
                  </a:lnTo>
                  <a:lnTo>
                    <a:pt x="2025" y="150"/>
                  </a:lnTo>
                  <a:lnTo>
                    <a:pt x="1965" y="145"/>
                  </a:lnTo>
                  <a:lnTo>
                    <a:pt x="1964" y="155"/>
                  </a:lnTo>
                  <a:lnTo>
                    <a:pt x="1943" y="147"/>
                  </a:lnTo>
                  <a:lnTo>
                    <a:pt x="1920" y="142"/>
                  </a:lnTo>
                  <a:lnTo>
                    <a:pt x="1897" y="128"/>
                  </a:lnTo>
                  <a:lnTo>
                    <a:pt x="1861" y="120"/>
                  </a:lnTo>
                  <a:lnTo>
                    <a:pt x="1825" y="122"/>
                  </a:lnTo>
                  <a:lnTo>
                    <a:pt x="1789" y="123"/>
                  </a:lnTo>
                  <a:lnTo>
                    <a:pt x="1779" y="121"/>
                  </a:lnTo>
                  <a:lnTo>
                    <a:pt x="1752" y="113"/>
                  </a:lnTo>
                  <a:lnTo>
                    <a:pt x="1742" y="117"/>
                  </a:lnTo>
                  <a:lnTo>
                    <a:pt x="1743" y="111"/>
                  </a:lnTo>
                  <a:lnTo>
                    <a:pt x="1733" y="110"/>
                  </a:lnTo>
                  <a:lnTo>
                    <a:pt x="1713" y="107"/>
                  </a:lnTo>
                  <a:lnTo>
                    <a:pt x="1723" y="105"/>
                  </a:lnTo>
                  <a:lnTo>
                    <a:pt x="1689" y="97"/>
                  </a:lnTo>
                  <a:lnTo>
                    <a:pt x="1669" y="100"/>
                  </a:lnTo>
                  <a:lnTo>
                    <a:pt x="1664" y="100"/>
                  </a:lnTo>
                  <a:lnTo>
                    <a:pt x="1667" y="96"/>
                  </a:lnTo>
                  <a:lnTo>
                    <a:pt x="1665" y="96"/>
                  </a:lnTo>
                  <a:lnTo>
                    <a:pt x="1615" y="91"/>
                  </a:lnTo>
                  <a:lnTo>
                    <a:pt x="1565" y="87"/>
                  </a:lnTo>
                  <a:lnTo>
                    <a:pt x="1577" y="91"/>
                  </a:lnTo>
                  <a:lnTo>
                    <a:pt x="1556" y="96"/>
                  </a:lnTo>
                  <a:lnTo>
                    <a:pt x="1565" y="98"/>
                  </a:lnTo>
                  <a:lnTo>
                    <a:pt x="1570" y="99"/>
                  </a:lnTo>
                  <a:lnTo>
                    <a:pt x="1577" y="105"/>
                  </a:lnTo>
                  <a:lnTo>
                    <a:pt x="1585" y="112"/>
                  </a:lnTo>
                  <a:lnTo>
                    <a:pt x="1560" y="110"/>
                  </a:lnTo>
                  <a:lnTo>
                    <a:pt x="1565" y="115"/>
                  </a:lnTo>
                  <a:lnTo>
                    <a:pt x="1568" y="119"/>
                  </a:lnTo>
                  <a:lnTo>
                    <a:pt x="1526" y="109"/>
                  </a:lnTo>
                  <a:lnTo>
                    <a:pt x="1513" y="115"/>
                  </a:lnTo>
                  <a:lnTo>
                    <a:pt x="1478" y="107"/>
                  </a:lnTo>
                  <a:lnTo>
                    <a:pt x="1473" y="105"/>
                  </a:lnTo>
                  <a:lnTo>
                    <a:pt x="1480" y="117"/>
                  </a:lnTo>
                  <a:lnTo>
                    <a:pt x="1477" y="126"/>
                  </a:lnTo>
                  <a:lnTo>
                    <a:pt x="1453" y="119"/>
                  </a:lnTo>
                  <a:lnTo>
                    <a:pt x="1424" y="107"/>
                  </a:lnTo>
                  <a:lnTo>
                    <a:pt x="1392" y="96"/>
                  </a:lnTo>
                  <a:lnTo>
                    <a:pt x="1382" y="97"/>
                  </a:lnTo>
                  <a:lnTo>
                    <a:pt x="1407" y="113"/>
                  </a:lnTo>
                  <a:lnTo>
                    <a:pt x="1373" y="96"/>
                  </a:lnTo>
                  <a:lnTo>
                    <a:pt x="1318" y="89"/>
                  </a:lnTo>
                  <a:lnTo>
                    <a:pt x="1265" y="83"/>
                  </a:lnTo>
                  <a:lnTo>
                    <a:pt x="1235" y="76"/>
                  </a:lnTo>
                  <a:lnTo>
                    <a:pt x="1239" y="73"/>
                  </a:lnTo>
                  <a:lnTo>
                    <a:pt x="1216" y="73"/>
                  </a:lnTo>
                  <a:lnTo>
                    <a:pt x="1165" y="74"/>
                  </a:lnTo>
                  <a:lnTo>
                    <a:pt x="1148" y="67"/>
                  </a:lnTo>
                  <a:lnTo>
                    <a:pt x="1127" y="67"/>
                  </a:lnTo>
                  <a:lnTo>
                    <a:pt x="1127" y="64"/>
                  </a:lnTo>
                  <a:lnTo>
                    <a:pt x="1102" y="68"/>
                  </a:lnTo>
                  <a:lnTo>
                    <a:pt x="1124" y="70"/>
                  </a:lnTo>
                  <a:lnTo>
                    <a:pt x="1098" y="78"/>
                  </a:lnTo>
                  <a:lnTo>
                    <a:pt x="1070" y="81"/>
                  </a:lnTo>
                  <a:lnTo>
                    <a:pt x="1071" y="77"/>
                  </a:lnTo>
                  <a:lnTo>
                    <a:pt x="1099" y="58"/>
                  </a:lnTo>
                  <a:lnTo>
                    <a:pt x="1125" y="40"/>
                  </a:lnTo>
                  <a:lnTo>
                    <a:pt x="1113" y="36"/>
                  </a:lnTo>
                  <a:lnTo>
                    <a:pt x="1101" y="31"/>
                  </a:lnTo>
                  <a:lnTo>
                    <a:pt x="1122" y="35"/>
                  </a:lnTo>
                  <a:lnTo>
                    <a:pt x="1104" y="25"/>
                  </a:lnTo>
                  <a:lnTo>
                    <a:pt x="1100" y="26"/>
                  </a:lnTo>
                  <a:lnTo>
                    <a:pt x="1090" y="24"/>
                  </a:lnTo>
                  <a:lnTo>
                    <a:pt x="1066" y="17"/>
                  </a:lnTo>
                  <a:lnTo>
                    <a:pt x="1020" y="17"/>
                  </a:lnTo>
                  <a:lnTo>
                    <a:pt x="1003" y="19"/>
                  </a:lnTo>
                  <a:lnTo>
                    <a:pt x="1002" y="11"/>
                  </a:lnTo>
                  <a:lnTo>
                    <a:pt x="982" y="10"/>
                  </a:lnTo>
                  <a:lnTo>
                    <a:pt x="958" y="10"/>
                  </a:lnTo>
                  <a:lnTo>
                    <a:pt x="975" y="4"/>
                  </a:lnTo>
                  <a:lnTo>
                    <a:pt x="939" y="0"/>
                  </a:lnTo>
                  <a:lnTo>
                    <a:pt x="917" y="12"/>
                  </a:lnTo>
                  <a:lnTo>
                    <a:pt x="926" y="19"/>
                  </a:lnTo>
                  <a:lnTo>
                    <a:pt x="939" y="21"/>
                  </a:lnTo>
                  <a:lnTo>
                    <a:pt x="905" y="22"/>
                  </a:lnTo>
                  <a:lnTo>
                    <a:pt x="917" y="26"/>
                  </a:lnTo>
                  <a:lnTo>
                    <a:pt x="894" y="27"/>
                  </a:lnTo>
                  <a:lnTo>
                    <a:pt x="873" y="28"/>
                  </a:lnTo>
                  <a:lnTo>
                    <a:pt x="831" y="28"/>
                  </a:lnTo>
                  <a:lnTo>
                    <a:pt x="848" y="30"/>
                  </a:lnTo>
                  <a:lnTo>
                    <a:pt x="816" y="35"/>
                  </a:lnTo>
                  <a:lnTo>
                    <a:pt x="782" y="42"/>
                  </a:lnTo>
                  <a:lnTo>
                    <a:pt x="771" y="44"/>
                  </a:lnTo>
                  <a:lnTo>
                    <a:pt x="771" y="53"/>
                  </a:lnTo>
                  <a:lnTo>
                    <a:pt x="759" y="52"/>
                  </a:lnTo>
                  <a:lnTo>
                    <a:pt x="779" y="58"/>
                  </a:lnTo>
                  <a:lnTo>
                    <a:pt x="765" y="59"/>
                  </a:lnTo>
                  <a:lnTo>
                    <a:pt x="783" y="64"/>
                  </a:lnTo>
                  <a:lnTo>
                    <a:pt x="783" y="66"/>
                  </a:lnTo>
                  <a:lnTo>
                    <a:pt x="743" y="70"/>
                  </a:lnTo>
                  <a:lnTo>
                    <a:pt x="704" y="74"/>
                  </a:lnTo>
                  <a:lnTo>
                    <a:pt x="710" y="83"/>
                  </a:lnTo>
                  <a:lnTo>
                    <a:pt x="728" y="96"/>
                  </a:lnTo>
                  <a:lnTo>
                    <a:pt x="748" y="99"/>
                  </a:lnTo>
                  <a:lnTo>
                    <a:pt x="775" y="109"/>
                  </a:lnTo>
                  <a:lnTo>
                    <a:pt x="788" y="127"/>
                  </a:lnTo>
                  <a:lnTo>
                    <a:pt x="793" y="133"/>
                  </a:lnTo>
                  <a:lnTo>
                    <a:pt x="785" y="134"/>
                  </a:lnTo>
                  <a:lnTo>
                    <a:pt x="772" y="121"/>
                  </a:lnTo>
                  <a:lnTo>
                    <a:pt x="770" y="129"/>
                  </a:lnTo>
                  <a:lnTo>
                    <a:pt x="760" y="116"/>
                  </a:lnTo>
                  <a:lnTo>
                    <a:pt x="769" y="108"/>
                  </a:lnTo>
                  <a:lnTo>
                    <a:pt x="737" y="105"/>
                  </a:lnTo>
                  <a:lnTo>
                    <a:pt x="704" y="96"/>
                  </a:lnTo>
                  <a:lnTo>
                    <a:pt x="678" y="99"/>
                  </a:lnTo>
                  <a:lnTo>
                    <a:pt x="691" y="105"/>
                  </a:lnTo>
                  <a:lnTo>
                    <a:pt x="660" y="104"/>
                  </a:lnTo>
                  <a:lnTo>
                    <a:pt x="669" y="110"/>
                  </a:lnTo>
                  <a:lnTo>
                    <a:pt x="704" y="117"/>
                  </a:lnTo>
                  <a:lnTo>
                    <a:pt x="712" y="121"/>
                  </a:lnTo>
                  <a:lnTo>
                    <a:pt x="659" y="112"/>
                  </a:lnTo>
                  <a:lnTo>
                    <a:pt x="642" y="88"/>
                  </a:lnTo>
                  <a:lnTo>
                    <a:pt x="629" y="87"/>
                  </a:lnTo>
                  <a:lnTo>
                    <a:pt x="643" y="100"/>
                  </a:lnTo>
                  <a:lnTo>
                    <a:pt x="628" y="108"/>
                  </a:lnTo>
                  <a:lnTo>
                    <a:pt x="634" y="116"/>
                  </a:lnTo>
                  <a:lnTo>
                    <a:pt x="656" y="130"/>
                  </a:lnTo>
                  <a:lnTo>
                    <a:pt x="655" y="144"/>
                  </a:lnTo>
                  <a:lnTo>
                    <a:pt x="669" y="159"/>
                  </a:lnTo>
                  <a:lnTo>
                    <a:pt x="708" y="157"/>
                  </a:lnTo>
                  <a:lnTo>
                    <a:pt x="727" y="163"/>
                  </a:lnTo>
                  <a:lnTo>
                    <a:pt x="737" y="175"/>
                  </a:lnTo>
                  <a:lnTo>
                    <a:pt x="742" y="184"/>
                  </a:lnTo>
                  <a:lnTo>
                    <a:pt x="765" y="189"/>
                  </a:lnTo>
                  <a:lnTo>
                    <a:pt x="732" y="184"/>
                  </a:lnTo>
                  <a:lnTo>
                    <a:pt x="720" y="166"/>
                  </a:lnTo>
                  <a:lnTo>
                    <a:pt x="708" y="160"/>
                  </a:lnTo>
                  <a:lnTo>
                    <a:pt x="681" y="165"/>
                  </a:lnTo>
                  <a:lnTo>
                    <a:pt x="698" y="186"/>
                  </a:lnTo>
                  <a:lnTo>
                    <a:pt x="684" y="207"/>
                  </a:lnTo>
                  <a:lnTo>
                    <a:pt x="678" y="209"/>
                  </a:lnTo>
                  <a:lnTo>
                    <a:pt x="669" y="214"/>
                  </a:lnTo>
                  <a:lnTo>
                    <a:pt x="626" y="208"/>
                  </a:lnTo>
                  <a:lnTo>
                    <a:pt x="622" y="204"/>
                  </a:lnTo>
                  <a:lnTo>
                    <a:pt x="649" y="205"/>
                  </a:lnTo>
                  <a:lnTo>
                    <a:pt x="644" y="207"/>
                  </a:lnTo>
                  <a:lnTo>
                    <a:pt x="662" y="206"/>
                  </a:lnTo>
                  <a:lnTo>
                    <a:pt x="659" y="202"/>
                  </a:lnTo>
                  <a:lnTo>
                    <a:pt x="672" y="181"/>
                  </a:lnTo>
                  <a:lnTo>
                    <a:pt x="672" y="171"/>
                  </a:lnTo>
                  <a:lnTo>
                    <a:pt x="646" y="155"/>
                  </a:lnTo>
                  <a:lnTo>
                    <a:pt x="635" y="137"/>
                  </a:lnTo>
                  <a:lnTo>
                    <a:pt x="623" y="119"/>
                  </a:lnTo>
                  <a:lnTo>
                    <a:pt x="606" y="110"/>
                  </a:lnTo>
                  <a:lnTo>
                    <a:pt x="608" y="92"/>
                  </a:lnTo>
                  <a:lnTo>
                    <a:pt x="583" y="85"/>
                  </a:lnTo>
                  <a:lnTo>
                    <a:pt x="552" y="87"/>
                  </a:lnTo>
                  <a:lnTo>
                    <a:pt x="548" y="111"/>
                  </a:lnTo>
                  <a:lnTo>
                    <a:pt x="538" y="121"/>
                  </a:lnTo>
                  <a:lnTo>
                    <a:pt x="541" y="126"/>
                  </a:lnTo>
                  <a:lnTo>
                    <a:pt x="551" y="126"/>
                  </a:lnTo>
                  <a:lnTo>
                    <a:pt x="554" y="139"/>
                  </a:lnTo>
                  <a:lnTo>
                    <a:pt x="559" y="147"/>
                  </a:lnTo>
                  <a:lnTo>
                    <a:pt x="579" y="152"/>
                  </a:lnTo>
                  <a:lnTo>
                    <a:pt x="592" y="162"/>
                  </a:lnTo>
                  <a:lnTo>
                    <a:pt x="600" y="163"/>
                  </a:lnTo>
                  <a:lnTo>
                    <a:pt x="593" y="175"/>
                  </a:lnTo>
                  <a:lnTo>
                    <a:pt x="570" y="163"/>
                  </a:lnTo>
                  <a:lnTo>
                    <a:pt x="533" y="153"/>
                  </a:lnTo>
                  <a:lnTo>
                    <a:pt x="499" y="149"/>
                  </a:lnTo>
                  <a:lnTo>
                    <a:pt x="465" y="143"/>
                  </a:lnTo>
                  <a:lnTo>
                    <a:pt x="459" y="149"/>
                  </a:lnTo>
                  <a:lnTo>
                    <a:pt x="476" y="162"/>
                  </a:lnTo>
                  <a:lnTo>
                    <a:pt x="464" y="168"/>
                  </a:lnTo>
                  <a:lnTo>
                    <a:pt x="464" y="173"/>
                  </a:lnTo>
                  <a:lnTo>
                    <a:pt x="454" y="172"/>
                  </a:lnTo>
                  <a:lnTo>
                    <a:pt x="450" y="162"/>
                  </a:lnTo>
                  <a:lnTo>
                    <a:pt x="429" y="165"/>
                  </a:lnTo>
                  <a:lnTo>
                    <a:pt x="412" y="168"/>
                  </a:lnTo>
                  <a:lnTo>
                    <a:pt x="393" y="174"/>
                  </a:lnTo>
                  <a:lnTo>
                    <a:pt x="369" y="173"/>
                  </a:lnTo>
                  <a:lnTo>
                    <a:pt x="377" y="170"/>
                  </a:lnTo>
                  <a:lnTo>
                    <a:pt x="370" y="163"/>
                  </a:lnTo>
                  <a:lnTo>
                    <a:pt x="382" y="160"/>
                  </a:lnTo>
                  <a:lnTo>
                    <a:pt x="355" y="169"/>
                  </a:lnTo>
                  <a:lnTo>
                    <a:pt x="352" y="171"/>
                  </a:lnTo>
                  <a:lnTo>
                    <a:pt x="322" y="177"/>
                  </a:lnTo>
                  <a:lnTo>
                    <a:pt x="305" y="183"/>
                  </a:lnTo>
                  <a:lnTo>
                    <a:pt x="306" y="186"/>
                  </a:lnTo>
                  <a:lnTo>
                    <a:pt x="293" y="189"/>
                  </a:lnTo>
                  <a:lnTo>
                    <a:pt x="292" y="202"/>
                  </a:lnTo>
                  <a:lnTo>
                    <a:pt x="268" y="202"/>
                  </a:lnTo>
                  <a:lnTo>
                    <a:pt x="251" y="191"/>
                  </a:lnTo>
                  <a:lnTo>
                    <a:pt x="274" y="182"/>
                  </a:lnTo>
                  <a:lnTo>
                    <a:pt x="246" y="169"/>
                  </a:lnTo>
                  <a:lnTo>
                    <a:pt x="216" y="166"/>
                  </a:lnTo>
                  <a:lnTo>
                    <a:pt x="233" y="174"/>
                  </a:lnTo>
                  <a:lnTo>
                    <a:pt x="241" y="196"/>
                  </a:lnTo>
                  <a:lnTo>
                    <a:pt x="247" y="211"/>
                  </a:lnTo>
                  <a:lnTo>
                    <a:pt x="247" y="219"/>
                  </a:lnTo>
                  <a:lnTo>
                    <a:pt x="239" y="219"/>
                  </a:lnTo>
                  <a:lnTo>
                    <a:pt x="233" y="212"/>
                  </a:lnTo>
                  <a:lnTo>
                    <a:pt x="216" y="209"/>
                  </a:lnTo>
                  <a:lnTo>
                    <a:pt x="200" y="221"/>
                  </a:lnTo>
                  <a:lnTo>
                    <a:pt x="185" y="233"/>
                  </a:lnTo>
                  <a:lnTo>
                    <a:pt x="200" y="249"/>
                  </a:lnTo>
                  <a:lnTo>
                    <a:pt x="165" y="245"/>
                  </a:lnTo>
                  <a:lnTo>
                    <a:pt x="142" y="237"/>
                  </a:lnTo>
                  <a:lnTo>
                    <a:pt x="142" y="246"/>
                  </a:lnTo>
                  <a:lnTo>
                    <a:pt x="159" y="254"/>
                  </a:lnTo>
                  <a:lnTo>
                    <a:pt x="169" y="260"/>
                  </a:lnTo>
                  <a:lnTo>
                    <a:pt x="147" y="262"/>
                  </a:lnTo>
                  <a:lnTo>
                    <a:pt x="116" y="248"/>
                  </a:lnTo>
                  <a:lnTo>
                    <a:pt x="106" y="230"/>
                  </a:lnTo>
                  <a:lnTo>
                    <a:pt x="105" y="224"/>
                  </a:lnTo>
                  <a:lnTo>
                    <a:pt x="107" y="224"/>
                  </a:lnTo>
                  <a:lnTo>
                    <a:pt x="86" y="214"/>
                  </a:lnTo>
                  <a:lnTo>
                    <a:pt x="77" y="208"/>
                  </a:lnTo>
                  <a:lnTo>
                    <a:pt x="57" y="197"/>
                  </a:lnTo>
                  <a:lnTo>
                    <a:pt x="69" y="201"/>
                  </a:lnTo>
                  <a:lnTo>
                    <a:pt x="112" y="209"/>
                  </a:lnTo>
                  <a:lnTo>
                    <a:pt x="153" y="218"/>
                  </a:lnTo>
                  <a:lnTo>
                    <a:pt x="193" y="209"/>
                  </a:lnTo>
                  <a:lnTo>
                    <a:pt x="197" y="195"/>
                  </a:lnTo>
                  <a:lnTo>
                    <a:pt x="182" y="184"/>
                  </a:lnTo>
                  <a:lnTo>
                    <a:pt x="137" y="170"/>
                  </a:lnTo>
                  <a:lnTo>
                    <a:pt x="93" y="155"/>
                  </a:lnTo>
                  <a:lnTo>
                    <a:pt x="68" y="157"/>
                  </a:lnTo>
                  <a:lnTo>
                    <a:pt x="61" y="159"/>
                  </a:lnTo>
                  <a:lnTo>
                    <a:pt x="67" y="152"/>
                  </a:lnTo>
                  <a:lnTo>
                    <a:pt x="57" y="153"/>
                  </a:lnTo>
                  <a:lnTo>
                    <a:pt x="44" y="147"/>
                  </a:lnTo>
                  <a:lnTo>
                    <a:pt x="58" y="144"/>
                  </a:lnTo>
                  <a:lnTo>
                    <a:pt x="40" y="141"/>
                  </a:lnTo>
                  <a:lnTo>
                    <a:pt x="34" y="145"/>
                  </a:lnTo>
                  <a:lnTo>
                    <a:pt x="25" y="144"/>
                  </a:lnTo>
                  <a:lnTo>
                    <a:pt x="25" y="149"/>
                  </a:lnTo>
                  <a:lnTo>
                    <a:pt x="15" y="150"/>
                  </a:lnTo>
                  <a:lnTo>
                    <a:pt x="1" y="159"/>
                  </a:lnTo>
                  <a:lnTo>
                    <a:pt x="0" y="163"/>
                  </a:lnTo>
                  <a:lnTo>
                    <a:pt x="1" y="176"/>
                  </a:lnTo>
                  <a:lnTo>
                    <a:pt x="23" y="189"/>
                  </a:lnTo>
                  <a:lnTo>
                    <a:pt x="14" y="203"/>
                  </a:lnTo>
                  <a:lnTo>
                    <a:pt x="34" y="226"/>
                  </a:lnTo>
                  <a:lnTo>
                    <a:pt x="35" y="245"/>
                  </a:lnTo>
                  <a:lnTo>
                    <a:pt x="40" y="251"/>
                  </a:lnTo>
                  <a:lnTo>
                    <a:pt x="50" y="260"/>
                  </a:lnTo>
                  <a:lnTo>
                    <a:pt x="43" y="267"/>
                  </a:lnTo>
                  <a:lnTo>
                    <a:pt x="72" y="283"/>
                  </a:lnTo>
                  <a:lnTo>
                    <a:pt x="60" y="296"/>
                  </a:lnTo>
                  <a:lnTo>
                    <a:pt x="48" y="309"/>
                  </a:lnTo>
                  <a:lnTo>
                    <a:pt x="36" y="321"/>
                  </a:lnTo>
                  <a:lnTo>
                    <a:pt x="23" y="333"/>
                  </a:lnTo>
                  <a:lnTo>
                    <a:pt x="35" y="333"/>
                  </a:lnTo>
                  <a:lnTo>
                    <a:pt x="33" y="333"/>
                  </a:lnTo>
                  <a:lnTo>
                    <a:pt x="36" y="336"/>
                  </a:lnTo>
                  <a:lnTo>
                    <a:pt x="65" y="345"/>
                  </a:lnTo>
                  <a:lnTo>
                    <a:pt x="47" y="345"/>
                  </a:lnTo>
                  <a:lnTo>
                    <a:pt x="33" y="352"/>
                  </a:lnTo>
                  <a:lnTo>
                    <a:pt x="28" y="358"/>
                  </a:lnTo>
                  <a:lnTo>
                    <a:pt x="34" y="377"/>
                  </a:lnTo>
                  <a:lnTo>
                    <a:pt x="25" y="392"/>
                  </a:lnTo>
                  <a:lnTo>
                    <a:pt x="36" y="407"/>
                  </a:lnTo>
                  <a:lnTo>
                    <a:pt x="48" y="432"/>
                  </a:lnTo>
                  <a:lnTo>
                    <a:pt x="75" y="437"/>
                  </a:lnTo>
                  <a:lnTo>
                    <a:pt x="102" y="441"/>
                  </a:lnTo>
                  <a:lnTo>
                    <a:pt x="106" y="467"/>
                  </a:lnTo>
                  <a:lnTo>
                    <a:pt x="129" y="487"/>
                  </a:lnTo>
                  <a:lnTo>
                    <a:pt x="123" y="493"/>
                  </a:lnTo>
                  <a:lnTo>
                    <a:pt x="127" y="513"/>
                  </a:lnTo>
                  <a:lnTo>
                    <a:pt x="142" y="509"/>
                  </a:lnTo>
                  <a:lnTo>
                    <a:pt x="171" y="512"/>
                  </a:lnTo>
                  <a:lnTo>
                    <a:pt x="174" y="520"/>
                  </a:lnTo>
                  <a:lnTo>
                    <a:pt x="197" y="539"/>
                  </a:lnTo>
                  <a:lnTo>
                    <a:pt x="220" y="560"/>
                  </a:lnTo>
                  <a:lnTo>
                    <a:pt x="232" y="557"/>
                  </a:lnTo>
                  <a:lnTo>
                    <a:pt x="259" y="566"/>
                  </a:lnTo>
                  <a:lnTo>
                    <a:pt x="286" y="575"/>
                  </a:lnTo>
                  <a:lnTo>
                    <a:pt x="298" y="607"/>
                  </a:lnTo>
                  <a:lnTo>
                    <a:pt x="283" y="615"/>
                  </a:lnTo>
                  <a:lnTo>
                    <a:pt x="277" y="627"/>
                  </a:lnTo>
                  <a:lnTo>
                    <a:pt x="281" y="631"/>
                  </a:lnTo>
                  <a:lnTo>
                    <a:pt x="266" y="640"/>
                  </a:lnTo>
                  <a:lnTo>
                    <a:pt x="257" y="642"/>
                  </a:lnTo>
                  <a:lnTo>
                    <a:pt x="273" y="654"/>
                  </a:lnTo>
                  <a:lnTo>
                    <a:pt x="266" y="653"/>
                  </a:lnTo>
                  <a:lnTo>
                    <a:pt x="265" y="661"/>
                  </a:lnTo>
                  <a:lnTo>
                    <a:pt x="262" y="655"/>
                  </a:lnTo>
                  <a:lnTo>
                    <a:pt x="260" y="669"/>
                  </a:lnTo>
                  <a:lnTo>
                    <a:pt x="244" y="671"/>
                  </a:lnTo>
                  <a:lnTo>
                    <a:pt x="241" y="675"/>
                  </a:lnTo>
                  <a:lnTo>
                    <a:pt x="268" y="690"/>
                  </a:lnTo>
                  <a:lnTo>
                    <a:pt x="296" y="704"/>
                  </a:lnTo>
                  <a:lnTo>
                    <a:pt x="298" y="702"/>
                  </a:lnTo>
                  <a:lnTo>
                    <a:pt x="319" y="704"/>
                  </a:lnTo>
                  <a:lnTo>
                    <a:pt x="339" y="705"/>
                  </a:lnTo>
                  <a:lnTo>
                    <a:pt x="367" y="716"/>
                  </a:lnTo>
                  <a:lnTo>
                    <a:pt x="394" y="728"/>
                  </a:lnTo>
                  <a:lnTo>
                    <a:pt x="423" y="739"/>
                  </a:lnTo>
                  <a:lnTo>
                    <a:pt x="451" y="750"/>
                  </a:lnTo>
                  <a:lnTo>
                    <a:pt x="482" y="756"/>
                  </a:lnTo>
                  <a:lnTo>
                    <a:pt x="465" y="738"/>
                  </a:lnTo>
                  <a:lnTo>
                    <a:pt x="450" y="720"/>
                  </a:lnTo>
                  <a:lnTo>
                    <a:pt x="448" y="705"/>
                  </a:lnTo>
                  <a:lnTo>
                    <a:pt x="446" y="712"/>
                  </a:lnTo>
                  <a:lnTo>
                    <a:pt x="436" y="694"/>
                  </a:lnTo>
                  <a:lnTo>
                    <a:pt x="429" y="687"/>
                  </a:lnTo>
                  <a:lnTo>
                    <a:pt x="439" y="664"/>
                  </a:lnTo>
                  <a:lnTo>
                    <a:pt x="458" y="655"/>
                  </a:lnTo>
                  <a:lnTo>
                    <a:pt x="467" y="651"/>
                  </a:lnTo>
                  <a:lnTo>
                    <a:pt x="465" y="645"/>
                  </a:lnTo>
                  <a:lnTo>
                    <a:pt x="451" y="623"/>
                  </a:lnTo>
                  <a:lnTo>
                    <a:pt x="429" y="606"/>
                  </a:lnTo>
                  <a:lnTo>
                    <a:pt x="407" y="589"/>
                  </a:lnTo>
                  <a:lnTo>
                    <a:pt x="410" y="564"/>
                  </a:lnTo>
                  <a:lnTo>
                    <a:pt x="413" y="538"/>
                  </a:lnTo>
                  <a:lnTo>
                    <a:pt x="435" y="548"/>
                  </a:lnTo>
                  <a:lnTo>
                    <a:pt x="438" y="538"/>
                  </a:lnTo>
                  <a:lnTo>
                    <a:pt x="452" y="528"/>
                  </a:lnTo>
                  <a:lnTo>
                    <a:pt x="465" y="519"/>
                  </a:lnTo>
                  <a:lnTo>
                    <a:pt x="492" y="517"/>
                  </a:lnTo>
                  <a:lnTo>
                    <a:pt x="516" y="528"/>
                  </a:lnTo>
                  <a:lnTo>
                    <a:pt x="540" y="539"/>
                  </a:lnTo>
                  <a:lnTo>
                    <a:pt x="567" y="538"/>
                  </a:lnTo>
                  <a:lnTo>
                    <a:pt x="601" y="537"/>
                  </a:lnTo>
                  <a:lnTo>
                    <a:pt x="637" y="543"/>
                  </a:lnTo>
                  <a:lnTo>
                    <a:pt x="639" y="537"/>
                  </a:lnTo>
                  <a:lnTo>
                    <a:pt x="621" y="514"/>
                  </a:lnTo>
                  <a:lnTo>
                    <a:pt x="629" y="489"/>
                  </a:lnTo>
                  <a:lnTo>
                    <a:pt x="646" y="489"/>
                  </a:lnTo>
                  <a:lnTo>
                    <a:pt x="624" y="479"/>
                  </a:lnTo>
                  <a:lnTo>
                    <a:pt x="647" y="474"/>
                  </a:lnTo>
                  <a:lnTo>
                    <a:pt x="670" y="471"/>
                  </a:lnTo>
                  <a:lnTo>
                    <a:pt x="691" y="464"/>
                  </a:lnTo>
                  <a:lnTo>
                    <a:pt x="713" y="458"/>
                  </a:lnTo>
                  <a:lnTo>
                    <a:pt x="735" y="452"/>
                  </a:lnTo>
                  <a:lnTo>
                    <a:pt x="755" y="446"/>
                  </a:lnTo>
                  <a:lnTo>
                    <a:pt x="772" y="445"/>
                  </a:lnTo>
                  <a:lnTo>
                    <a:pt x="785" y="459"/>
                  </a:lnTo>
                  <a:lnTo>
                    <a:pt x="819" y="470"/>
                  </a:lnTo>
                  <a:lnTo>
                    <a:pt x="832" y="478"/>
                  </a:lnTo>
                  <a:lnTo>
                    <a:pt x="846" y="480"/>
                  </a:lnTo>
                  <a:lnTo>
                    <a:pt x="869" y="471"/>
                  </a:lnTo>
                  <a:lnTo>
                    <a:pt x="892" y="463"/>
                  </a:lnTo>
                  <a:lnTo>
                    <a:pt x="897" y="467"/>
                  </a:lnTo>
                  <a:lnTo>
                    <a:pt x="893" y="477"/>
                  </a:lnTo>
                  <a:lnTo>
                    <a:pt x="917" y="493"/>
                  </a:lnTo>
                  <a:lnTo>
                    <a:pt x="942" y="510"/>
                  </a:lnTo>
                  <a:lnTo>
                    <a:pt x="966" y="527"/>
                  </a:lnTo>
                  <a:lnTo>
                    <a:pt x="991" y="544"/>
                  </a:lnTo>
                  <a:lnTo>
                    <a:pt x="995" y="538"/>
                  </a:lnTo>
                  <a:lnTo>
                    <a:pt x="1008" y="543"/>
                  </a:lnTo>
                  <a:lnTo>
                    <a:pt x="1031" y="539"/>
                  </a:lnTo>
                  <a:lnTo>
                    <a:pt x="1055" y="554"/>
                  </a:lnTo>
                  <a:lnTo>
                    <a:pt x="1079" y="569"/>
                  </a:lnTo>
                  <a:lnTo>
                    <a:pt x="1104" y="564"/>
                  </a:lnTo>
                  <a:lnTo>
                    <a:pt x="1124" y="586"/>
                  </a:lnTo>
                  <a:lnTo>
                    <a:pt x="1139" y="584"/>
                  </a:lnTo>
                  <a:lnTo>
                    <a:pt x="1148" y="577"/>
                  </a:lnTo>
                  <a:lnTo>
                    <a:pt x="1164" y="569"/>
                  </a:lnTo>
                  <a:lnTo>
                    <a:pt x="1182" y="559"/>
                  </a:lnTo>
                  <a:lnTo>
                    <a:pt x="1200" y="548"/>
                  </a:lnTo>
                  <a:lnTo>
                    <a:pt x="1237" y="553"/>
                  </a:lnTo>
                  <a:lnTo>
                    <a:pt x="1244" y="560"/>
                  </a:lnTo>
                  <a:lnTo>
                    <a:pt x="1270" y="565"/>
                  </a:lnTo>
                  <a:lnTo>
                    <a:pt x="1297" y="569"/>
                  </a:lnTo>
                  <a:lnTo>
                    <a:pt x="1312" y="558"/>
                  </a:lnTo>
                  <a:lnTo>
                    <a:pt x="1294" y="543"/>
                  </a:lnTo>
                  <a:lnTo>
                    <a:pt x="1298" y="520"/>
                  </a:lnTo>
                  <a:lnTo>
                    <a:pt x="1329" y="526"/>
                  </a:lnTo>
                  <a:lnTo>
                    <a:pt x="1361" y="534"/>
                  </a:lnTo>
                  <a:lnTo>
                    <a:pt x="1374" y="546"/>
                  </a:lnTo>
                  <a:lnTo>
                    <a:pt x="1401" y="560"/>
                  </a:lnTo>
                  <a:lnTo>
                    <a:pt x="1433" y="555"/>
                  </a:lnTo>
                  <a:lnTo>
                    <a:pt x="1458" y="560"/>
                  </a:lnTo>
                  <a:lnTo>
                    <a:pt x="1483" y="566"/>
                  </a:lnTo>
                  <a:lnTo>
                    <a:pt x="1493" y="574"/>
                  </a:lnTo>
                  <a:lnTo>
                    <a:pt x="1531" y="584"/>
                  </a:lnTo>
                  <a:lnTo>
                    <a:pt x="1552" y="580"/>
                  </a:lnTo>
                  <a:lnTo>
                    <a:pt x="1573" y="576"/>
                  </a:lnTo>
                  <a:lnTo>
                    <a:pt x="1594" y="559"/>
                  </a:lnTo>
                  <a:lnTo>
                    <a:pt x="1628" y="567"/>
                  </a:lnTo>
                  <a:lnTo>
                    <a:pt x="1644" y="569"/>
                  </a:lnTo>
                  <a:lnTo>
                    <a:pt x="1672" y="575"/>
                  </a:lnTo>
                  <a:lnTo>
                    <a:pt x="1685" y="559"/>
                  </a:lnTo>
                  <a:lnTo>
                    <a:pt x="1678" y="543"/>
                  </a:lnTo>
                  <a:lnTo>
                    <a:pt x="1678" y="515"/>
                  </a:lnTo>
                  <a:lnTo>
                    <a:pt x="1665" y="506"/>
                  </a:lnTo>
                  <a:lnTo>
                    <a:pt x="1656" y="503"/>
                  </a:lnTo>
                  <a:lnTo>
                    <a:pt x="1671" y="491"/>
                  </a:lnTo>
                  <a:lnTo>
                    <a:pt x="1693" y="490"/>
                  </a:lnTo>
                  <a:lnTo>
                    <a:pt x="1716" y="489"/>
                  </a:lnTo>
                  <a:lnTo>
                    <a:pt x="1762" y="504"/>
                  </a:lnTo>
                  <a:lnTo>
                    <a:pt x="1780" y="520"/>
                  </a:lnTo>
                  <a:lnTo>
                    <a:pt x="1799" y="535"/>
                  </a:lnTo>
                  <a:lnTo>
                    <a:pt x="1817" y="552"/>
                  </a:lnTo>
                  <a:lnTo>
                    <a:pt x="1836" y="567"/>
                  </a:lnTo>
                  <a:lnTo>
                    <a:pt x="1856" y="576"/>
                  </a:lnTo>
                  <a:lnTo>
                    <a:pt x="1889" y="585"/>
                  </a:lnTo>
                  <a:lnTo>
                    <a:pt x="1907" y="592"/>
                  </a:lnTo>
                  <a:lnTo>
                    <a:pt x="1930" y="618"/>
                  </a:lnTo>
                  <a:lnTo>
                    <a:pt x="1959" y="613"/>
                  </a:lnTo>
                  <a:lnTo>
                    <a:pt x="1987" y="603"/>
                  </a:lnTo>
                  <a:lnTo>
                    <a:pt x="1998" y="623"/>
                  </a:lnTo>
                  <a:lnTo>
                    <a:pt x="2001" y="651"/>
                  </a:lnTo>
                  <a:lnTo>
                    <a:pt x="2005" y="677"/>
                  </a:lnTo>
                  <a:lnTo>
                    <a:pt x="1981" y="674"/>
                  </a:lnTo>
                  <a:lnTo>
                    <a:pt x="1977" y="686"/>
                  </a:lnTo>
                  <a:lnTo>
                    <a:pt x="1989" y="706"/>
                  </a:lnTo>
                  <a:lnTo>
                    <a:pt x="2002" y="727"/>
                  </a:lnTo>
                  <a:lnTo>
                    <a:pt x="1995" y="733"/>
                  </a:lnTo>
                  <a:lnTo>
                    <a:pt x="1999" y="739"/>
                  </a:lnTo>
                  <a:lnTo>
                    <a:pt x="2004" y="741"/>
                  </a:lnTo>
                  <a:lnTo>
                    <a:pt x="2000" y="735"/>
                  </a:lnTo>
                  <a:lnTo>
                    <a:pt x="2004" y="735"/>
                  </a:lnTo>
                  <a:lnTo>
                    <a:pt x="2013" y="720"/>
                  </a:lnTo>
                  <a:lnTo>
                    <a:pt x="2019" y="718"/>
                  </a:lnTo>
                  <a:lnTo>
                    <a:pt x="2025" y="728"/>
                  </a:lnTo>
                  <a:lnTo>
                    <a:pt x="2039" y="729"/>
                  </a:lnTo>
                  <a:lnTo>
                    <a:pt x="2060" y="722"/>
                  </a:lnTo>
                  <a:lnTo>
                    <a:pt x="2067" y="706"/>
                  </a:lnTo>
                  <a:lnTo>
                    <a:pt x="2074" y="691"/>
                  </a:lnTo>
                  <a:lnTo>
                    <a:pt x="2077" y="669"/>
                  </a:lnTo>
                  <a:lnTo>
                    <a:pt x="2079" y="647"/>
                  </a:lnTo>
                  <a:lnTo>
                    <a:pt x="2080" y="626"/>
                  </a:lnTo>
                  <a:lnTo>
                    <a:pt x="2082" y="603"/>
                  </a:lnTo>
                  <a:lnTo>
                    <a:pt x="2074" y="585"/>
                  </a:lnTo>
                  <a:lnTo>
                    <a:pt x="2065" y="566"/>
                  </a:lnTo>
                  <a:lnTo>
                    <a:pt x="2054" y="553"/>
                  </a:lnTo>
                  <a:lnTo>
                    <a:pt x="2048" y="538"/>
                  </a:lnTo>
                  <a:lnTo>
                    <a:pt x="2043" y="523"/>
                  </a:lnTo>
                  <a:lnTo>
                    <a:pt x="2030" y="507"/>
                  </a:lnTo>
                  <a:lnTo>
                    <a:pt x="2009" y="495"/>
                  </a:lnTo>
                  <a:lnTo>
                    <a:pt x="2021" y="496"/>
                  </a:lnTo>
                  <a:lnTo>
                    <a:pt x="1975" y="472"/>
                  </a:lnTo>
                  <a:lnTo>
                    <a:pt x="1953" y="469"/>
                  </a:lnTo>
                  <a:lnTo>
                    <a:pt x="1959" y="479"/>
                  </a:lnTo>
                  <a:lnTo>
                    <a:pt x="1943" y="487"/>
                  </a:lnTo>
                  <a:lnTo>
                    <a:pt x="1943" y="479"/>
                  </a:lnTo>
                  <a:lnTo>
                    <a:pt x="1933" y="474"/>
                  </a:lnTo>
                  <a:lnTo>
                    <a:pt x="1930" y="479"/>
                  </a:lnTo>
                  <a:lnTo>
                    <a:pt x="1916" y="464"/>
                  </a:lnTo>
                  <a:lnTo>
                    <a:pt x="1885" y="460"/>
                  </a:lnTo>
                  <a:lnTo>
                    <a:pt x="1893" y="440"/>
                  </a:lnTo>
                  <a:lnTo>
                    <a:pt x="1900" y="421"/>
                  </a:lnTo>
                  <a:lnTo>
                    <a:pt x="1905" y="407"/>
                  </a:lnTo>
                  <a:lnTo>
                    <a:pt x="1910" y="394"/>
                  </a:lnTo>
                  <a:lnTo>
                    <a:pt x="1906" y="383"/>
                  </a:lnTo>
                  <a:lnTo>
                    <a:pt x="1913" y="364"/>
                  </a:lnTo>
                  <a:lnTo>
                    <a:pt x="1935" y="361"/>
                  </a:lnTo>
                  <a:lnTo>
                    <a:pt x="1956" y="357"/>
                  </a:lnTo>
                  <a:lnTo>
                    <a:pt x="1963" y="357"/>
                  </a:lnTo>
                  <a:lnTo>
                    <a:pt x="1972" y="362"/>
                  </a:lnTo>
                  <a:lnTo>
                    <a:pt x="1974" y="358"/>
                  </a:lnTo>
                  <a:lnTo>
                    <a:pt x="2016" y="361"/>
                  </a:lnTo>
                  <a:lnTo>
                    <a:pt x="2016" y="357"/>
                  </a:lnTo>
                  <a:lnTo>
                    <a:pt x="2013" y="353"/>
                  </a:lnTo>
                  <a:lnTo>
                    <a:pt x="2045" y="354"/>
                  </a:lnTo>
                  <a:lnTo>
                    <a:pt x="2071" y="361"/>
                  </a:lnTo>
                  <a:lnTo>
                    <a:pt x="2063" y="363"/>
                  </a:lnTo>
                  <a:lnTo>
                    <a:pt x="2068" y="371"/>
                  </a:lnTo>
                  <a:lnTo>
                    <a:pt x="2087" y="367"/>
                  </a:lnTo>
                  <a:lnTo>
                    <a:pt x="2099" y="363"/>
                  </a:lnTo>
                  <a:lnTo>
                    <a:pt x="2125" y="363"/>
                  </a:lnTo>
                  <a:lnTo>
                    <a:pt x="2120" y="358"/>
                  </a:lnTo>
                  <a:lnTo>
                    <a:pt x="2103" y="357"/>
                  </a:lnTo>
                  <a:lnTo>
                    <a:pt x="2097" y="351"/>
                  </a:lnTo>
                  <a:lnTo>
                    <a:pt x="2097" y="330"/>
                  </a:lnTo>
                  <a:lnTo>
                    <a:pt x="2096" y="309"/>
                  </a:lnTo>
                  <a:lnTo>
                    <a:pt x="2131" y="308"/>
                  </a:lnTo>
                  <a:lnTo>
                    <a:pt x="2138" y="306"/>
                  </a:lnTo>
                  <a:lnTo>
                    <a:pt x="2157" y="325"/>
                  </a:lnTo>
                  <a:lnTo>
                    <a:pt x="2160" y="323"/>
                  </a:lnTo>
                  <a:lnTo>
                    <a:pt x="2171" y="333"/>
                  </a:lnTo>
                  <a:lnTo>
                    <a:pt x="2181" y="312"/>
                  </a:lnTo>
                  <a:lnTo>
                    <a:pt x="2191" y="312"/>
                  </a:lnTo>
                  <a:lnTo>
                    <a:pt x="2172" y="293"/>
                  </a:lnTo>
                  <a:lnTo>
                    <a:pt x="2177" y="290"/>
                  </a:lnTo>
                  <a:lnTo>
                    <a:pt x="2206" y="293"/>
                  </a:lnTo>
                  <a:lnTo>
                    <a:pt x="2210" y="297"/>
                  </a:lnTo>
                  <a:lnTo>
                    <a:pt x="2194" y="296"/>
                  </a:lnTo>
                  <a:lnTo>
                    <a:pt x="2207" y="310"/>
                  </a:lnTo>
                  <a:lnTo>
                    <a:pt x="2221" y="325"/>
                  </a:lnTo>
                  <a:lnTo>
                    <a:pt x="2212" y="332"/>
                  </a:lnTo>
                  <a:lnTo>
                    <a:pt x="2208" y="349"/>
                  </a:lnTo>
                  <a:lnTo>
                    <a:pt x="2203" y="366"/>
                  </a:lnTo>
                  <a:lnTo>
                    <a:pt x="2202" y="387"/>
                  </a:lnTo>
                  <a:lnTo>
                    <a:pt x="2185" y="392"/>
                  </a:lnTo>
                  <a:lnTo>
                    <a:pt x="2193" y="398"/>
                  </a:lnTo>
                  <a:lnTo>
                    <a:pt x="2195" y="414"/>
                  </a:lnTo>
                  <a:lnTo>
                    <a:pt x="2209" y="432"/>
                  </a:lnTo>
                  <a:lnTo>
                    <a:pt x="2225" y="451"/>
                  </a:lnTo>
                  <a:lnTo>
                    <a:pt x="2251" y="473"/>
                  </a:lnTo>
                  <a:lnTo>
                    <a:pt x="2278" y="496"/>
                  </a:lnTo>
                  <a:lnTo>
                    <a:pt x="2306" y="520"/>
                  </a:lnTo>
                  <a:lnTo>
                    <a:pt x="2332" y="543"/>
                  </a:lnTo>
                  <a:lnTo>
                    <a:pt x="2340" y="528"/>
                  </a:lnTo>
                  <a:lnTo>
                    <a:pt x="2324" y="499"/>
                  </a:lnTo>
                  <a:lnTo>
                    <a:pt x="2330" y="494"/>
                  </a:lnTo>
                  <a:lnTo>
                    <a:pt x="2344" y="496"/>
                  </a:lnTo>
                  <a:lnTo>
                    <a:pt x="2340" y="492"/>
                  </a:lnTo>
                  <a:lnTo>
                    <a:pt x="2323" y="470"/>
                  </a:lnTo>
                  <a:lnTo>
                    <a:pt x="2345" y="461"/>
                  </a:lnTo>
                  <a:lnTo>
                    <a:pt x="2317" y="438"/>
                  </a:lnTo>
                  <a:lnTo>
                    <a:pt x="2317" y="426"/>
                  </a:lnTo>
                  <a:lnTo>
                    <a:pt x="2318" y="422"/>
                  </a:lnTo>
                  <a:lnTo>
                    <a:pt x="2318" y="427"/>
                  </a:lnTo>
                  <a:lnTo>
                    <a:pt x="2330" y="431"/>
                  </a:lnTo>
                  <a:lnTo>
                    <a:pt x="2316" y="416"/>
                  </a:lnTo>
                  <a:lnTo>
                    <a:pt x="2308" y="415"/>
                  </a:lnTo>
                  <a:lnTo>
                    <a:pt x="2288" y="392"/>
                  </a:lnTo>
                  <a:lnTo>
                    <a:pt x="2278" y="394"/>
                  </a:lnTo>
                  <a:lnTo>
                    <a:pt x="2262" y="387"/>
                  </a:lnTo>
                  <a:lnTo>
                    <a:pt x="2253" y="363"/>
                  </a:lnTo>
                  <a:lnTo>
                    <a:pt x="2243" y="349"/>
                  </a:lnTo>
                  <a:lnTo>
                    <a:pt x="2255" y="344"/>
                  </a:lnTo>
                  <a:lnTo>
                    <a:pt x="2269" y="350"/>
                  </a:lnTo>
                  <a:lnTo>
                    <a:pt x="2264" y="343"/>
                  </a:lnTo>
                  <a:lnTo>
                    <a:pt x="2273" y="335"/>
                  </a:lnTo>
                  <a:lnTo>
                    <a:pt x="2288" y="349"/>
                  </a:lnTo>
                  <a:lnTo>
                    <a:pt x="2289" y="339"/>
                  </a:lnTo>
                  <a:lnTo>
                    <a:pt x="2319" y="333"/>
                  </a:lnTo>
                  <a:lnTo>
                    <a:pt x="2348" y="344"/>
                  </a:lnTo>
                  <a:lnTo>
                    <a:pt x="2348" y="340"/>
                  </a:lnTo>
                  <a:lnTo>
                    <a:pt x="2357" y="324"/>
                  </a:lnTo>
                  <a:lnTo>
                    <a:pt x="2358" y="322"/>
                  </a:lnTo>
                  <a:lnTo>
                    <a:pt x="2357" y="317"/>
                  </a:lnTo>
                  <a:lnTo>
                    <a:pt x="2359" y="313"/>
                  </a:lnTo>
                  <a:lnTo>
                    <a:pt x="2377" y="302"/>
                  </a:lnTo>
                  <a:lnTo>
                    <a:pt x="2393" y="291"/>
                  </a:lnTo>
                  <a:lnTo>
                    <a:pt x="2385" y="288"/>
                  </a:lnTo>
                  <a:lnTo>
                    <a:pt x="2390" y="288"/>
                  </a:lnTo>
                  <a:lnTo>
                    <a:pt x="2427" y="296"/>
                  </a:lnTo>
                  <a:lnTo>
                    <a:pt x="2428" y="292"/>
                  </a:lnTo>
                  <a:lnTo>
                    <a:pt x="2413" y="281"/>
                  </a:lnTo>
                  <a:lnTo>
                    <a:pt x="2394" y="272"/>
                  </a:lnTo>
                  <a:lnTo>
                    <a:pt x="2385" y="270"/>
                  </a:lnTo>
                  <a:lnTo>
                    <a:pt x="2357" y="253"/>
                  </a:lnTo>
                  <a:lnTo>
                    <a:pt x="2355" y="256"/>
                  </a:lnTo>
                  <a:lnTo>
                    <a:pt x="2335" y="245"/>
                  </a:lnTo>
                  <a:lnTo>
                    <a:pt x="2346" y="247"/>
                  </a:lnTo>
                  <a:lnTo>
                    <a:pt x="2365" y="244"/>
                  </a:lnTo>
                  <a:lnTo>
                    <a:pt x="2335" y="223"/>
                  </a:lnTo>
                  <a:lnTo>
                    <a:pt x="2306" y="202"/>
                  </a:lnTo>
                  <a:lnTo>
                    <a:pt x="2276" y="181"/>
                  </a:lnTo>
                  <a:lnTo>
                    <a:pt x="2246" y="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4" name="Freeform 168"/>
            <p:cNvSpPr>
              <a:spLocks noChangeAspect="1"/>
            </p:cNvSpPr>
            <p:nvPr/>
          </p:nvSpPr>
          <p:spPr bwMode="auto">
            <a:xfrm>
              <a:off x="5350" y="1623"/>
              <a:ext cx="169" cy="189"/>
            </a:xfrm>
            <a:custGeom>
              <a:avLst/>
              <a:gdLst>
                <a:gd name="T0" fmla="*/ 150 w 168"/>
                <a:gd name="T1" fmla="*/ 131 h 188"/>
                <a:gd name="T2" fmla="*/ 129 w 168"/>
                <a:gd name="T3" fmla="*/ 112 h 188"/>
                <a:gd name="T4" fmla="*/ 106 w 168"/>
                <a:gd name="T5" fmla="*/ 90 h 188"/>
                <a:gd name="T6" fmla="*/ 79 w 168"/>
                <a:gd name="T7" fmla="*/ 70 h 188"/>
                <a:gd name="T8" fmla="*/ 56 w 168"/>
                <a:gd name="T9" fmla="*/ 50 h 188"/>
                <a:gd name="T10" fmla="*/ 51 w 168"/>
                <a:gd name="T11" fmla="*/ 44 h 188"/>
                <a:gd name="T12" fmla="*/ 28 w 168"/>
                <a:gd name="T13" fmla="*/ 22 h 188"/>
                <a:gd name="T14" fmla="*/ 4 w 168"/>
                <a:gd name="T15" fmla="*/ 0 h 188"/>
                <a:gd name="T16" fmla="*/ 0 w 168"/>
                <a:gd name="T17" fmla="*/ 2 h 188"/>
                <a:gd name="T18" fmla="*/ 17 w 168"/>
                <a:gd name="T19" fmla="*/ 15 h 188"/>
                <a:gd name="T20" fmla="*/ 16 w 168"/>
                <a:gd name="T21" fmla="*/ 23 h 188"/>
                <a:gd name="T22" fmla="*/ 8 w 168"/>
                <a:gd name="T23" fmla="*/ 23 h 188"/>
                <a:gd name="T24" fmla="*/ 27 w 168"/>
                <a:gd name="T25" fmla="*/ 43 h 188"/>
                <a:gd name="T26" fmla="*/ 45 w 168"/>
                <a:gd name="T27" fmla="*/ 64 h 188"/>
                <a:gd name="T28" fmla="*/ 63 w 168"/>
                <a:gd name="T29" fmla="*/ 81 h 188"/>
                <a:gd name="T30" fmla="*/ 79 w 168"/>
                <a:gd name="T31" fmla="*/ 105 h 188"/>
                <a:gd name="T32" fmla="*/ 97 w 168"/>
                <a:gd name="T33" fmla="*/ 129 h 188"/>
                <a:gd name="T34" fmla="*/ 112 w 168"/>
                <a:gd name="T35" fmla="*/ 147 h 188"/>
                <a:gd name="T36" fmla="*/ 127 w 168"/>
                <a:gd name="T37" fmla="*/ 166 h 188"/>
                <a:gd name="T38" fmla="*/ 143 w 168"/>
                <a:gd name="T39" fmla="*/ 190 h 188"/>
                <a:gd name="T40" fmla="*/ 147 w 168"/>
                <a:gd name="T41" fmla="*/ 190 h 188"/>
                <a:gd name="T42" fmla="*/ 145 w 168"/>
                <a:gd name="T43" fmla="*/ 174 h 188"/>
                <a:gd name="T44" fmla="*/ 162 w 168"/>
                <a:gd name="T45" fmla="*/ 183 h 188"/>
                <a:gd name="T46" fmla="*/ 170 w 168"/>
                <a:gd name="T47" fmla="*/ 190 h 188"/>
                <a:gd name="T48" fmla="*/ 156 w 168"/>
                <a:gd name="T49" fmla="*/ 174 h 188"/>
                <a:gd name="T50" fmla="*/ 121 w 168"/>
                <a:gd name="T51" fmla="*/ 146 h 188"/>
                <a:gd name="T52" fmla="*/ 113 w 168"/>
                <a:gd name="T53" fmla="*/ 116 h 188"/>
                <a:gd name="T54" fmla="*/ 120 w 168"/>
                <a:gd name="T55" fmla="*/ 116 h 188"/>
                <a:gd name="T56" fmla="*/ 142 w 168"/>
                <a:gd name="T57" fmla="*/ 125 h 188"/>
                <a:gd name="T58" fmla="*/ 150 w 168"/>
                <a:gd name="T59" fmla="*/ 131 h 1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8"/>
                <a:gd name="T91" fmla="*/ 0 h 188"/>
                <a:gd name="T92" fmla="*/ 168 w 168"/>
                <a:gd name="T93" fmla="*/ 188 h 1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8" h="188">
                  <a:moveTo>
                    <a:pt x="148" y="129"/>
                  </a:moveTo>
                  <a:lnTo>
                    <a:pt x="127" y="110"/>
                  </a:lnTo>
                  <a:lnTo>
                    <a:pt x="104" y="90"/>
                  </a:lnTo>
                  <a:lnTo>
                    <a:pt x="79" y="70"/>
                  </a:lnTo>
                  <a:lnTo>
                    <a:pt x="56" y="50"/>
                  </a:lnTo>
                  <a:lnTo>
                    <a:pt x="51" y="44"/>
                  </a:lnTo>
                  <a:lnTo>
                    <a:pt x="28" y="2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7" y="1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27" y="43"/>
                  </a:lnTo>
                  <a:lnTo>
                    <a:pt x="45" y="64"/>
                  </a:lnTo>
                  <a:lnTo>
                    <a:pt x="63" y="81"/>
                  </a:lnTo>
                  <a:lnTo>
                    <a:pt x="79" y="103"/>
                  </a:lnTo>
                  <a:lnTo>
                    <a:pt x="95" y="127"/>
                  </a:lnTo>
                  <a:lnTo>
                    <a:pt x="110" y="145"/>
                  </a:lnTo>
                  <a:lnTo>
                    <a:pt x="125" y="164"/>
                  </a:lnTo>
                  <a:lnTo>
                    <a:pt x="141" y="188"/>
                  </a:lnTo>
                  <a:lnTo>
                    <a:pt x="145" y="188"/>
                  </a:lnTo>
                  <a:lnTo>
                    <a:pt x="143" y="172"/>
                  </a:lnTo>
                  <a:lnTo>
                    <a:pt x="160" y="181"/>
                  </a:lnTo>
                  <a:lnTo>
                    <a:pt x="168" y="188"/>
                  </a:lnTo>
                  <a:lnTo>
                    <a:pt x="154" y="172"/>
                  </a:lnTo>
                  <a:lnTo>
                    <a:pt x="119" y="144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40" y="123"/>
                  </a:lnTo>
                  <a:lnTo>
                    <a:pt x="148" y="1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5" name="Freeform 169"/>
            <p:cNvSpPr>
              <a:spLocks noChangeAspect="1"/>
            </p:cNvSpPr>
            <p:nvPr/>
          </p:nvSpPr>
          <p:spPr bwMode="auto">
            <a:xfrm>
              <a:off x="3648" y="1165"/>
              <a:ext cx="175" cy="66"/>
            </a:xfrm>
            <a:custGeom>
              <a:avLst/>
              <a:gdLst>
                <a:gd name="T0" fmla="*/ 176 w 174"/>
                <a:gd name="T1" fmla="*/ 4 h 65"/>
                <a:gd name="T2" fmla="*/ 163 w 174"/>
                <a:gd name="T3" fmla="*/ 13 h 65"/>
                <a:gd name="T4" fmla="*/ 124 w 174"/>
                <a:gd name="T5" fmla="*/ 22 h 65"/>
                <a:gd name="T6" fmla="*/ 84 w 174"/>
                <a:gd name="T7" fmla="*/ 32 h 65"/>
                <a:gd name="T8" fmla="*/ 74 w 174"/>
                <a:gd name="T9" fmla="*/ 36 h 65"/>
                <a:gd name="T10" fmla="*/ 79 w 174"/>
                <a:gd name="T11" fmla="*/ 38 h 65"/>
                <a:gd name="T12" fmla="*/ 76 w 174"/>
                <a:gd name="T13" fmla="*/ 42 h 65"/>
                <a:gd name="T14" fmla="*/ 68 w 174"/>
                <a:gd name="T15" fmla="*/ 43 h 65"/>
                <a:gd name="T16" fmla="*/ 69 w 174"/>
                <a:gd name="T17" fmla="*/ 46 h 65"/>
                <a:gd name="T18" fmla="*/ 55 w 174"/>
                <a:gd name="T19" fmla="*/ 44 h 65"/>
                <a:gd name="T20" fmla="*/ 59 w 174"/>
                <a:gd name="T21" fmla="*/ 50 h 65"/>
                <a:gd name="T22" fmla="*/ 53 w 174"/>
                <a:gd name="T23" fmla="*/ 54 h 65"/>
                <a:gd name="T24" fmla="*/ 57 w 174"/>
                <a:gd name="T25" fmla="*/ 59 h 65"/>
                <a:gd name="T26" fmla="*/ 39 w 174"/>
                <a:gd name="T27" fmla="*/ 57 h 65"/>
                <a:gd name="T28" fmla="*/ 57 w 174"/>
                <a:gd name="T29" fmla="*/ 62 h 65"/>
                <a:gd name="T30" fmla="*/ 47 w 174"/>
                <a:gd name="T31" fmla="*/ 62 h 65"/>
                <a:gd name="T32" fmla="*/ 49 w 174"/>
                <a:gd name="T33" fmla="*/ 67 h 65"/>
                <a:gd name="T34" fmla="*/ 10 w 174"/>
                <a:gd name="T35" fmla="*/ 64 h 65"/>
                <a:gd name="T36" fmla="*/ 16 w 174"/>
                <a:gd name="T37" fmla="*/ 59 h 65"/>
                <a:gd name="T38" fmla="*/ 0 w 174"/>
                <a:gd name="T39" fmla="*/ 59 h 65"/>
                <a:gd name="T40" fmla="*/ 16 w 174"/>
                <a:gd name="T41" fmla="*/ 50 h 65"/>
                <a:gd name="T42" fmla="*/ 22 w 174"/>
                <a:gd name="T43" fmla="*/ 50 h 65"/>
                <a:gd name="T44" fmla="*/ 15 w 174"/>
                <a:gd name="T45" fmla="*/ 47 h 65"/>
                <a:gd name="T46" fmla="*/ 20 w 174"/>
                <a:gd name="T47" fmla="*/ 44 h 65"/>
                <a:gd name="T48" fmla="*/ 28 w 174"/>
                <a:gd name="T49" fmla="*/ 39 h 65"/>
                <a:gd name="T50" fmla="*/ 23 w 174"/>
                <a:gd name="T51" fmla="*/ 38 h 65"/>
                <a:gd name="T52" fmla="*/ 25 w 174"/>
                <a:gd name="T53" fmla="*/ 35 h 65"/>
                <a:gd name="T54" fmla="*/ 15 w 174"/>
                <a:gd name="T55" fmla="*/ 32 h 65"/>
                <a:gd name="T56" fmla="*/ 26 w 174"/>
                <a:gd name="T57" fmla="*/ 29 h 65"/>
                <a:gd name="T58" fmla="*/ 36 w 174"/>
                <a:gd name="T59" fmla="*/ 25 h 65"/>
                <a:gd name="T60" fmla="*/ 68 w 174"/>
                <a:gd name="T61" fmla="*/ 16 h 65"/>
                <a:gd name="T62" fmla="*/ 73 w 174"/>
                <a:gd name="T63" fmla="*/ 12 h 65"/>
                <a:gd name="T64" fmla="*/ 134 w 174"/>
                <a:gd name="T65" fmla="*/ 5 h 65"/>
                <a:gd name="T66" fmla="*/ 161 w 174"/>
                <a:gd name="T67" fmla="*/ 0 h 65"/>
                <a:gd name="T68" fmla="*/ 176 w 174"/>
                <a:gd name="T69" fmla="*/ 4 h 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65"/>
                <a:gd name="T107" fmla="*/ 174 w 174"/>
                <a:gd name="T108" fmla="*/ 65 h 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65">
                  <a:moveTo>
                    <a:pt x="174" y="4"/>
                  </a:moveTo>
                  <a:lnTo>
                    <a:pt x="161" y="13"/>
                  </a:lnTo>
                  <a:lnTo>
                    <a:pt x="122" y="22"/>
                  </a:lnTo>
                  <a:lnTo>
                    <a:pt x="84" y="32"/>
                  </a:lnTo>
                  <a:lnTo>
                    <a:pt x="74" y="34"/>
                  </a:lnTo>
                  <a:lnTo>
                    <a:pt x="79" y="36"/>
                  </a:lnTo>
                  <a:lnTo>
                    <a:pt x="76" y="40"/>
                  </a:lnTo>
                  <a:lnTo>
                    <a:pt x="68" y="41"/>
                  </a:lnTo>
                  <a:lnTo>
                    <a:pt x="69" y="44"/>
                  </a:lnTo>
                  <a:lnTo>
                    <a:pt x="55" y="42"/>
                  </a:lnTo>
                  <a:lnTo>
                    <a:pt x="59" y="48"/>
                  </a:lnTo>
                  <a:lnTo>
                    <a:pt x="53" y="52"/>
                  </a:lnTo>
                  <a:lnTo>
                    <a:pt x="57" y="57"/>
                  </a:lnTo>
                  <a:lnTo>
                    <a:pt x="39" y="55"/>
                  </a:lnTo>
                  <a:lnTo>
                    <a:pt x="57" y="60"/>
                  </a:lnTo>
                  <a:lnTo>
                    <a:pt x="47" y="60"/>
                  </a:lnTo>
                  <a:lnTo>
                    <a:pt x="49" y="65"/>
                  </a:lnTo>
                  <a:lnTo>
                    <a:pt x="10" y="62"/>
                  </a:lnTo>
                  <a:lnTo>
                    <a:pt x="16" y="57"/>
                  </a:lnTo>
                  <a:lnTo>
                    <a:pt x="0" y="57"/>
                  </a:lnTo>
                  <a:lnTo>
                    <a:pt x="16" y="48"/>
                  </a:lnTo>
                  <a:lnTo>
                    <a:pt x="22" y="48"/>
                  </a:lnTo>
                  <a:lnTo>
                    <a:pt x="15" y="45"/>
                  </a:lnTo>
                  <a:lnTo>
                    <a:pt x="20" y="42"/>
                  </a:lnTo>
                  <a:lnTo>
                    <a:pt x="28" y="37"/>
                  </a:lnTo>
                  <a:lnTo>
                    <a:pt x="23" y="36"/>
                  </a:lnTo>
                  <a:lnTo>
                    <a:pt x="25" y="33"/>
                  </a:lnTo>
                  <a:lnTo>
                    <a:pt x="15" y="32"/>
                  </a:lnTo>
                  <a:lnTo>
                    <a:pt x="26" y="29"/>
                  </a:lnTo>
                  <a:lnTo>
                    <a:pt x="36" y="25"/>
                  </a:lnTo>
                  <a:lnTo>
                    <a:pt x="68" y="16"/>
                  </a:lnTo>
                  <a:lnTo>
                    <a:pt x="73" y="12"/>
                  </a:lnTo>
                  <a:lnTo>
                    <a:pt x="132" y="5"/>
                  </a:lnTo>
                  <a:lnTo>
                    <a:pt x="159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6" name="Freeform 170"/>
            <p:cNvSpPr>
              <a:spLocks noChangeAspect="1"/>
            </p:cNvSpPr>
            <p:nvPr/>
          </p:nvSpPr>
          <p:spPr bwMode="auto">
            <a:xfrm>
              <a:off x="3635" y="1232"/>
              <a:ext cx="100" cy="50"/>
            </a:xfrm>
            <a:custGeom>
              <a:avLst/>
              <a:gdLst>
                <a:gd name="T0" fmla="*/ 100 w 100"/>
                <a:gd name="T1" fmla="*/ 48 h 50"/>
                <a:gd name="T2" fmla="*/ 63 w 100"/>
                <a:gd name="T3" fmla="*/ 32 h 50"/>
                <a:gd name="T4" fmla="*/ 52 w 100"/>
                <a:gd name="T5" fmla="*/ 12 h 50"/>
                <a:gd name="T6" fmla="*/ 52 w 100"/>
                <a:gd name="T7" fmla="*/ 10 h 50"/>
                <a:gd name="T8" fmla="*/ 54 w 100"/>
                <a:gd name="T9" fmla="*/ 7 h 50"/>
                <a:gd name="T10" fmla="*/ 57 w 100"/>
                <a:gd name="T11" fmla="*/ 1 h 50"/>
                <a:gd name="T12" fmla="*/ 18 w 100"/>
                <a:gd name="T13" fmla="*/ 0 h 50"/>
                <a:gd name="T14" fmla="*/ 13 w 100"/>
                <a:gd name="T15" fmla="*/ 6 h 50"/>
                <a:gd name="T16" fmla="*/ 7 w 100"/>
                <a:gd name="T17" fmla="*/ 11 h 50"/>
                <a:gd name="T18" fmla="*/ 14 w 100"/>
                <a:gd name="T19" fmla="*/ 14 h 50"/>
                <a:gd name="T20" fmla="*/ 6 w 100"/>
                <a:gd name="T21" fmla="*/ 23 h 50"/>
                <a:gd name="T22" fmla="*/ 0 w 100"/>
                <a:gd name="T23" fmla="*/ 26 h 50"/>
                <a:gd name="T24" fmla="*/ 10 w 100"/>
                <a:gd name="T25" fmla="*/ 34 h 50"/>
                <a:gd name="T26" fmla="*/ 22 w 100"/>
                <a:gd name="T27" fmla="*/ 34 h 50"/>
                <a:gd name="T28" fmla="*/ 30 w 100"/>
                <a:gd name="T29" fmla="*/ 34 h 50"/>
                <a:gd name="T30" fmla="*/ 37 w 100"/>
                <a:gd name="T31" fmla="*/ 35 h 50"/>
                <a:gd name="T32" fmla="*/ 43 w 100"/>
                <a:gd name="T33" fmla="*/ 42 h 50"/>
                <a:gd name="T34" fmla="*/ 42 w 100"/>
                <a:gd name="T35" fmla="*/ 44 h 50"/>
                <a:gd name="T36" fmla="*/ 56 w 100"/>
                <a:gd name="T37" fmla="*/ 48 h 50"/>
                <a:gd name="T38" fmla="*/ 68 w 100"/>
                <a:gd name="T39" fmla="*/ 49 h 50"/>
                <a:gd name="T40" fmla="*/ 82 w 100"/>
                <a:gd name="T41" fmla="*/ 49 h 50"/>
                <a:gd name="T42" fmla="*/ 95 w 100"/>
                <a:gd name="T43" fmla="*/ 50 h 50"/>
                <a:gd name="T44" fmla="*/ 100 w 100"/>
                <a:gd name="T45" fmla="*/ 4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50"/>
                <a:gd name="T71" fmla="*/ 100 w 100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50">
                  <a:moveTo>
                    <a:pt x="100" y="48"/>
                  </a:moveTo>
                  <a:lnTo>
                    <a:pt x="63" y="3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7"/>
                  </a:lnTo>
                  <a:lnTo>
                    <a:pt x="57" y="1"/>
                  </a:lnTo>
                  <a:lnTo>
                    <a:pt x="18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14" y="14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0" y="34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7" y="35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56" y="48"/>
                  </a:lnTo>
                  <a:lnTo>
                    <a:pt x="68" y="49"/>
                  </a:lnTo>
                  <a:lnTo>
                    <a:pt x="82" y="49"/>
                  </a:lnTo>
                  <a:lnTo>
                    <a:pt x="95" y="50"/>
                  </a:lnTo>
                  <a:lnTo>
                    <a:pt x="100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7" name="Freeform 171"/>
            <p:cNvSpPr>
              <a:spLocks noChangeAspect="1"/>
            </p:cNvSpPr>
            <p:nvPr/>
          </p:nvSpPr>
          <p:spPr bwMode="auto">
            <a:xfrm>
              <a:off x="4768" y="1179"/>
              <a:ext cx="121" cy="27"/>
            </a:xfrm>
            <a:custGeom>
              <a:avLst/>
              <a:gdLst>
                <a:gd name="T0" fmla="*/ 121 w 121"/>
                <a:gd name="T1" fmla="*/ 11 h 27"/>
                <a:gd name="T2" fmla="*/ 45 w 121"/>
                <a:gd name="T3" fmla="*/ 0 h 27"/>
                <a:gd name="T4" fmla="*/ 54 w 121"/>
                <a:gd name="T5" fmla="*/ 3 h 27"/>
                <a:gd name="T6" fmla="*/ 44 w 121"/>
                <a:gd name="T7" fmla="*/ 2 h 27"/>
                <a:gd name="T8" fmla="*/ 52 w 121"/>
                <a:gd name="T9" fmla="*/ 8 h 27"/>
                <a:gd name="T10" fmla="*/ 16 w 121"/>
                <a:gd name="T11" fmla="*/ 1 h 27"/>
                <a:gd name="T12" fmla="*/ 2 w 121"/>
                <a:gd name="T13" fmla="*/ 6 h 27"/>
                <a:gd name="T14" fmla="*/ 0 w 121"/>
                <a:gd name="T15" fmla="*/ 7 h 27"/>
                <a:gd name="T16" fmla="*/ 8 w 121"/>
                <a:gd name="T17" fmla="*/ 11 h 27"/>
                <a:gd name="T18" fmla="*/ 12 w 121"/>
                <a:gd name="T19" fmla="*/ 16 h 27"/>
                <a:gd name="T20" fmla="*/ 58 w 121"/>
                <a:gd name="T21" fmla="*/ 27 h 27"/>
                <a:gd name="T22" fmla="*/ 61 w 121"/>
                <a:gd name="T23" fmla="*/ 22 h 27"/>
                <a:gd name="T24" fmla="*/ 97 w 121"/>
                <a:gd name="T25" fmla="*/ 22 h 27"/>
                <a:gd name="T26" fmla="*/ 115 w 121"/>
                <a:gd name="T27" fmla="*/ 22 h 27"/>
                <a:gd name="T28" fmla="*/ 107 w 121"/>
                <a:gd name="T29" fmla="*/ 19 h 27"/>
                <a:gd name="T30" fmla="*/ 120 w 121"/>
                <a:gd name="T31" fmla="*/ 17 h 27"/>
                <a:gd name="T32" fmla="*/ 121 w 121"/>
                <a:gd name="T33" fmla="*/ 1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27"/>
                <a:gd name="T53" fmla="*/ 121 w 12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27">
                  <a:moveTo>
                    <a:pt x="121" y="11"/>
                  </a:moveTo>
                  <a:lnTo>
                    <a:pt x="45" y="0"/>
                  </a:lnTo>
                  <a:lnTo>
                    <a:pt x="54" y="3"/>
                  </a:lnTo>
                  <a:lnTo>
                    <a:pt x="44" y="2"/>
                  </a:lnTo>
                  <a:lnTo>
                    <a:pt x="52" y="8"/>
                  </a:lnTo>
                  <a:lnTo>
                    <a:pt x="16" y="1"/>
                  </a:lnTo>
                  <a:lnTo>
                    <a:pt x="2" y="6"/>
                  </a:lnTo>
                  <a:lnTo>
                    <a:pt x="0" y="7"/>
                  </a:lnTo>
                  <a:lnTo>
                    <a:pt x="8" y="11"/>
                  </a:lnTo>
                  <a:lnTo>
                    <a:pt x="12" y="16"/>
                  </a:lnTo>
                  <a:lnTo>
                    <a:pt x="58" y="27"/>
                  </a:lnTo>
                  <a:lnTo>
                    <a:pt x="61" y="22"/>
                  </a:lnTo>
                  <a:lnTo>
                    <a:pt x="97" y="22"/>
                  </a:lnTo>
                  <a:lnTo>
                    <a:pt x="115" y="22"/>
                  </a:lnTo>
                  <a:lnTo>
                    <a:pt x="107" y="19"/>
                  </a:lnTo>
                  <a:lnTo>
                    <a:pt x="120" y="17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8" name="Freeform 172"/>
            <p:cNvSpPr>
              <a:spLocks noChangeAspect="1"/>
            </p:cNvSpPr>
            <p:nvPr/>
          </p:nvSpPr>
          <p:spPr bwMode="auto">
            <a:xfrm>
              <a:off x="4097" y="1110"/>
              <a:ext cx="91" cy="23"/>
            </a:xfrm>
            <a:custGeom>
              <a:avLst/>
              <a:gdLst>
                <a:gd name="T0" fmla="*/ 80 w 90"/>
                <a:gd name="T1" fmla="*/ 6 h 23"/>
                <a:gd name="T2" fmla="*/ 57 w 90"/>
                <a:gd name="T3" fmla="*/ 3 h 23"/>
                <a:gd name="T4" fmla="*/ 44 w 90"/>
                <a:gd name="T5" fmla="*/ 6 h 23"/>
                <a:gd name="T6" fmla="*/ 38 w 90"/>
                <a:gd name="T7" fmla="*/ 0 h 23"/>
                <a:gd name="T8" fmla="*/ 3 w 90"/>
                <a:gd name="T9" fmla="*/ 4 h 23"/>
                <a:gd name="T10" fmla="*/ 0 w 90"/>
                <a:gd name="T11" fmla="*/ 11 h 23"/>
                <a:gd name="T12" fmla="*/ 10 w 90"/>
                <a:gd name="T13" fmla="*/ 12 h 23"/>
                <a:gd name="T14" fmla="*/ 29 w 90"/>
                <a:gd name="T15" fmla="*/ 19 h 23"/>
                <a:gd name="T16" fmla="*/ 92 w 90"/>
                <a:gd name="T17" fmla="*/ 23 h 23"/>
                <a:gd name="T18" fmla="*/ 87 w 90"/>
                <a:gd name="T19" fmla="*/ 16 h 23"/>
                <a:gd name="T20" fmla="*/ 80 w 90"/>
                <a:gd name="T21" fmla="*/ 6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3"/>
                <a:gd name="T35" fmla="*/ 90 w 90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3">
                  <a:moveTo>
                    <a:pt x="78" y="6"/>
                  </a:moveTo>
                  <a:lnTo>
                    <a:pt x="55" y="3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10" y="12"/>
                  </a:lnTo>
                  <a:lnTo>
                    <a:pt x="29" y="19"/>
                  </a:lnTo>
                  <a:lnTo>
                    <a:pt x="90" y="23"/>
                  </a:lnTo>
                  <a:lnTo>
                    <a:pt x="85" y="1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09" name="Freeform 173"/>
            <p:cNvSpPr>
              <a:spLocks noChangeAspect="1"/>
            </p:cNvSpPr>
            <p:nvPr/>
          </p:nvSpPr>
          <p:spPr bwMode="auto">
            <a:xfrm>
              <a:off x="4203" y="1122"/>
              <a:ext cx="69" cy="25"/>
            </a:xfrm>
            <a:custGeom>
              <a:avLst/>
              <a:gdLst>
                <a:gd name="T0" fmla="*/ 68 w 69"/>
                <a:gd name="T1" fmla="*/ 15 h 25"/>
                <a:gd name="T2" fmla="*/ 32 w 69"/>
                <a:gd name="T3" fmla="*/ 4 h 25"/>
                <a:gd name="T4" fmla="*/ 24 w 69"/>
                <a:gd name="T5" fmla="*/ 11 h 25"/>
                <a:gd name="T6" fmla="*/ 17 w 69"/>
                <a:gd name="T7" fmla="*/ 1 h 25"/>
                <a:gd name="T8" fmla="*/ 8 w 69"/>
                <a:gd name="T9" fmla="*/ 0 h 25"/>
                <a:gd name="T10" fmla="*/ 13 w 69"/>
                <a:gd name="T11" fmla="*/ 3 h 25"/>
                <a:gd name="T12" fmla="*/ 0 w 69"/>
                <a:gd name="T13" fmla="*/ 4 h 25"/>
                <a:gd name="T14" fmla="*/ 2 w 69"/>
                <a:gd name="T15" fmla="*/ 7 h 25"/>
                <a:gd name="T16" fmla="*/ 9 w 69"/>
                <a:gd name="T17" fmla="*/ 12 h 25"/>
                <a:gd name="T18" fmla="*/ 1 w 69"/>
                <a:gd name="T19" fmla="*/ 15 h 25"/>
                <a:gd name="T20" fmla="*/ 6 w 69"/>
                <a:gd name="T21" fmla="*/ 25 h 25"/>
                <a:gd name="T22" fmla="*/ 69 w 69"/>
                <a:gd name="T23" fmla="*/ 16 h 25"/>
                <a:gd name="T24" fmla="*/ 68 w 69"/>
                <a:gd name="T25" fmla="*/ 1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25"/>
                <a:gd name="T41" fmla="*/ 69 w 6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25">
                  <a:moveTo>
                    <a:pt x="68" y="15"/>
                  </a:moveTo>
                  <a:lnTo>
                    <a:pt x="32" y="4"/>
                  </a:lnTo>
                  <a:lnTo>
                    <a:pt x="24" y="11"/>
                  </a:lnTo>
                  <a:lnTo>
                    <a:pt x="17" y="1"/>
                  </a:lnTo>
                  <a:lnTo>
                    <a:pt x="8" y="0"/>
                  </a:lnTo>
                  <a:lnTo>
                    <a:pt x="13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9" y="12"/>
                  </a:lnTo>
                  <a:lnTo>
                    <a:pt x="1" y="15"/>
                  </a:lnTo>
                  <a:lnTo>
                    <a:pt x="6" y="25"/>
                  </a:lnTo>
                  <a:lnTo>
                    <a:pt x="69" y="16"/>
                  </a:lnTo>
                  <a:lnTo>
                    <a:pt x="68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0" name="Freeform 174"/>
            <p:cNvSpPr>
              <a:spLocks noChangeAspect="1"/>
            </p:cNvSpPr>
            <p:nvPr/>
          </p:nvSpPr>
          <p:spPr bwMode="auto">
            <a:xfrm>
              <a:off x="4056" y="1095"/>
              <a:ext cx="73" cy="16"/>
            </a:xfrm>
            <a:custGeom>
              <a:avLst/>
              <a:gdLst>
                <a:gd name="T0" fmla="*/ 73 w 73"/>
                <a:gd name="T1" fmla="*/ 8 h 16"/>
                <a:gd name="T2" fmla="*/ 42 w 73"/>
                <a:gd name="T3" fmla="*/ 0 h 16"/>
                <a:gd name="T4" fmla="*/ 4 w 73"/>
                <a:gd name="T5" fmla="*/ 5 h 16"/>
                <a:gd name="T6" fmla="*/ 13 w 73"/>
                <a:gd name="T7" fmla="*/ 6 h 16"/>
                <a:gd name="T8" fmla="*/ 12 w 73"/>
                <a:gd name="T9" fmla="*/ 10 h 16"/>
                <a:gd name="T10" fmla="*/ 0 w 73"/>
                <a:gd name="T11" fmla="*/ 13 h 16"/>
                <a:gd name="T12" fmla="*/ 22 w 73"/>
                <a:gd name="T13" fmla="*/ 14 h 16"/>
                <a:gd name="T14" fmla="*/ 16 w 73"/>
                <a:gd name="T15" fmla="*/ 16 h 16"/>
                <a:gd name="T16" fmla="*/ 73 w 73"/>
                <a:gd name="T17" fmla="*/ 14 h 16"/>
                <a:gd name="T18" fmla="*/ 66 w 73"/>
                <a:gd name="T19" fmla="*/ 10 h 16"/>
                <a:gd name="T20" fmla="*/ 73 w 73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6"/>
                <a:gd name="T35" fmla="*/ 73 w 73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6">
                  <a:moveTo>
                    <a:pt x="73" y="8"/>
                  </a:moveTo>
                  <a:lnTo>
                    <a:pt x="42" y="0"/>
                  </a:lnTo>
                  <a:lnTo>
                    <a:pt x="4" y="5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3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73" y="14"/>
                  </a:lnTo>
                  <a:lnTo>
                    <a:pt x="66" y="10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1" name="Freeform 175"/>
            <p:cNvSpPr>
              <a:spLocks noChangeAspect="1"/>
            </p:cNvSpPr>
            <p:nvPr/>
          </p:nvSpPr>
          <p:spPr bwMode="auto">
            <a:xfrm>
              <a:off x="4901" y="1189"/>
              <a:ext cx="76" cy="14"/>
            </a:xfrm>
            <a:custGeom>
              <a:avLst/>
              <a:gdLst>
                <a:gd name="T0" fmla="*/ 77 w 75"/>
                <a:gd name="T1" fmla="*/ 8 h 14"/>
                <a:gd name="T2" fmla="*/ 17 w 75"/>
                <a:gd name="T3" fmla="*/ 3 h 14"/>
                <a:gd name="T4" fmla="*/ 0 w 75"/>
                <a:gd name="T5" fmla="*/ 0 h 14"/>
                <a:gd name="T6" fmla="*/ 6 w 75"/>
                <a:gd name="T7" fmla="*/ 7 h 14"/>
                <a:gd name="T8" fmla="*/ 71 w 75"/>
                <a:gd name="T9" fmla="*/ 14 h 14"/>
                <a:gd name="T10" fmla="*/ 77 w 75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4"/>
                <a:gd name="T20" fmla="*/ 75 w 7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4">
                  <a:moveTo>
                    <a:pt x="75" y="8"/>
                  </a:moveTo>
                  <a:lnTo>
                    <a:pt x="17" y="3"/>
                  </a:lnTo>
                  <a:lnTo>
                    <a:pt x="0" y="0"/>
                  </a:lnTo>
                  <a:lnTo>
                    <a:pt x="6" y="7"/>
                  </a:lnTo>
                  <a:lnTo>
                    <a:pt x="69" y="14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2" name="Freeform 176"/>
            <p:cNvSpPr>
              <a:spLocks noChangeAspect="1"/>
            </p:cNvSpPr>
            <p:nvPr/>
          </p:nvSpPr>
          <p:spPr bwMode="auto">
            <a:xfrm>
              <a:off x="3242" y="1612"/>
              <a:ext cx="38" cy="13"/>
            </a:xfrm>
            <a:custGeom>
              <a:avLst/>
              <a:gdLst>
                <a:gd name="T0" fmla="*/ 11 w 38"/>
                <a:gd name="T1" fmla="*/ 0 h 13"/>
                <a:gd name="T2" fmla="*/ 11 w 38"/>
                <a:gd name="T3" fmla="*/ 4 h 13"/>
                <a:gd name="T4" fmla="*/ 1 w 38"/>
                <a:gd name="T5" fmla="*/ 3 h 13"/>
                <a:gd name="T6" fmla="*/ 0 w 38"/>
                <a:gd name="T7" fmla="*/ 4 h 13"/>
                <a:gd name="T8" fmla="*/ 2 w 38"/>
                <a:gd name="T9" fmla="*/ 5 h 13"/>
                <a:gd name="T10" fmla="*/ 3 w 38"/>
                <a:gd name="T11" fmla="*/ 5 h 13"/>
                <a:gd name="T12" fmla="*/ 1 w 38"/>
                <a:gd name="T13" fmla="*/ 6 h 13"/>
                <a:gd name="T14" fmla="*/ 0 w 38"/>
                <a:gd name="T15" fmla="*/ 11 h 13"/>
                <a:gd name="T16" fmla="*/ 9 w 38"/>
                <a:gd name="T17" fmla="*/ 11 h 13"/>
                <a:gd name="T18" fmla="*/ 38 w 38"/>
                <a:gd name="T19" fmla="*/ 13 h 13"/>
                <a:gd name="T20" fmla="*/ 37 w 38"/>
                <a:gd name="T21" fmla="*/ 4 h 13"/>
                <a:gd name="T22" fmla="*/ 22 w 38"/>
                <a:gd name="T23" fmla="*/ 2 h 13"/>
                <a:gd name="T24" fmla="*/ 11 w 38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3"/>
                <a:gd name="T41" fmla="*/ 38 w 3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3">
                  <a:moveTo>
                    <a:pt x="11" y="0"/>
                  </a:moveTo>
                  <a:lnTo>
                    <a:pt x="11" y="4"/>
                  </a:lnTo>
                  <a:lnTo>
                    <a:pt x="1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38" y="13"/>
                  </a:lnTo>
                  <a:lnTo>
                    <a:pt x="37" y="4"/>
                  </a:lnTo>
                  <a:lnTo>
                    <a:pt x="22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3" name="Freeform 177"/>
            <p:cNvSpPr>
              <a:spLocks noChangeAspect="1"/>
            </p:cNvSpPr>
            <p:nvPr/>
          </p:nvSpPr>
          <p:spPr bwMode="auto">
            <a:xfrm>
              <a:off x="4867" y="1220"/>
              <a:ext cx="60" cy="13"/>
            </a:xfrm>
            <a:custGeom>
              <a:avLst/>
              <a:gdLst>
                <a:gd name="T0" fmla="*/ 61 w 59"/>
                <a:gd name="T1" fmla="*/ 13 h 13"/>
                <a:gd name="T2" fmla="*/ 0 w 59"/>
                <a:gd name="T3" fmla="*/ 9 h 13"/>
                <a:gd name="T4" fmla="*/ 20 w 59"/>
                <a:gd name="T5" fmla="*/ 0 h 13"/>
                <a:gd name="T6" fmla="*/ 56 w 59"/>
                <a:gd name="T7" fmla="*/ 10 h 13"/>
                <a:gd name="T8" fmla="*/ 61 w 59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3"/>
                <a:gd name="T17" fmla="*/ 59 w 5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3">
                  <a:moveTo>
                    <a:pt x="59" y="13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54" y="1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4" name="Freeform 178"/>
            <p:cNvSpPr>
              <a:spLocks noChangeAspect="1"/>
            </p:cNvSpPr>
            <p:nvPr/>
          </p:nvSpPr>
          <p:spPr bwMode="auto">
            <a:xfrm>
              <a:off x="3613" y="1304"/>
              <a:ext cx="30" cy="15"/>
            </a:xfrm>
            <a:custGeom>
              <a:avLst/>
              <a:gdLst>
                <a:gd name="T0" fmla="*/ 30 w 30"/>
                <a:gd name="T1" fmla="*/ 8 h 15"/>
                <a:gd name="T2" fmla="*/ 7 w 30"/>
                <a:gd name="T3" fmla="*/ 15 h 15"/>
                <a:gd name="T4" fmla="*/ 0 w 30"/>
                <a:gd name="T5" fmla="*/ 5 h 15"/>
                <a:gd name="T6" fmla="*/ 6 w 30"/>
                <a:gd name="T7" fmla="*/ 0 h 15"/>
                <a:gd name="T8" fmla="*/ 30 w 30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5"/>
                <a:gd name="T17" fmla="*/ 30 w 3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5">
                  <a:moveTo>
                    <a:pt x="30" y="8"/>
                  </a:moveTo>
                  <a:lnTo>
                    <a:pt x="7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5" name="Freeform 179"/>
            <p:cNvSpPr>
              <a:spLocks noChangeAspect="1"/>
            </p:cNvSpPr>
            <p:nvPr/>
          </p:nvSpPr>
          <p:spPr bwMode="auto">
            <a:xfrm>
              <a:off x="3490" y="1101"/>
              <a:ext cx="56" cy="10"/>
            </a:xfrm>
            <a:custGeom>
              <a:avLst/>
              <a:gdLst>
                <a:gd name="T0" fmla="*/ 56 w 56"/>
                <a:gd name="T1" fmla="*/ 1 h 10"/>
                <a:gd name="T2" fmla="*/ 21 w 56"/>
                <a:gd name="T3" fmla="*/ 8 h 10"/>
                <a:gd name="T4" fmla="*/ 10 w 56"/>
                <a:gd name="T5" fmla="*/ 10 h 10"/>
                <a:gd name="T6" fmla="*/ 0 w 56"/>
                <a:gd name="T7" fmla="*/ 9 h 10"/>
                <a:gd name="T8" fmla="*/ 10 w 56"/>
                <a:gd name="T9" fmla="*/ 7 h 10"/>
                <a:gd name="T10" fmla="*/ 30 w 56"/>
                <a:gd name="T11" fmla="*/ 1 h 10"/>
                <a:gd name="T12" fmla="*/ 45 w 56"/>
                <a:gd name="T13" fmla="*/ 0 h 10"/>
                <a:gd name="T14" fmla="*/ 56 w 56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0"/>
                <a:gd name="T26" fmla="*/ 56 w 5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0">
                  <a:moveTo>
                    <a:pt x="56" y="1"/>
                  </a:moveTo>
                  <a:lnTo>
                    <a:pt x="21" y="8"/>
                  </a:lnTo>
                  <a:lnTo>
                    <a:pt x="10" y="10"/>
                  </a:lnTo>
                  <a:lnTo>
                    <a:pt x="0" y="9"/>
                  </a:lnTo>
                  <a:lnTo>
                    <a:pt x="10" y="7"/>
                  </a:lnTo>
                  <a:lnTo>
                    <a:pt x="30" y="1"/>
                  </a:lnTo>
                  <a:lnTo>
                    <a:pt x="45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6" name="Freeform 180"/>
            <p:cNvSpPr>
              <a:spLocks noChangeAspect="1"/>
            </p:cNvSpPr>
            <p:nvPr/>
          </p:nvSpPr>
          <p:spPr bwMode="auto">
            <a:xfrm>
              <a:off x="5610" y="1826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2 w 18"/>
                <a:gd name="T3" fmla="*/ 6 h 24"/>
                <a:gd name="T4" fmla="*/ 0 w 18"/>
                <a:gd name="T5" fmla="*/ 24 h 24"/>
                <a:gd name="T6" fmla="*/ 8 w 18"/>
                <a:gd name="T7" fmla="*/ 13 h 24"/>
                <a:gd name="T8" fmla="*/ 15 w 18"/>
                <a:gd name="T9" fmla="*/ 3 h 24"/>
                <a:gd name="T10" fmla="*/ 18 w 1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4"/>
                <a:gd name="T20" fmla="*/ 18 w 1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4">
                  <a:moveTo>
                    <a:pt x="18" y="0"/>
                  </a:moveTo>
                  <a:lnTo>
                    <a:pt x="2" y="6"/>
                  </a:lnTo>
                  <a:lnTo>
                    <a:pt x="0" y="24"/>
                  </a:lnTo>
                  <a:lnTo>
                    <a:pt x="8" y="13"/>
                  </a:lnTo>
                  <a:lnTo>
                    <a:pt x="15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7" name="Freeform 181"/>
            <p:cNvSpPr>
              <a:spLocks noChangeAspect="1"/>
            </p:cNvSpPr>
            <p:nvPr/>
          </p:nvSpPr>
          <p:spPr bwMode="auto">
            <a:xfrm>
              <a:off x="5496" y="1265"/>
              <a:ext cx="22" cy="13"/>
            </a:xfrm>
            <a:custGeom>
              <a:avLst/>
              <a:gdLst>
                <a:gd name="T0" fmla="*/ 5 w 22"/>
                <a:gd name="T1" fmla="*/ 0 h 13"/>
                <a:gd name="T2" fmla="*/ 0 w 22"/>
                <a:gd name="T3" fmla="*/ 7 h 13"/>
                <a:gd name="T4" fmla="*/ 12 w 22"/>
                <a:gd name="T5" fmla="*/ 13 h 13"/>
                <a:gd name="T6" fmla="*/ 22 w 22"/>
                <a:gd name="T7" fmla="*/ 12 h 13"/>
                <a:gd name="T8" fmla="*/ 5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3"/>
                <a:gd name="T17" fmla="*/ 22 w 2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3">
                  <a:moveTo>
                    <a:pt x="5" y="0"/>
                  </a:moveTo>
                  <a:lnTo>
                    <a:pt x="0" y="7"/>
                  </a:lnTo>
                  <a:lnTo>
                    <a:pt x="12" y="13"/>
                  </a:lnTo>
                  <a:lnTo>
                    <a:pt x="22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8" name="Freeform 182"/>
            <p:cNvSpPr>
              <a:spLocks noChangeAspect="1"/>
            </p:cNvSpPr>
            <p:nvPr/>
          </p:nvSpPr>
          <p:spPr bwMode="auto">
            <a:xfrm>
              <a:off x="3753" y="1286"/>
              <a:ext cx="36" cy="12"/>
            </a:xfrm>
            <a:custGeom>
              <a:avLst/>
              <a:gdLst>
                <a:gd name="T0" fmla="*/ 37 w 35"/>
                <a:gd name="T1" fmla="*/ 12 h 12"/>
                <a:gd name="T2" fmla="*/ 3 w 35"/>
                <a:gd name="T3" fmla="*/ 0 h 12"/>
                <a:gd name="T4" fmla="*/ 0 w 35"/>
                <a:gd name="T5" fmla="*/ 2 h 12"/>
                <a:gd name="T6" fmla="*/ 24 w 35"/>
                <a:gd name="T7" fmla="*/ 12 h 12"/>
                <a:gd name="T8" fmla="*/ 37 w 35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2"/>
                <a:gd name="T17" fmla="*/ 35 w 3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2">
                  <a:moveTo>
                    <a:pt x="35" y="1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2" y="12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19" name="Freeform 183"/>
            <p:cNvSpPr>
              <a:spLocks noChangeAspect="1"/>
            </p:cNvSpPr>
            <p:nvPr/>
          </p:nvSpPr>
          <p:spPr bwMode="auto">
            <a:xfrm>
              <a:off x="3260" y="1532"/>
              <a:ext cx="21" cy="10"/>
            </a:xfrm>
            <a:custGeom>
              <a:avLst/>
              <a:gdLst>
                <a:gd name="T0" fmla="*/ 21 w 21"/>
                <a:gd name="T1" fmla="*/ 2 h 10"/>
                <a:gd name="T2" fmla="*/ 3 w 21"/>
                <a:gd name="T3" fmla="*/ 10 h 10"/>
                <a:gd name="T4" fmla="*/ 0 w 21"/>
                <a:gd name="T5" fmla="*/ 2 h 10"/>
                <a:gd name="T6" fmla="*/ 18 w 21"/>
                <a:gd name="T7" fmla="*/ 0 h 10"/>
                <a:gd name="T8" fmla="*/ 21 w 21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0"/>
                <a:gd name="T17" fmla="*/ 21 w 2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0">
                  <a:moveTo>
                    <a:pt x="21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0" name="Freeform 184"/>
            <p:cNvSpPr>
              <a:spLocks noChangeAspect="1"/>
            </p:cNvSpPr>
            <p:nvPr/>
          </p:nvSpPr>
          <p:spPr bwMode="auto">
            <a:xfrm>
              <a:off x="5608" y="1517"/>
              <a:ext cx="13" cy="14"/>
            </a:xfrm>
            <a:custGeom>
              <a:avLst/>
              <a:gdLst>
                <a:gd name="T0" fmla="*/ 13 w 13"/>
                <a:gd name="T1" fmla="*/ 4 h 14"/>
                <a:gd name="T2" fmla="*/ 5 w 13"/>
                <a:gd name="T3" fmla="*/ 14 h 14"/>
                <a:gd name="T4" fmla="*/ 0 w 13"/>
                <a:gd name="T5" fmla="*/ 6 h 14"/>
                <a:gd name="T6" fmla="*/ 5 w 13"/>
                <a:gd name="T7" fmla="*/ 0 h 14"/>
                <a:gd name="T8" fmla="*/ 13 w 13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4"/>
                  </a:moveTo>
                  <a:lnTo>
                    <a:pt x="5" y="1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1" name="Freeform 185"/>
            <p:cNvSpPr>
              <a:spLocks noChangeAspect="1"/>
            </p:cNvSpPr>
            <p:nvPr/>
          </p:nvSpPr>
          <p:spPr bwMode="auto">
            <a:xfrm>
              <a:off x="5376" y="1296"/>
              <a:ext cx="26" cy="7"/>
            </a:xfrm>
            <a:custGeom>
              <a:avLst/>
              <a:gdLst>
                <a:gd name="T0" fmla="*/ 26 w 26"/>
                <a:gd name="T1" fmla="*/ 2 h 7"/>
                <a:gd name="T2" fmla="*/ 24 w 26"/>
                <a:gd name="T3" fmla="*/ 7 h 7"/>
                <a:gd name="T4" fmla="*/ 0 w 26"/>
                <a:gd name="T5" fmla="*/ 1 h 7"/>
                <a:gd name="T6" fmla="*/ 23 w 26"/>
                <a:gd name="T7" fmla="*/ 0 h 7"/>
                <a:gd name="T8" fmla="*/ 26 w 26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"/>
                <a:gd name="T17" fmla="*/ 26 w 2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">
                  <a:moveTo>
                    <a:pt x="26" y="2"/>
                  </a:moveTo>
                  <a:lnTo>
                    <a:pt x="24" y="7"/>
                  </a:lnTo>
                  <a:lnTo>
                    <a:pt x="0" y="1"/>
                  </a:lnTo>
                  <a:lnTo>
                    <a:pt x="23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2" name="Freeform 186"/>
            <p:cNvSpPr>
              <a:spLocks noChangeAspect="1"/>
            </p:cNvSpPr>
            <p:nvPr/>
          </p:nvSpPr>
          <p:spPr bwMode="auto">
            <a:xfrm>
              <a:off x="3884" y="1228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3 w 24"/>
                <a:gd name="T5" fmla="*/ 0 h 6"/>
                <a:gd name="T6" fmla="*/ 14 w 24"/>
                <a:gd name="T7" fmla="*/ 4 h 6"/>
                <a:gd name="T8" fmla="*/ 24 w 2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"/>
                <a:gd name="T17" fmla="*/ 24 w 2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4" y="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3" name="Freeform 187"/>
            <p:cNvSpPr>
              <a:spLocks noChangeAspect="1"/>
            </p:cNvSpPr>
            <p:nvPr/>
          </p:nvSpPr>
          <p:spPr bwMode="auto">
            <a:xfrm>
              <a:off x="3641" y="1102"/>
              <a:ext cx="37" cy="4"/>
            </a:xfrm>
            <a:custGeom>
              <a:avLst/>
              <a:gdLst>
                <a:gd name="T0" fmla="*/ 37 w 37"/>
                <a:gd name="T1" fmla="*/ 0 h 4"/>
                <a:gd name="T2" fmla="*/ 0 w 37"/>
                <a:gd name="T3" fmla="*/ 1 h 4"/>
                <a:gd name="T4" fmla="*/ 21 w 37"/>
                <a:gd name="T5" fmla="*/ 4 h 4"/>
                <a:gd name="T6" fmla="*/ 37 w 3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4"/>
                <a:gd name="T14" fmla="*/ 37 w 3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4">
                  <a:moveTo>
                    <a:pt x="37" y="0"/>
                  </a:moveTo>
                  <a:lnTo>
                    <a:pt x="0" y="1"/>
                  </a:lnTo>
                  <a:lnTo>
                    <a:pt x="21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4" name="Freeform 188"/>
            <p:cNvSpPr>
              <a:spLocks noChangeAspect="1"/>
            </p:cNvSpPr>
            <p:nvPr/>
          </p:nvSpPr>
          <p:spPr bwMode="auto">
            <a:xfrm>
              <a:off x="3681" y="1096"/>
              <a:ext cx="36" cy="5"/>
            </a:xfrm>
            <a:custGeom>
              <a:avLst/>
              <a:gdLst>
                <a:gd name="T0" fmla="*/ 36 w 36"/>
                <a:gd name="T1" fmla="*/ 4 h 5"/>
                <a:gd name="T2" fmla="*/ 0 w 36"/>
                <a:gd name="T3" fmla="*/ 5 h 5"/>
                <a:gd name="T4" fmla="*/ 29 w 36"/>
                <a:gd name="T5" fmla="*/ 0 h 5"/>
                <a:gd name="T6" fmla="*/ 36 w 36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5"/>
                <a:gd name="T14" fmla="*/ 36 w 3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5">
                  <a:moveTo>
                    <a:pt x="36" y="4"/>
                  </a:moveTo>
                  <a:lnTo>
                    <a:pt x="0" y="5"/>
                  </a:lnTo>
                  <a:lnTo>
                    <a:pt x="29" y="0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5" name="Freeform 189"/>
            <p:cNvSpPr>
              <a:spLocks noChangeAspect="1"/>
            </p:cNvSpPr>
            <p:nvPr/>
          </p:nvSpPr>
          <p:spPr bwMode="auto">
            <a:xfrm>
              <a:off x="4449" y="1210"/>
              <a:ext cx="26" cy="4"/>
            </a:xfrm>
            <a:custGeom>
              <a:avLst/>
              <a:gdLst>
                <a:gd name="T0" fmla="*/ 25 w 26"/>
                <a:gd name="T1" fmla="*/ 0 h 4"/>
                <a:gd name="T2" fmla="*/ 0 w 26"/>
                <a:gd name="T3" fmla="*/ 2 h 4"/>
                <a:gd name="T4" fmla="*/ 26 w 26"/>
                <a:gd name="T5" fmla="*/ 4 h 4"/>
                <a:gd name="T6" fmla="*/ 25 w 2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"/>
                <a:gd name="T14" fmla="*/ 26 w 2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">
                  <a:moveTo>
                    <a:pt x="25" y="0"/>
                  </a:moveTo>
                  <a:lnTo>
                    <a:pt x="0" y="2"/>
                  </a:lnTo>
                  <a:lnTo>
                    <a:pt x="2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6" name="Freeform 190"/>
            <p:cNvSpPr>
              <a:spLocks noChangeAspect="1"/>
            </p:cNvSpPr>
            <p:nvPr/>
          </p:nvSpPr>
          <p:spPr bwMode="auto">
            <a:xfrm>
              <a:off x="5659" y="1705"/>
              <a:ext cx="7" cy="15"/>
            </a:xfrm>
            <a:custGeom>
              <a:avLst/>
              <a:gdLst>
                <a:gd name="T0" fmla="*/ 7 w 7"/>
                <a:gd name="T1" fmla="*/ 3 h 15"/>
                <a:gd name="T2" fmla="*/ 2 w 7"/>
                <a:gd name="T3" fmla="*/ 15 h 15"/>
                <a:gd name="T4" fmla="*/ 0 w 7"/>
                <a:gd name="T5" fmla="*/ 0 h 15"/>
                <a:gd name="T6" fmla="*/ 7 w 7"/>
                <a:gd name="T7" fmla="*/ 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5"/>
                <a:gd name="T14" fmla="*/ 7 w 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5">
                  <a:moveTo>
                    <a:pt x="7" y="3"/>
                  </a:moveTo>
                  <a:lnTo>
                    <a:pt x="2" y="15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7" name="Freeform 191"/>
            <p:cNvSpPr>
              <a:spLocks noChangeAspect="1"/>
            </p:cNvSpPr>
            <p:nvPr/>
          </p:nvSpPr>
          <p:spPr bwMode="auto">
            <a:xfrm>
              <a:off x="5594" y="1849"/>
              <a:ext cx="7" cy="14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3 h 14"/>
                <a:gd name="T6" fmla="*/ 7 w 7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8" name="Freeform 192"/>
            <p:cNvSpPr>
              <a:spLocks noChangeAspect="1"/>
            </p:cNvSpPr>
            <p:nvPr/>
          </p:nvSpPr>
          <p:spPr bwMode="auto">
            <a:xfrm>
              <a:off x="4853" y="1214"/>
              <a:ext cx="13" cy="6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0 h 6"/>
                <a:gd name="T4" fmla="*/ 12 w 13"/>
                <a:gd name="T5" fmla="*/ 6 h 6"/>
                <a:gd name="T6" fmla="*/ 13 w 1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6"/>
                <a:gd name="T14" fmla="*/ 13 w 1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29" name="Freeform 193"/>
            <p:cNvSpPr>
              <a:spLocks noChangeAspect="1"/>
            </p:cNvSpPr>
            <p:nvPr/>
          </p:nvSpPr>
          <p:spPr bwMode="auto">
            <a:xfrm>
              <a:off x="3472" y="1102"/>
              <a:ext cx="37" cy="2"/>
            </a:xfrm>
            <a:custGeom>
              <a:avLst/>
              <a:gdLst>
                <a:gd name="T0" fmla="*/ 37 w 37"/>
                <a:gd name="T1" fmla="*/ 1 h 2"/>
                <a:gd name="T2" fmla="*/ 0 w 37"/>
                <a:gd name="T3" fmla="*/ 2 h 2"/>
                <a:gd name="T4" fmla="*/ 8 w 37"/>
                <a:gd name="T5" fmla="*/ 0 h 2"/>
                <a:gd name="T6" fmla="*/ 37 w 3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2"/>
                <a:gd name="T14" fmla="*/ 37 w 3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2">
                  <a:moveTo>
                    <a:pt x="37" y="1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0" name="Freeform 194"/>
            <p:cNvSpPr>
              <a:spLocks noChangeAspect="1"/>
            </p:cNvSpPr>
            <p:nvPr/>
          </p:nvSpPr>
          <p:spPr bwMode="auto">
            <a:xfrm>
              <a:off x="3998" y="1248"/>
              <a:ext cx="16" cy="3"/>
            </a:xfrm>
            <a:custGeom>
              <a:avLst/>
              <a:gdLst>
                <a:gd name="T0" fmla="*/ 16 w 16"/>
                <a:gd name="T1" fmla="*/ 0 h 3"/>
                <a:gd name="T2" fmla="*/ 1 w 16"/>
                <a:gd name="T3" fmla="*/ 3 h 3"/>
                <a:gd name="T4" fmla="*/ 0 w 16"/>
                <a:gd name="T5" fmla="*/ 0 h 3"/>
                <a:gd name="T6" fmla="*/ 16 w 1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"/>
                <a:gd name="T14" fmla="*/ 16 w 1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">
                  <a:moveTo>
                    <a:pt x="16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1" name="Freeform 195"/>
            <p:cNvSpPr>
              <a:spLocks noChangeAspect="1"/>
            </p:cNvSpPr>
            <p:nvPr/>
          </p:nvSpPr>
          <p:spPr bwMode="auto">
            <a:xfrm>
              <a:off x="3620" y="1108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0 w 26"/>
                <a:gd name="T3" fmla="*/ 0 h 2"/>
                <a:gd name="T4" fmla="*/ 12 w 26"/>
                <a:gd name="T5" fmla="*/ 2 h 2"/>
                <a:gd name="T6" fmla="*/ 26 w 2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"/>
                <a:gd name="T14" fmla="*/ 26 w 2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">
                  <a:moveTo>
                    <a:pt x="26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2" name="Freeform 196"/>
            <p:cNvSpPr>
              <a:spLocks noChangeAspect="1"/>
            </p:cNvSpPr>
            <p:nvPr/>
          </p:nvSpPr>
          <p:spPr bwMode="auto">
            <a:xfrm>
              <a:off x="5733" y="1602"/>
              <a:ext cx="29" cy="15"/>
            </a:xfrm>
            <a:custGeom>
              <a:avLst/>
              <a:gdLst>
                <a:gd name="T0" fmla="*/ 29 w 29"/>
                <a:gd name="T1" fmla="*/ 15 h 15"/>
                <a:gd name="T2" fmla="*/ 0 w 29"/>
                <a:gd name="T3" fmla="*/ 0 h 15"/>
                <a:gd name="T4" fmla="*/ 25 w 29"/>
                <a:gd name="T5" fmla="*/ 11 h 15"/>
                <a:gd name="T6" fmla="*/ 29 w 29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5"/>
                <a:gd name="T14" fmla="*/ 29 w 2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5">
                  <a:moveTo>
                    <a:pt x="29" y="15"/>
                  </a:moveTo>
                  <a:lnTo>
                    <a:pt x="0" y="0"/>
                  </a:lnTo>
                  <a:lnTo>
                    <a:pt x="25" y="11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3" name="Freeform 197"/>
            <p:cNvSpPr>
              <a:spLocks noChangeAspect="1"/>
            </p:cNvSpPr>
            <p:nvPr/>
          </p:nvSpPr>
          <p:spPr bwMode="auto">
            <a:xfrm>
              <a:off x="4747" y="1185"/>
              <a:ext cx="15" cy="9"/>
            </a:xfrm>
            <a:custGeom>
              <a:avLst/>
              <a:gdLst>
                <a:gd name="T0" fmla="*/ 13 w 15"/>
                <a:gd name="T1" fmla="*/ 4 h 9"/>
                <a:gd name="T2" fmla="*/ 0 w 15"/>
                <a:gd name="T3" fmla="*/ 0 h 9"/>
                <a:gd name="T4" fmla="*/ 15 w 15"/>
                <a:gd name="T5" fmla="*/ 9 h 9"/>
                <a:gd name="T6" fmla="*/ 13 w 15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9"/>
                <a:gd name="T14" fmla="*/ 15 w 1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9">
                  <a:moveTo>
                    <a:pt x="13" y="4"/>
                  </a:moveTo>
                  <a:lnTo>
                    <a:pt x="0" y="0"/>
                  </a:lnTo>
                  <a:lnTo>
                    <a:pt x="15" y="9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4" name="Freeform 198"/>
            <p:cNvSpPr>
              <a:spLocks noChangeAspect="1"/>
            </p:cNvSpPr>
            <p:nvPr/>
          </p:nvSpPr>
          <p:spPr bwMode="auto">
            <a:xfrm>
              <a:off x="3260" y="1522"/>
              <a:ext cx="15" cy="3"/>
            </a:xfrm>
            <a:custGeom>
              <a:avLst/>
              <a:gdLst>
                <a:gd name="T0" fmla="*/ 15 w 15"/>
                <a:gd name="T1" fmla="*/ 3 h 3"/>
                <a:gd name="T2" fmla="*/ 0 w 15"/>
                <a:gd name="T3" fmla="*/ 3 h 3"/>
                <a:gd name="T4" fmla="*/ 5 w 15"/>
                <a:gd name="T5" fmla="*/ 0 h 3"/>
                <a:gd name="T6" fmla="*/ 15 w 15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"/>
                <a:gd name="T14" fmla="*/ 15 w 1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">
                  <a:moveTo>
                    <a:pt x="15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5" name="Freeform 199"/>
            <p:cNvSpPr>
              <a:spLocks noChangeAspect="1"/>
            </p:cNvSpPr>
            <p:nvPr/>
          </p:nvSpPr>
          <p:spPr bwMode="auto">
            <a:xfrm>
              <a:off x="3123" y="186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6" name="Freeform 200"/>
            <p:cNvSpPr>
              <a:spLocks noChangeAspect="1"/>
            </p:cNvSpPr>
            <p:nvPr/>
          </p:nvSpPr>
          <p:spPr bwMode="auto">
            <a:xfrm>
              <a:off x="3190" y="1732"/>
              <a:ext cx="108" cy="37"/>
            </a:xfrm>
            <a:custGeom>
              <a:avLst/>
              <a:gdLst>
                <a:gd name="T0" fmla="*/ 39 w 107"/>
                <a:gd name="T1" fmla="*/ 0 h 37"/>
                <a:gd name="T2" fmla="*/ 39 w 107"/>
                <a:gd name="T3" fmla="*/ 1 h 37"/>
                <a:gd name="T4" fmla="*/ 33 w 107"/>
                <a:gd name="T5" fmla="*/ 5 h 37"/>
                <a:gd name="T6" fmla="*/ 28 w 107"/>
                <a:gd name="T7" fmla="*/ 8 h 37"/>
                <a:gd name="T8" fmla="*/ 28 w 107"/>
                <a:gd name="T9" fmla="*/ 10 h 37"/>
                <a:gd name="T10" fmla="*/ 22 w 107"/>
                <a:gd name="T11" fmla="*/ 16 h 37"/>
                <a:gd name="T12" fmla="*/ 12 w 107"/>
                <a:gd name="T13" fmla="*/ 19 h 37"/>
                <a:gd name="T14" fmla="*/ 6 w 107"/>
                <a:gd name="T15" fmla="*/ 19 h 37"/>
                <a:gd name="T16" fmla="*/ 0 w 107"/>
                <a:gd name="T17" fmla="*/ 18 h 37"/>
                <a:gd name="T18" fmla="*/ 12 w 107"/>
                <a:gd name="T19" fmla="*/ 34 h 37"/>
                <a:gd name="T20" fmla="*/ 18 w 107"/>
                <a:gd name="T21" fmla="*/ 37 h 37"/>
                <a:gd name="T22" fmla="*/ 41 w 107"/>
                <a:gd name="T23" fmla="*/ 37 h 37"/>
                <a:gd name="T24" fmla="*/ 71 w 107"/>
                <a:gd name="T25" fmla="*/ 25 h 37"/>
                <a:gd name="T26" fmla="*/ 103 w 107"/>
                <a:gd name="T27" fmla="*/ 25 h 37"/>
                <a:gd name="T28" fmla="*/ 109 w 107"/>
                <a:gd name="T29" fmla="*/ 10 h 37"/>
                <a:gd name="T30" fmla="*/ 80 w 107"/>
                <a:gd name="T31" fmla="*/ 3 h 37"/>
                <a:gd name="T32" fmla="*/ 65 w 107"/>
                <a:gd name="T33" fmla="*/ 4 h 37"/>
                <a:gd name="T34" fmla="*/ 60 w 107"/>
                <a:gd name="T35" fmla="*/ 1 h 37"/>
                <a:gd name="T36" fmla="*/ 39 w 107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7"/>
                <a:gd name="T58" fmla="*/ 0 h 37"/>
                <a:gd name="T59" fmla="*/ 107 w 107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7" h="37">
                  <a:moveTo>
                    <a:pt x="39" y="0"/>
                  </a:moveTo>
                  <a:lnTo>
                    <a:pt x="39" y="1"/>
                  </a:lnTo>
                  <a:lnTo>
                    <a:pt x="33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2" y="16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18"/>
                  </a:lnTo>
                  <a:lnTo>
                    <a:pt x="12" y="34"/>
                  </a:lnTo>
                  <a:lnTo>
                    <a:pt x="18" y="37"/>
                  </a:lnTo>
                  <a:lnTo>
                    <a:pt x="41" y="37"/>
                  </a:lnTo>
                  <a:lnTo>
                    <a:pt x="69" y="25"/>
                  </a:lnTo>
                  <a:lnTo>
                    <a:pt x="101" y="25"/>
                  </a:lnTo>
                  <a:lnTo>
                    <a:pt x="107" y="10"/>
                  </a:lnTo>
                  <a:lnTo>
                    <a:pt x="78" y="3"/>
                  </a:lnTo>
                  <a:lnTo>
                    <a:pt x="63" y="4"/>
                  </a:lnTo>
                  <a:lnTo>
                    <a:pt x="5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7" name="Freeform 201"/>
            <p:cNvSpPr>
              <a:spLocks noChangeAspect="1"/>
            </p:cNvSpPr>
            <p:nvPr/>
          </p:nvSpPr>
          <p:spPr bwMode="auto">
            <a:xfrm>
              <a:off x="3139" y="1794"/>
              <a:ext cx="54" cy="32"/>
            </a:xfrm>
            <a:custGeom>
              <a:avLst/>
              <a:gdLst>
                <a:gd name="T0" fmla="*/ 9 w 54"/>
                <a:gd name="T1" fmla="*/ 32 h 32"/>
                <a:gd name="T2" fmla="*/ 17 w 54"/>
                <a:gd name="T3" fmla="*/ 32 h 32"/>
                <a:gd name="T4" fmla="*/ 21 w 54"/>
                <a:gd name="T5" fmla="*/ 27 h 32"/>
                <a:gd name="T6" fmla="*/ 23 w 54"/>
                <a:gd name="T7" fmla="*/ 29 h 32"/>
                <a:gd name="T8" fmla="*/ 24 w 54"/>
                <a:gd name="T9" fmla="*/ 29 h 32"/>
                <a:gd name="T10" fmla="*/ 25 w 54"/>
                <a:gd name="T11" fmla="*/ 29 h 32"/>
                <a:gd name="T12" fmla="*/ 30 w 54"/>
                <a:gd name="T13" fmla="*/ 32 h 32"/>
                <a:gd name="T14" fmla="*/ 34 w 54"/>
                <a:gd name="T15" fmla="*/ 31 h 32"/>
                <a:gd name="T16" fmla="*/ 33 w 54"/>
                <a:gd name="T17" fmla="*/ 28 h 32"/>
                <a:gd name="T18" fmla="*/ 33 w 54"/>
                <a:gd name="T19" fmla="*/ 25 h 32"/>
                <a:gd name="T20" fmla="*/ 38 w 54"/>
                <a:gd name="T21" fmla="*/ 23 h 32"/>
                <a:gd name="T22" fmla="*/ 42 w 54"/>
                <a:gd name="T23" fmla="*/ 23 h 32"/>
                <a:gd name="T24" fmla="*/ 39 w 54"/>
                <a:gd name="T25" fmla="*/ 19 h 32"/>
                <a:gd name="T26" fmla="*/ 39 w 54"/>
                <a:gd name="T27" fmla="*/ 17 h 32"/>
                <a:gd name="T28" fmla="*/ 38 w 54"/>
                <a:gd name="T29" fmla="*/ 13 h 32"/>
                <a:gd name="T30" fmla="*/ 44 w 54"/>
                <a:gd name="T31" fmla="*/ 12 h 32"/>
                <a:gd name="T32" fmla="*/ 46 w 54"/>
                <a:gd name="T33" fmla="*/ 10 h 32"/>
                <a:gd name="T34" fmla="*/ 50 w 54"/>
                <a:gd name="T35" fmla="*/ 10 h 32"/>
                <a:gd name="T36" fmla="*/ 51 w 54"/>
                <a:gd name="T37" fmla="*/ 7 h 32"/>
                <a:gd name="T38" fmla="*/ 53 w 54"/>
                <a:gd name="T39" fmla="*/ 7 h 32"/>
                <a:gd name="T40" fmla="*/ 54 w 54"/>
                <a:gd name="T41" fmla="*/ 5 h 32"/>
                <a:gd name="T42" fmla="*/ 48 w 54"/>
                <a:gd name="T43" fmla="*/ 2 h 32"/>
                <a:gd name="T44" fmla="*/ 46 w 54"/>
                <a:gd name="T45" fmla="*/ 0 h 32"/>
                <a:gd name="T46" fmla="*/ 11 w 54"/>
                <a:gd name="T47" fmla="*/ 8 h 32"/>
                <a:gd name="T48" fmla="*/ 3 w 54"/>
                <a:gd name="T49" fmla="*/ 7 h 32"/>
                <a:gd name="T50" fmla="*/ 0 w 54"/>
                <a:gd name="T51" fmla="*/ 14 h 32"/>
                <a:gd name="T52" fmla="*/ 4 w 54"/>
                <a:gd name="T53" fmla="*/ 29 h 32"/>
                <a:gd name="T54" fmla="*/ 9 w 54"/>
                <a:gd name="T55" fmla="*/ 32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32"/>
                <a:gd name="T86" fmla="*/ 54 w 54"/>
                <a:gd name="T87" fmla="*/ 32 h 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32">
                  <a:moveTo>
                    <a:pt x="9" y="32"/>
                  </a:moveTo>
                  <a:lnTo>
                    <a:pt x="17" y="32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30" y="32"/>
                  </a:lnTo>
                  <a:lnTo>
                    <a:pt x="34" y="31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3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3" y="7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0" y="14"/>
                  </a:lnTo>
                  <a:lnTo>
                    <a:pt x="4" y="29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8" name="Freeform 202"/>
            <p:cNvSpPr>
              <a:spLocks noChangeAspect="1"/>
            </p:cNvSpPr>
            <p:nvPr/>
          </p:nvSpPr>
          <p:spPr bwMode="auto">
            <a:xfrm>
              <a:off x="3079" y="1313"/>
              <a:ext cx="188" cy="289"/>
            </a:xfrm>
            <a:custGeom>
              <a:avLst/>
              <a:gdLst>
                <a:gd name="T0" fmla="*/ 132 w 187"/>
                <a:gd name="T1" fmla="*/ 112 h 287"/>
                <a:gd name="T2" fmla="*/ 110 w 187"/>
                <a:gd name="T3" fmla="*/ 125 h 287"/>
                <a:gd name="T4" fmla="*/ 98 w 187"/>
                <a:gd name="T5" fmla="*/ 135 h 287"/>
                <a:gd name="T6" fmla="*/ 92 w 187"/>
                <a:gd name="T7" fmla="*/ 152 h 287"/>
                <a:gd name="T8" fmla="*/ 117 w 187"/>
                <a:gd name="T9" fmla="*/ 184 h 287"/>
                <a:gd name="T10" fmla="*/ 109 w 187"/>
                <a:gd name="T11" fmla="*/ 201 h 287"/>
                <a:gd name="T12" fmla="*/ 104 w 187"/>
                <a:gd name="T13" fmla="*/ 198 h 287"/>
                <a:gd name="T14" fmla="*/ 120 w 187"/>
                <a:gd name="T15" fmla="*/ 203 h 287"/>
                <a:gd name="T16" fmla="*/ 107 w 187"/>
                <a:gd name="T17" fmla="*/ 208 h 287"/>
                <a:gd name="T18" fmla="*/ 86 w 187"/>
                <a:gd name="T19" fmla="*/ 220 h 287"/>
                <a:gd name="T20" fmla="*/ 90 w 187"/>
                <a:gd name="T21" fmla="*/ 233 h 287"/>
                <a:gd name="T22" fmla="*/ 91 w 187"/>
                <a:gd name="T23" fmla="*/ 238 h 287"/>
                <a:gd name="T24" fmla="*/ 85 w 187"/>
                <a:gd name="T25" fmla="*/ 273 h 287"/>
                <a:gd name="T26" fmla="*/ 53 w 187"/>
                <a:gd name="T27" fmla="*/ 291 h 287"/>
                <a:gd name="T28" fmla="*/ 29 w 187"/>
                <a:gd name="T29" fmla="*/ 272 h 287"/>
                <a:gd name="T30" fmla="*/ 10 w 187"/>
                <a:gd name="T31" fmla="*/ 234 h 287"/>
                <a:gd name="T32" fmla="*/ 5 w 187"/>
                <a:gd name="T33" fmla="*/ 227 h 287"/>
                <a:gd name="T34" fmla="*/ 0 w 187"/>
                <a:gd name="T35" fmla="*/ 213 h 287"/>
                <a:gd name="T36" fmla="*/ 13 w 187"/>
                <a:gd name="T37" fmla="*/ 190 h 287"/>
                <a:gd name="T38" fmla="*/ 15 w 187"/>
                <a:gd name="T39" fmla="*/ 166 h 287"/>
                <a:gd name="T40" fmla="*/ 9 w 187"/>
                <a:gd name="T41" fmla="*/ 152 h 287"/>
                <a:gd name="T42" fmla="*/ 7 w 187"/>
                <a:gd name="T43" fmla="*/ 111 h 287"/>
                <a:gd name="T44" fmla="*/ 36 w 187"/>
                <a:gd name="T45" fmla="*/ 101 h 287"/>
                <a:gd name="T46" fmla="*/ 40 w 187"/>
                <a:gd name="T47" fmla="*/ 65 h 287"/>
                <a:gd name="T48" fmla="*/ 51 w 187"/>
                <a:gd name="T49" fmla="*/ 55 h 287"/>
                <a:gd name="T50" fmla="*/ 67 w 187"/>
                <a:gd name="T51" fmla="*/ 23 h 287"/>
                <a:gd name="T52" fmla="*/ 88 w 187"/>
                <a:gd name="T53" fmla="*/ 11 h 287"/>
                <a:gd name="T54" fmla="*/ 116 w 187"/>
                <a:gd name="T55" fmla="*/ 0 h 287"/>
                <a:gd name="T56" fmla="*/ 166 w 187"/>
                <a:gd name="T57" fmla="*/ 18 h 287"/>
                <a:gd name="T58" fmla="*/ 189 w 187"/>
                <a:gd name="T59" fmla="*/ 65 h 287"/>
                <a:gd name="T60" fmla="*/ 162 w 187"/>
                <a:gd name="T61" fmla="*/ 67 h 287"/>
                <a:gd name="T62" fmla="*/ 156 w 187"/>
                <a:gd name="T63" fmla="*/ 69 h 287"/>
                <a:gd name="T64" fmla="*/ 145 w 187"/>
                <a:gd name="T65" fmla="*/ 87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287"/>
                <a:gd name="T101" fmla="*/ 187 w 187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287">
                  <a:moveTo>
                    <a:pt x="149" y="96"/>
                  </a:moveTo>
                  <a:lnTo>
                    <a:pt x="130" y="110"/>
                  </a:lnTo>
                  <a:lnTo>
                    <a:pt x="116" y="119"/>
                  </a:lnTo>
                  <a:lnTo>
                    <a:pt x="108" y="123"/>
                  </a:lnTo>
                  <a:lnTo>
                    <a:pt x="98" y="124"/>
                  </a:lnTo>
                  <a:lnTo>
                    <a:pt x="96" y="133"/>
                  </a:lnTo>
                  <a:lnTo>
                    <a:pt x="93" y="138"/>
                  </a:lnTo>
                  <a:lnTo>
                    <a:pt x="92" y="150"/>
                  </a:lnTo>
                  <a:lnTo>
                    <a:pt x="97" y="173"/>
                  </a:lnTo>
                  <a:lnTo>
                    <a:pt x="115" y="182"/>
                  </a:lnTo>
                  <a:lnTo>
                    <a:pt x="123" y="191"/>
                  </a:lnTo>
                  <a:lnTo>
                    <a:pt x="107" y="199"/>
                  </a:lnTo>
                  <a:lnTo>
                    <a:pt x="100" y="193"/>
                  </a:lnTo>
                  <a:lnTo>
                    <a:pt x="102" y="196"/>
                  </a:lnTo>
                  <a:lnTo>
                    <a:pt x="80" y="198"/>
                  </a:lnTo>
                  <a:lnTo>
                    <a:pt x="118" y="201"/>
                  </a:lnTo>
                  <a:lnTo>
                    <a:pt x="107" y="209"/>
                  </a:lnTo>
                  <a:lnTo>
                    <a:pt x="105" y="206"/>
                  </a:lnTo>
                  <a:lnTo>
                    <a:pt x="94" y="216"/>
                  </a:lnTo>
                  <a:lnTo>
                    <a:pt x="86" y="216"/>
                  </a:lnTo>
                  <a:lnTo>
                    <a:pt x="92" y="220"/>
                  </a:lnTo>
                  <a:lnTo>
                    <a:pt x="90" y="229"/>
                  </a:lnTo>
                  <a:lnTo>
                    <a:pt x="93" y="235"/>
                  </a:lnTo>
                  <a:lnTo>
                    <a:pt x="91" y="234"/>
                  </a:lnTo>
                  <a:lnTo>
                    <a:pt x="87" y="251"/>
                  </a:lnTo>
                  <a:lnTo>
                    <a:pt x="85" y="269"/>
                  </a:lnTo>
                  <a:lnTo>
                    <a:pt x="58" y="275"/>
                  </a:lnTo>
                  <a:lnTo>
                    <a:pt x="53" y="287"/>
                  </a:lnTo>
                  <a:lnTo>
                    <a:pt x="36" y="286"/>
                  </a:lnTo>
                  <a:lnTo>
                    <a:pt x="29" y="268"/>
                  </a:lnTo>
                  <a:lnTo>
                    <a:pt x="26" y="255"/>
                  </a:lnTo>
                  <a:lnTo>
                    <a:pt x="10" y="230"/>
                  </a:lnTo>
                  <a:lnTo>
                    <a:pt x="11" y="225"/>
                  </a:lnTo>
                  <a:lnTo>
                    <a:pt x="5" y="223"/>
                  </a:lnTo>
                  <a:lnTo>
                    <a:pt x="5" y="224"/>
                  </a:lnTo>
                  <a:lnTo>
                    <a:pt x="0" y="211"/>
                  </a:lnTo>
                  <a:lnTo>
                    <a:pt x="3" y="208"/>
                  </a:lnTo>
                  <a:lnTo>
                    <a:pt x="13" y="188"/>
                  </a:lnTo>
                  <a:lnTo>
                    <a:pt x="15" y="170"/>
                  </a:lnTo>
                  <a:lnTo>
                    <a:pt x="15" y="164"/>
                  </a:lnTo>
                  <a:lnTo>
                    <a:pt x="22" y="158"/>
                  </a:lnTo>
                  <a:lnTo>
                    <a:pt x="9" y="150"/>
                  </a:lnTo>
                  <a:lnTo>
                    <a:pt x="9" y="129"/>
                  </a:lnTo>
                  <a:lnTo>
                    <a:pt x="7" y="109"/>
                  </a:lnTo>
                  <a:lnTo>
                    <a:pt x="22" y="100"/>
                  </a:lnTo>
                  <a:lnTo>
                    <a:pt x="36" y="99"/>
                  </a:lnTo>
                  <a:lnTo>
                    <a:pt x="28" y="90"/>
                  </a:lnTo>
                  <a:lnTo>
                    <a:pt x="40" y="65"/>
                  </a:lnTo>
                  <a:lnTo>
                    <a:pt x="37" y="58"/>
                  </a:lnTo>
                  <a:lnTo>
                    <a:pt x="51" y="55"/>
                  </a:lnTo>
                  <a:lnTo>
                    <a:pt x="58" y="44"/>
                  </a:lnTo>
                  <a:lnTo>
                    <a:pt x="67" y="23"/>
                  </a:lnTo>
                  <a:lnTo>
                    <a:pt x="86" y="17"/>
                  </a:lnTo>
                  <a:lnTo>
                    <a:pt x="88" y="11"/>
                  </a:lnTo>
                  <a:lnTo>
                    <a:pt x="115" y="11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64" y="18"/>
                  </a:lnTo>
                  <a:lnTo>
                    <a:pt x="179" y="45"/>
                  </a:lnTo>
                  <a:lnTo>
                    <a:pt x="187" y="65"/>
                  </a:lnTo>
                  <a:lnTo>
                    <a:pt x="165" y="64"/>
                  </a:lnTo>
                  <a:lnTo>
                    <a:pt x="160" y="67"/>
                  </a:lnTo>
                  <a:lnTo>
                    <a:pt x="157" y="70"/>
                  </a:lnTo>
                  <a:lnTo>
                    <a:pt x="154" y="69"/>
                  </a:lnTo>
                  <a:lnTo>
                    <a:pt x="146" y="75"/>
                  </a:lnTo>
                  <a:lnTo>
                    <a:pt x="143" y="85"/>
                  </a:lnTo>
                  <a:lnTo>
                    <a:pt x="149" y="9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39" name="Freeform 203"/>
            <p:cNvSpPr>
              <a:spLocks noChangeAspect="1"/>
            </p:cNvSpPr>
            <p:nvPr/>
          </p:nvSpPr>
          <p:spPr bwMode="auto">
            <a:xfrm>
              <a:off x="3198" y="1548"/>
              <a:ext cx="10" cy="17"/>
            </a:xfrm>
            <a:custGeom>
              <a:avLst/>
              <a:gdLst>
                <a:gd name="T0" fmla="*/ 11 w 9"/>
                <a:gd name="T1" fmla="*/ 0 h 17"/>
                <a:gd name="T2" fmla="*/ 11 w 9"/>
                <a:gd name="T3" fmla="*/ 4 h 17"/>
                <a:gd name="T4" fmla="*/ 4 w 9"/>
                <a:gd name="T5" fmla="*/ 14 h 17"/>
                <a:gd name="T6" fmla="*/ 3 w 9"/>
                <a:gd name="T7" fmla="*/ 17 h 17"/>
                <a:gd name="T8" fmla="*/ 0 w 9"/>
                <a:gd name="T9" fmla="*/ 9 h 17"/>
                <a:gd name="T10" fmla="*/ 11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9" y="0"/>
                  </a:moveTo>
                  <a:lnTo>
                    <a:pt x="9" y="4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0" name="Freeform 204"/>
            <p:cNvSpPr>
              <a:spLocks noChangeAspect="1"/>
            </p:cNvSpPr>
            <p:nvPr/>
          </p:nvSpPr>
          <p:spPr bwMode="auto">
            <a:xfrm>
              <a:off x="3003" y="1775"/>
              <a:ext cx="80" cy="40"/>
            </a:xfrm>
            <a:custGeom>
              <a:avLst/>
              <a:gdLst>
                <a:gd name="T0" fmla="*/ 78 w 79"/>
                <a:gd name="T1" fmla="*/ 25 h 39"/>
                <a:gd name="T2" fmla="*/ 73 w 79"/>
                <a:gd name="T3" fmla="*/ 32 h 39"/>
                <a:gd name="T4" fmla="*/ 60 w 79"/>
                <a:gd name="T5" fmla="*/ 32 h 39"/>
                <a:gd name="T6" fmla="*/ 54 w 79"/>
                <a:gd name="T7" fmla="*/ 41 h 39"/>
                <a:gd name="T8" fmla="*/ 42 w 79"/>
                <a:gd name="T9" fmla="*/ 31 h 39"/>
                <a:gd name="T10" fmla="*/ 29 w 79"/>
                <a:gd name="T11" fmla="*/ 39 h 39"/>
                <a:gd name="T12" fmla="*/ 18 w 79"/>
                <a:gd name="T13" fmla="*/ 41 h 39"/>
                <a:gd name="T14" fmla="*/ 8 w 79"/>
                <a:gd name="T15" fmla="*/ 30 h 39"/>
                <a:gd name="T16" fmla="*/ 0 w 79"/>
                <a:gd name="T17" fmla="*/ 33 h 39"/>
                <a:gd name="T18" fmla="*/ 16 w 79"/>
                <a:gd name="T19" fmla="*/ 8 h 39"/>
                <a:gd name="T20" fmla="*/ 20 w 79"/>
                <a:gd name="T21" fmla="*/ 4 h 39"/>
                <a:gd name="T22" fmla="*/ 27 w 79"/>
                <a:gd name="T23" fmla="*/ 1 h 39"/>
                <a:gd name="T24" fmla="*/ 46 w 79"/>
                <a:gd name="T25" fmla="*/ 0 h 39"/>
                <a:gd name="T26" fmla="*/ 64 w 79"/>
                <a:gd name="T27" fmla="*/ 2 h 39"/>
                <a:gd name="T28" fmla="*/ 64 w 79"/>
                <a:gd name="T29" fmla="*/ 9 h 39"/>
                <a:gd name="T30" fmla="*/ 64 w 79"/>
                <a:gd name="T31" fmla="*/ 11 h 39"/>
                <a:gd name="T32" fmla="*/ 63 w 79"/>
                <a:gd name="T33" fmla="*/ 13 h 39"/>
                <a:gd name="T34" fmla="*/ 67 w 79"/>
                <a:gd name="T35" fmla="*/ 13 h 39"/>
                <a:gd name="T36" fmla="*/ 81 w 79"/>
                <a:gd name="T37" fmla="*/ 18 h 39"/>
                <a:gd name="T38" fmla="*/ 81 w 79"/>
                <a:gd name="T39" fmla="*/ 19 h 39"/>
                <a:gd name="T40" fmla="*/ 78 w 79"/>
                <a:gd name="T41" fmla="*/ 25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39"/>
                <a:gd name="T65" fmla="*/ 79 w 79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39">
                  <a:moveTo>
                    <a:pt x="76" y="23"/>
                  </a:moveTo>
                  <a:lnTo>
                    <a:pt x="71" y="30"/>
                  </a:lnTo>
                  <a:lnTo>
                    <a:pt x="58" y="30"/>
                  </a:lnTo>
                  <a:lnTo>
                    <a:pt x="52" y="39"/>
                  </a:lnTo>
                  <a:lnTo>
                    <a:pt x="40" y="29"/>
                  </a:lnTo>
                  <a:lnTo>
                    <a:pt x="29" y="37"/>
                  </a:lnTo>
                  <a:lnTo>
                    <a:pt x="18" y="39"/>
                  </a:lnTo>
                  <a:lnTo>
                    <a:pt x="8" y="28"/>
                  </a:lnTo>
                  <a:lnTo>
                    <a:pt x="0" y="3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44" y="0"/>
                  </a:lnTo>
                  <a:lnTo>
                    <a:pt x="62" y="2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65" y="13"/>
                  </a:lnTo>
                  <a:lnTo>
                    <a:pt x="79" y="18"/>
                  </a:lnTo>
                  <a:lnTo>
                    <a:pt x="79" y="19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1" name="Freeform 205"/>
            <p:cNvSpPr>
              <a:spLocks noChangeAspect="1"/>
            </p:cNvSpPr>
            <p:nvPr/>
          </p:nvSpPr>
          <p:spPr bwMode="auto">
            <a:xfrm>
              <a:off x="3292" y="1665"/>
              <a:ext cx="332" cy="184"/>
            </a:xfrm>
            <a:custGeom>
              <a:avLst/>
              <a:gdLst>
                <a:gd name="T0" fmla="*/ 176 w 330"/>
                <a:gd name="T1" fmla="*/ 0 h 183"/>
                <a:gd name="T2" fmla="*/ 161 w 330"/>
                <a:gd name="T3" fmla="*/ 4 h 183"/>
                <a:gd name="T4" fmla="*/ 140 w 330"/>
                <a:gd name="T5" fmla="*/ 15 h 183"/>
                <a:gd name="T6" fmla="*/ 141 w 330"/>
                <a:gd name="T7" fmla="*/ 24 h 183"/>
                <a:gd name="T8" fmla="*/ 111 w 330"/>
                <a:gd name="T9" fmla="*/ 18 h 183"/>
                <a:gd name="T10" fmla="*/ 78 w 330"/>
                <a:gd name="T11" fmla="*/ 13 h 183"/>
                <a:gd name="T12" fmla="*/ 47 w 330"/>
                <a:gd name="T13" fmla="*/ 12 h 183"/>
                <a:gd name="T14" fmla="*/ 17 w 330"/>
                <a:gd name="T15" fmla="*/ 12 h 183"/>
                <a:gd name="T16" fmla="*/ 26 w 330"/>
                <a:gd name="T17" fmla="*/ 36 h 183"/>
                <a:gd name="T18" fmla="*/ 24 w 330"/>
                <a:gd name="T19" fmla="*/ 47 h 183"/>
                <a:gd name="T20" fmla="*/ 8 w 330"/>
                <a:gd name="T21" fmla="*/ 70 h 183"/>
                <a:gd name="T22" fmla="*/ 6 w 330"/>
                <a:gd name="T23" fmla="*/ 77 h 183"/>
                <a:gd name="T24" fmla="*/ 0 w 330"/>
                <a:gd name="T25" fmla="*/ 94 h 183"/>
                <a:gd name="T26" fmla="*/ 14 w 330"/>
                <a:gd name="T27" fmla="*/ 105 h 183"/>
                <a:gd name="T28" fmla="*/ 15 w 330"/>
                <a:gd name="T29" fmla="*/ 104 h 183"/>
                <a:gd name="T30" fmla="*/ 49 w 330"/>
                <a:gd name="T31" fmla="*/ 108 h 183"/>
                <a:gd name="T32" fmla="*/ 80 w 330"/>
                <a:gd name="T33" fmla="*/ 98 h 183"/>
                <a:gd name="T34" fmla="*/ 97 w 330"/>
                <a:gd name="T35" fmla="*/ 83 h 183"/>
                <a:gd name="T36" fmla="*/ 104 w 330"/>
                <a:gd name="T37" fmla="*/ 86 h 183"/>
                <a:gd name="T38" fmla="*/ 118 w 330"/>
                <a:gd name="T39" fmla="*/ 101 h 183"/>
                <a:gd name="T40" fmla="*/ 132 w 330"/>
                <a:gd name="T41" fmla="*/ 114 h 183"/>
                <a:gd name="T42" fmla="*/ 147 w 330"/>
                <a:gd name="T43" fmla="*/ 127 h 183"/>
                <a:gd name="T44" fmla="*/ 162 w 330"/>
                <a:gd name="T45" fmla="*/ 142 h 183"/>
                <a:gd name="T46" fmla="*/ 176 w 330"/>
                <a:gd name="T47" fmla="*/ 132 h 183"/>
                <a:gd name="T48" fmla="*/ 182 w 330"/>
                <a:gd name="T49" fmla="*/ 135 h 183"/>
                <a:gd name="T50" fmla="*/ 180 w 330"/>
                <a:gd name="T51" fmla="*/ 124 h 183"/>
                <a:gd name="T52" fmla="*/ 183 w 330"/>
                <a:gd name="T53" fmla="*/ 132 h 183"/>
                <a:gd name="T54" fmla="*/ 197 w 330"/>
                <a:gd name="T55" fmla="*/ 135 h 183"/>
                <a:gd name="T56" fmla="*/ 177 w 330"/>
                <a:gd name="T57" fmla="*/ 136 h 183"/>
                <a:gd name="T58" fmla="*/ 186 w 330"/>
                <a:gd name="T59" fmla="*/ 142 h 183"/>
                <a:gd name="T60" fmla="*/ 200 w 330"/>
                <a:gd name="T61" fmla="*/ 146 h 183"/>
                <a:gd name="T62" fmla="*/ 218 w 330"/>
                <a:gd name="T63" fmla="*/ 148 h 183"/>
                <a:gd name="T64" fmla="*/ 199 w 330"/>
                <a:gd name="T65" fmla="*/ 162 h 183"/>
                <a:gd name="T66" fmla="*/ 211 w 330"/>
                <a:gd name="T67" fmla="*/ 167 h 183"/>
                <a:gd name="T68" fmla="*/ 220 w 330"/>
                <a:gd name="T69" fmla="*/ 176 h 183"/>
                <a:gd name="T70" fmla="*/ 223 w 330"/>
                <a:gd name="T71" fmla="*/ 185 h 183"/>
                <a:gd name="T72" fmla="*/ 252 w 330"/>
                <a:gd name="T73" fmla="*/ 175 h 183"/>
                <a:gd name="T74" fmla="*/ 264 w 330"/>
                <a:gd name="T75" fmla="*/ 172 h 183"/>
                <a:gd name="T76" fmla="*/ 275 w 330"/>
                <a:gd name="T77" fmla="*/ 166 h 183"/>
                <a:gd name="T78" fmla="*/ 259 w 330"/>
                <a:gd name="T79" fmla="*/ 165 h 183"/>
                <a:gd name="T80" fmla="*/ 240 w 330"/>
                <a:gd name="T81" fmla="*/ 151 h 183"/>
                <a:gd name="T82" fmla="*/ 244 w 330"/>
                <a:gd name="T83" fmla="*/ 141 h 183"/>
                <a:gd name="T84" fmla="*/ 242 w 330"/>
                <a:gd name="T85" fmla="*/ 146 h 183"/>
                <a:gd name="T86" fmla="*/ 247 w 330"/>
                <a:gd name="T87" fmla="*/ 142 h 183"/>
                <a:gd name="T88" fmla="*/ 275 w 330"/>
                <a:gd name="T89" fmla="*/ 132 h 183"/>
                <a:gd name="T90" fmla="*/ 303 w 330"/>
                <a:gd name="T91" fmla="*/ 122 h 183"/>
                <a:gd name="T92" fmla="*/ 313 w 330"/>
                <a:gd name="T93" fmla="*/ 120 h 183"/>
                <a:gd name="T94" fmla="*/ 319 w 330"/>
                <a:gd name="T95" fmla="*/ 108 h 183"/>
                <a:gd name="T96" fmla="*/ 334 w 330"/>
                <a:gd name="T97" fmla="*/ 100 h 183"/>
                <a:gd name="T98" fmla="*/ 322 w 330"/>
                <a:gd name="T99" fmla="*/ 66 h 183"/>
                <a:gd name="T100" fmla="*/ 295 w 330"/>
                <a:gd name="T101" fmla="*/ 57 h 183"/>
                <a:gd name="T102" fmla="*/ 268 w 330"/>
                <a:gd name="T103" fmla="*/ 48 h 183"/>
                <a:gd name="T104" fmla="*/ 256 w 330"/>
                <a:gd name="T105" fmla="*/ 51 h 183"/>
                <a:gd name="T106" fmla="*/ 231 w 330"/>
                <a:gd name="T107" fmla="*/ 30 h 183"/>
                <a:gd name="T108" fmla="*/ 208 w 330"/>
                <a:gd name="T109" fmla="*/ 11 h 183"/>
                <a:gd name="T110" fmla="*/ 205 w 330"/>
                <a:gd name="T111" fmla="*/ 3 h 183"/>
                <a:gd name="T112" fmla="*/ 176 w 330"/>
                <a:gd name="T113" fmla="*/ 0 h 1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0"/>
                <a:gd name="T172" fmla="*/ 0 h 183"/>
                <a:gd name="T173" fmla="*/ 330 w 330"/>
                <a:gd name="T174" fmla="*/ 183 h 1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0" h="183">
                  <a:moveTo>
                    <a:pt x="174" y="0"/>
                  </a:moveTo>
                  <a:lnTo>
                    <a:pt x="159" y="4"/>
                  </a:lnTo>
                  <a:lnTo>
                    <a:pt x="138" y="15"/>
                  </a:lnTo>
                  <a:lnTo>
                    <a:pt x="139" y="24"/>
                  </a:lnTo>
                  <a:lnTo>
                    <a:pt x="109" y="18"/>
                  </a:lnTo>
                  <a:lnTo>
                    <a:pt x="78" y="13"/>
                  </a:lnTo>
                  <a:lnTo>
                    <a:pt x="47" y="12"/>
                  </a:lnTo>
                  <a:lnTo>
                    <a:pt x="17" y="12"/>
                  </a:lnTo>
                  <a:lnTo>
                    <a:pt x="26" y="36"/>
                  </a:lnTo>
                  <a:lnTo>
                    <a:pt x="24" y="47"/>
                  </a:lnTo>
                  <a:lnTo>
                    <a:pt x="8" y="70"/>
                  </a:lnTo>
                  <a:lnTo>
                    <a:pt x="6" y="77"/>
                  </a:lnTo>
                  <a:lnTo>
                    <a:pt x="0" y="92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49" y="106"/>
                  </a:lnTo>
                  <a:lnTo>
                    <a:pt x="80" y="96"/>
                  </a:lnTo>
                  <a:lnTo>
                    <a:pt x="95" y="83"/>
                  </a:lnTo>
                  <a:lnTo>
                    <a:pt x="102" y="86"/>
                  </a:lnTo>
                  <a:lnTo>
                    <a:pt x="116" y="99"/>
                  </a:lnTo>
                  <a:lnTo>
                    <a:pt x="130" y="112"/>
                  </a:lnTo>
                  <a:lnTo>
                    <a:pt x="145" y="125"/>
                  </a:lnTo>
                  <a:lnTo>
                    <a:pt x="160" y="140"/>
                  </a:lnTo>
                  <a:lnTo>
                    <a:pt x="174" y="130"/>
                  </a:lnTo>
                  <a:lnTo>
                    <a:pt x="180" y="133"/>
                  </a:lnTo>
                  <a:lnTo>
                    <a:pt x="178" y="122"/>
                  </a:lnTo>
                  <a:lnTo>
                    <a:pt x="181" y="130"/>
                  </a:lnTo>
                  <a:lnTo>
                    <a:pt x="195" y="133"/>
                  </a:lnTo>
                  <a:lnTo>
                    <a:pt x="175" y="134"/>
                  </a:lnTo>
                  <a:lnTo>
                    <a:pt x="184" y="140"/>
                  </a:lnTo>
                  <a:lnTo>
                    <a:pt x="198" y="144"/>
                  </a:lnTo>
                  <a:lnTo>
                    <a:pt x="216" y="146"/>
                  </a:lnTo>
                  <a:lnTo>
                    <a:pt x="197" y="160"/>
                  </a:lnTo>
                  <a:lnTo>
                    <a:pt x="209" y="165"/>
                  </a:lnTo>
                  <a:lnTo>
                    <a:pt x="218" y="174"/>
                  </a:lnTo>
                  <a:lnTo>
                    <a:pt x="221" y="183"/>
                  </a:lnTo>
                  <a:lnTo>
                    <a:pt x="248" y="173"/>
                  </a:lnTo>
                  <a:lnTo>
                    <a:pt x="260" y="170"/>
                  </a:lnTo>
                  <a:lnTo>
                    <a:pt x="271" y="164"/>
                  </a:lnTo>
                  <a:lnTo>
                    <a:pt x="255" y="163"/>
                  </a:lnTo>
                  <a:lnTo>
                    <a:pt x="238" y="149"/>
                  </a:lnTo>
                  <a:lnTo>
                    <a:pt x="242" y="139"/>
                  </a:lnTo>
                  <a:lnTo>
                    <a:pt x="240" y="144"/>
                  </a:lnTo>
                  <a:lnTo>
                    <a:pt x="245" y="140"/>
                  </a:lnTo>
                  <a:lnTo>
                    <a:pt x="271" y="130"/>
                  </a:lnTo>
                  <a:lnTo>
                    <a:pt x="299" y="120"/>
                  </a:lnTo>
                  <a:lnTo>
                    <a:pt x="309" y="118"/>
                  </a:lnTo>
                  <a:lnTo>
                    <a:pt x="315" y="106"/>
                  </a:lnTo>
                  <a:lnTo>
                    <a:pt x="330" y="98"/>
                  </a:lnTo>
                  <a:lnTo>
                    <a:pt x="318" y="66"/>
                  </a:lnTo>
                  <a:lnTo>
                    <a:pt x="291" y="57"/>
                  </a:lnTo>
                  <a:lnTo>
                    <a:pt x="264" y="48"/>
                  </a:lnTo>
                  <a:lnTo>
                    <a:pt x="252" y="51"/>
                  </a:lnTo>
                  <a:lnTo>
                    <a:pt x="229" y="30"/>
                  </a:lnTo>
                  <a:lnTo>
                    <a:pt x="206" y="11"/>
                  </a:lnTo>
                  <a:lnTo>
                    <a:pt x="203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2" name="Freeform 206"/>
            <p:cNvSpPr>
              <a:spLocks noChangeAspect="1"/>
            </p:cNvSpPr>
            <p:nvPr/>
          </p:nvSpPr>
          <p:spPr bwMode="auto">
            <a:xfrm>
              <a:off x="3236" y="1810"/>
              <a:ext cx="82" cy="98"/>
            </a:xfrm>
            <a:custGeom>
              <a:avLst/>
              <a:gdLst>
                <a:gd name="T0" fmla="*/ 15 w 82"/>
                <a:gd name="T1" fmla="*/ 20 h 98"/>
                <a:gd name="T2" fmla="*/ 15 w 82"/>
                <a:gd name="T3" fmla="*/ 21 h 98"/>
                <a:gd name="T4" fmla="*/ 9 w 82"/>
                <a:gd name="T5" fmla="*/ 23 h 98"/>
                <a:gd name="T6" fmla="*/ 7 w 82"/>
                <a:gd name="T7" fmla="*/ 29 h 98"/>
                <a:gd name="T8" fmla="*/ 13 w 82"/>
                <a:gd name="T9" fmla="*/ 28 h 98"/>
                <a:gd name="T10" fmla="*/ 13 w 82"/>
                <a:gd name="T11" fmla="*/ 31 h 98"/>
                <a:gd name="T12" fmla="*/ 12 w 82"/>
                <a:gd name="T13" fmla="*/ 35 h 98"/>
                <a:gd name="T14" fmla="*/ 9 w 82"/>
                <a:gd name="T15" fmla="*/ 39 h 98"/>
                <a:gd name="T16" fmla="*/ 10 w 82"/>
                <a:gd name="T17" fmla="*/ 41 h 98"/>
                <a:gd name="T18" fmla="*/ 12 w 82"/>
                <a:gd name="T19" fmla="*/ 43 h 98"/>
                <a:gd name="T20" fmla="*/ 21 w 82"/>
                <a:gd name="T21" fmla="*/ 49 h 98"/>
                <a:gd name="T22" fmla="*/ 15 w 82"/>
                <a:gd name="T23" fmla="*/ 51 h 98"/>
                <a:gd name="T24" fmla="*/ 19 w 82"/>
                <a:gd name="T25" fmla="*/ 54 h 98"/>
                <a:gd name="T26" fmla="*/ 19 w 82"/>
                <a:gd name="T27" fmla="*/ 60 h 98"/>
                <a:gd name="T28" fmla="*/ 9 w 82"/>
                <a:gd name="T29" fmla="*/ 62 h 98"/>
                <a:gd name="T30" fmla="*/ 13 w 82"/>
                <a:gd name="T31" fmla="*/ 65 h 98"/>
                <a:gd name="T32" fmla="*/ 11 w 82"/>
                <a:gd name="T33" fmla="*/ 69 h 98"/>
                <a:gd name="T34" fmla="*/ 7 w 82"/>
                <a:gd name="T35" fmla="*/ 65 h 98"/>
                <a:gd name="T36" fmla="*/ 3 w 82"/>
                <a:gd name="T37" fmla="*/ 72 h 98"/>
                <a:gd name="T38" fmla="*/ 0 w 82"/>
                <a:gd name="T39" fmla="*/ 73 h 98"/>
                <a:gd name="T40" fmla="*/ 5 w 82"/>
                <a:gd name="T41" fmla="*/ 81 h 98"/>
                <a:gd name="T42" fmla="*/ 0 w 82"/>
                <a:gd name="T43" fmla="*/ 82 h 98"/>
                <a:gd name="T44" fmla="*/ 0 w 82"/>
                <a:gd name="T45" fmla="*/ 85 h 98"/>
                <a:gd name="T46" fmla="*/ 13 w 82"/>
                <a:gd name="T47" fmla="*/ 92 h 98"/>
                <a:gd name="T48" fmla="*/ 20 w 82"/>
                <a:gd name="T49" fmla="*/ 98 h 98"/>
                <a:gd name="T50" fmla="*/ 23 w 82"/>
                <a:gd name="T51" fmla="*/ 83 h 98"/>
                <a:gd name="T52" fmla="*/ 34 w 82"/>
                <a:gd name="T53" fmla="*/ 86 h 98"/>
                <a:gd name="T54" fmla="*/ 40 w 82"/>
                <a:gd name="T55" fmla="*/ 97 h 98"/>
                <a:gd name="T56" fmla="*/ 44 w 82"/>
                <a:gd name="T57" fmla="*/ 96 h 98"/>
                <a:gd name="T58" fmla="*/ 44 w 82"/>
                <a:gd name="T59" fmla="*/ 94 h 98"/>
                <a:gd name="T60" fmla="*/ 50 w 82"/>
                <a:gd name="T61" fmla="*/ 92 h 98"/>
                <a:gd name="T62" fmla="*/ 55 w 82"/>
                <a:gd name="T63" fmla="*/ 93 h 98"/>
                <a:gd name="T64" fmla="*/ 57 w 82"/>
                <a:gd name="T65" fmla="*/ 90 h 98"/>
                <a:gd name="T66" fmla="*/ 59 w 82"/>
                <a:gd name="T67" fmla="*/ 90 h 98"/>
                <a:gd name="T68" fmla="*/ 64 w 82"/>
                <a:gd name="T69" fmla="*/ 91 h 98"/>
                <a:gd name="T70" fmla="*/ 66 w 82"/>
                <a:gd name="T71" fmla="*/ 90 h 98"/>
                <a:gd name="T72" fmla="*/ 73 w 82"/>
                <a:gd name="T73" fmla="*/ 87 h 98"/>
                <a:gd name="T74" fmla="*/ 77 w 82"/>
                <a:gd name="T75" fmla="*/ 93 h 98"/>
                <a:gd name="T76" fmla="*/ 80 w 82"/>
                <a:gd name="T77" fmla="*/ 91 h 98"/>
                <a:gd name="T78" fmla="*/ 75 w 82"/>
                <a:gd name="T79" fmla="*/ 83 h 98"/>
                <a:gd name="T80" fmla="*/ 82 w 82"/>
                <a:gd name="T81" fmla="*/ 71 h 98"/>
                <a:gd name="T82" fmla="*/ 75 w 82"/>
                <a:gd name="T83" fmla="*/ 58 h 98"/>
                <a:gd name="T84" fmla="*/ 76 w 82"/>
                <a:gd name="T85" fmla="*/ 44 h 98"/>
                <a:gd name="T86" fmla="*/ 75 w 82"/>
                <a:gd name="T87" fmla="*/ 37 h 98"/>
                <a:gd name="T88" fmla="*/ 68 w 82"/>
                <a:gd name="T89" fmla="*/ 33 h 98"/>
                <a:gd name="T90" fmla="*/ 63 w 82"/>
                <a:gd name="T91" fmla="*/ 33 h 98"/>
                <a:gd name="T92" fmla="*/ 54 w 82"/>
                <a:gd name="T93" fmla="*/ 29 h 98"/>
                <a:gd name="T94" fmla="*/ 28 w 82"/>
                <a:gd name="T95" fmla="*/ 0 h 98"/>
                <a:gd name="T96" fmla="*/ 1 w 82"/>
                <a:gd name="T97" fmla="*/ 6 h 98"/>
                <a:gd name="T98" fmla="*/ 6 w 82"/>
                <a:gd name="T99" fmla="*/ 15 h 98"/>
                <a:gd name="T100" fmla="*/ 8 w 82"/>
                <a:gd name="T101" fmla="*/ 15 h 98"/>
                <a:gd name="T102" fmla="*/ 6 w 82"/>
                <a:gd name="T103" fmla="*/ 17 h 98"/>
                <a:gd name="T104" fmla="*/ 8 w 82"/>
                <a:gd name="T105" fmla="*/ 19 h 98"/>
                <a:gd name="T106" fmla="*/ 15 w 82"/>
                <a:gd name="T107" fmla="*/ 20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98"/>
                <a:gd name="T164" fmla="*/ 82 w 82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98">
                  <a:moveTo>
                    <a:pt x="15" y="20"/>
                  </a:moveTo>
                  <a:lnTo>
                    <a:pt x="15" y="21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21" y="49"/>
                  </a:lnTo>
                  <a:lnTo>
                    <a:pt x="15" y="51"/>
                  </a:lnTo>
                  <a:lnTo>
                    <a:pt x="19" y="54"/>
                  </a:lnTo>
                  <a:lnTo>
                    <a:pt x="19" y="60"/>
                  </a:lnTo>
                  <a:lnTo>
                    <a:pt x="9" y="62"/>
                  </a:lnTo>
                  <a:lnTo>
                    <a:pt x="13" y="65"/>
                  </a:lnTo>
                  <a:lnTo>
                    <a:pt x="11" y="69"/>
                  </a:lnTo>
                  <a:lnTo>
                    <a:pt x="7" y="65"/>
                  </a:lnTo>
                  <a:lnTo>
                    <a:pt x="3" y="72"/>
                  </a:lnTo>
                  <a:lnTo>
                    <a:pt x="0" y="73"/>
                  </a:lnTo>
                  <a:lnTo>
                    <a:pt x="5" y="81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3" y="92"/>
                  </a:lnTo>
                  <a:lnTo>
                    <a:pt x="20" y="98"/>
                  </a:lnTo>
                  <a:lnTo>
                    <a:pt x="23" y="83"/>
                  </a:lnTo>
                  <a:lnTo>
                    <a:pt x="34" y="86"/>
                  </a:lnTo>
                  <a:lnTo>
                    <a:pt x="40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50" y="92"/>
                  </a:lnTo>
                  <a:lnTo>
                    <a:pt x="55" y="93"/>
                  </a:lnTo>
                  <a:lnTo>
                    <a:pt x="57" y="90"/>
                  </a:lnTo>
                  <a:lnTo>
                    <a:pt x="59" y="90"/>
                  </a:lnTo>
                  <a:lnTo>
                    <a:pt x="64" y="91"/>
                  </a:lnTo>
                  <a:lnTo>
                    <a:pt x="66" y="90"/>
                  </a:lnTo>
                  <a:lnTo>
                    <a:pt x="73" y="87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75" y="83"/>
                  </a:lnTo>
                  <a:lnTo>
                    <a:pt x="82" y="71"/>
                  </a:lnTo>
                  <a:lnTo>
                    <a:pt x="75" y="58"/>
                  </a:lnTo>
                  <a:lnTo>
                    <a:pt x="76" y="44"/>
                  </a:lnTo>
                  <a:lnTo>
                    <a:pt x="75" y="37"/>
                  </a:lnTo>
                  <a:lnTo>
                    <a:pt x="68" y="33"/>
                  </a:lnTo>
                  <a:lnTo>
                    <a:pt x="63" y="33"/>
                  </a:lnTo>
                  <a:lnTo>
                    <a:pt x="54" y="29"/>
                  </a:lnTo>
                  <a:lnTo>
                    <a:pt x="28" y="0"/>
                  </a:lnTo>
                  <a:lnTo>
                    <a:pt x="1" y="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3" name="Freeform 207"/>
            <p:cNvSpPr>
              <a:spLocks noChangeAspect="1"/>
            </p:cNvSpPr>
            <p:nvPr/>
          </p:nvSpPr>
          <p:spPr bwMode="auto">
            <a:xfrm>
              <a:off x="2975" y="1274"/>
              <a:ext cx="374" cy="267"/>
            </a:xfrm>
            <a:custGeom>
              <a:avLst/>
              <a:gdLst>
                <a:gd name="T0" fmla="*/ 215 w 372"/>
                <a:gd name="T1" fmla="*/ 33 h 266"/>
                <a:gd name="T2" fmla="*/ 210 w 372"/>
                <a:gd name="T3" fmla="*/ 30 h 266"/>
                <a:gd name="T4" fmla="*/ 205 w 372"/>
                <a:gd name="T5" fmla="*/ 33 h 266"/>
                <a:gd name="T6" fmla="*/ 188 w 372"/>
                <a:gd name="T7" fmla="*/ 32 h 266"/>
                <a:gd name="T8" fmla="*/ 182 w 372"/>
                <a:gd name="T9" fmla="*/ 46 h 266"/>
                <a:gd name="T10" fmla="*/ 179 w 372"/>
                <a:gd name="T11" fmla="*/ 55 h 266"/>
                <a:gd name="T12" fmla="*/ 164 w 372"/>
                <a:gd name="T13" fmla="*/ 60 h 266"/>
                <a:gd name="T14" fmla="*/ 154 w 372"/>
                <a:gd name="T15" fmla="*/ 60 h 266"/>
                <a:gd name="T16" fmla="*/ 153 w 372"/>
                <a:gd name="T17" fmla="*/ 67 h 266"/>
                <a:gd name="T18" fmla="*/ 144 w 372"/>
                <a:gd name="T19" fmla="*/ 72 h 266"/>
                <a:gd name="T20" fmla="*/ 141 w 372"/>
                <a:gd name="T21" fmla="*/ 80 h 266"/>
                <a:gd name="T22" fmla="*/ 123 w 372"/>
                <a:gd name="T23" fmla="*/ 89 h 266"/>
                <a:gd name="T24" fmla="*/ 132 w 372"/>
                <a:gd name="T25" fmla="*/ 96 h 266"/>
                <a:gd name="T26" fmla="*/ 115 w 372"/>
                <a:gd name="T27" fmla="*/ 110 h 266"/>
                <a:gd name="T28" fmla="*/ 99 w 372"/>
                <a:gd name="T29" fmla="*/ 123 h 266"/>
                <a:gd name="T30" fmla="*/ 103 w 372"/>
                <a:gd name="T31" fmla="*/ 128 h 266"/>
                <a:gd name="T32" fmla="*/ 76 w 372"/>
                <a:gd name="T33" fmla="*/ 143 h 266"/>
                <a:gd name="T34" fmla="*/ 87 w 372"/>
                <a:gd name="T35" fmla="*/ 147 h 266"/>
                <a:gd name="T36" fmla="*/ 81 w 372"/>
                <a:gd name="T37" fmla="*/ 154 h 266"/>
                <a:gd name="T38" fmla="*/ 61 w 372"/>
                <a:gd name="T39" fmla="*/ 155 h 266"/>
                <a:gd name="T40" fmla="*/ 51 w 372"/>
                <a:gd name="T41" fmla="*/ 167 h 266"/>
                <a:gd name="T42" fmla="*/ 30 w 372"/>
                <a:gd name="T43" fmla="*/ 164 h 266"/>
                <a:gd name="T44" fmla="*/ 41 w 372"/>
                <a:gd name="T45" fmla="*/ 170 h 266"/>
                <a:gd name="T46" fmla="*/ 32 w 372"/>
                <a:gd name="T47" fmla="*/ 180 h 266"/>
                <a:gd name="T48" fmla="*/ 21 w 372"/>
                <a:gd name="T49" fmla="*/ 180 h 266"/>
                <a:gd name="T50" fmla="*/ 6 w 372"/>
                <a:gd name="T51" fmla="*/ 183 h 266"/>
                <a:gd name="T52" fmla="*/ 22 w 372"/>
                <a:gd name="T53" fmla="*/ 189 h 266"/>
                <a:gd name="T54" fmla="*/ 2 w 372"/>
                <a:gd name="T55" fmla="*/ 199 h 266"/>
                <a:gd name="T56" fmla="*/ 24 w 372"/>
                <a:gd name="T57" fmla="*/ 201 h 266"/>
                <a:gd name="T58" fmla="*/ 37 w 372"/>
                <a:gd name="T59" fmla="*/ 204 h 266"/>
                <a:gd name="T60" fmla="*/ 0 w 372"/>
                <a:gd name="T61" fmla="*/ 207 h 266"/>
                <a:gd name="T62" fmla="*/ 0 w 372"/>
                <a:gd name="T63" fmla="*/ 212 h 266"/>
                <a:gd name="T64" fmla="*/ 2 w 372"/>
                <a:gd name="T65" fmla="*/ 223 h 266"/>
                <a:gd name="T66" fmla="*/ 22 w 372"/>
                <a:gd name="T67" fmla="*/ 218 h 266"/>
                <a:gd name="T68" fmla="*/ 22 w 372"/>
                <a:gd name="T69" fmla="*/ 218 h 266"/>
                <a:gd name="T70" fmla="*/ 7 w 372"/>
                <a:gd name="T71" fmla="*/ 235 h 266"/>
                <a:gd name="T72" fmla="*/ 20 w 372"/>
                <a:gd name="T73" fmla="*/ 238 h 266"/>
                <a:gd name="T74" fmla="*/ 12 w 372"/>
                <a:gd name="T75" fmla="*/ 249 h 266"/>
                <a:gd name="T76" fmla="*/ 49 w 372"/>
                <a:gd name="T77" fmla="*/ 268 h 266"/>
                <a:gd name="T78" fmla="*/ 89 w 372"/>
                <a:gd name="T79" fmla="*/ 234 h 266"/>
                <a:gd name="T80" fmla="*/ 108 w 372"/>
                <a:gd name="T81" fmla="*/ 249 h 266"/>
                <a:gd name="T82" fmla="*/ 120 w 372"/>
                <a:gd name="T83" fmla="*/ 205 h 266"/>
                <a:gd name="T84" fmla="*/ 114 w 372"/>
                <a:gd name="T85" fmla="*/ 170 h 266"/>
                <a:gd name="T86" fmla="*/ 141 w 372"/>
                <a:gd name="T87" fmla="*/ 140 h 266"/>
                <a:gd name="T88" fmla="*/ 142 w 372"/>
                <a:gd name="T89" fmla="*/ 97 h 266"/>
                <a:gd name="T90" fmla="*/ 172 w 372"/>
                <a:gd name="T91" fmla="*/ 62 h 266"/>
                <a:gd name="T92" fmla="*/ 220 w 372"/>
                <a:gd name="T93" fmla="*/ 50 h 266"/>
                <a:gd name="T94" fmla="*/ 235 w 372"/>
                <a:gd name="T95" fmla="*/ 33 h 266"/>
                <a:gd name="T96" fmla="*/ 291 w 372"/>
                <a:gd name="T97" fmla="*/ 46 h 266"/>
                <a:gd name="T98" fmla="*/ 326 w 372"/>
                <a:gd name="T99" fmla="*/ 19 h 266"/>
                <a:gd name="T100" fmla="*/ 366 w 372"/>
                <a:gd name="T101" fmla="*/ 30 h 266"/>
                <a:gd name="T102" fmla="*/ 367 w 372"/>
                <a:gd name="T103" fmla="*/ 23 h 266"/>
                <a:gd name="T104" fmla="*/ 376 w 372"/>
                <a:gd name="T105" fmla="*/ 14 h 266"/>
                <a:gd name="T106" fmla="*/ 337 w 372"/>
                <a:gd name="T107" fmla="*/ 8 h 266"/>
                <a:gd name="T108" fmla="*/ 331 w 372"/>
                <a:gd name="T109" fmla="*/ 8 h 266"/>
                <a:gd name="T110" fmla="*/ 319 w 372"/>
                <a:gd name="T111" fmla="*/ 3 h 266"/>
                <a:gd name="T112" fmla="*/ 287 w 372"/>
                <a:gd name="T113" fmla="*/ 18 h 266"/>
                <a:gd name="T114" fmla="*/ 277 w 372"/>
                <a:gd name="T115" fmla="*/ 3 h 266"/>
                <a:gd name="T116" fmla="*/ 249 w 372"/>
                <a:gd name="T117" fmla="*/ 19 h 266"/>
                <a:gd name="T118" fmla="*/ 244 w 372"/>
                <a:gd name="T119" fmla="*/ 20 h 266"/>
                <a:gd name="T120" fmla="*/ 222 w 372"/>
                <a:gd name="T121" fmla="*/ 28 h 2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2"/>
                <a:gd name="T184" fmla="*/ 0 h 266"/>
                <a:gd name="T185" fmla="*/ 372 w 372"/>
                <a:gd name="T186" fmla="*/ 266 h 2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2" h="266">
                  <a:moveTo>
                    <a:pt x="220" y="28"/>
                  </a:moveTo>
                  <a:lnTo>
                    <a:pt x="220" y="29"/>
                  </a:lnTo>
                  <a:lnTo>
                    <a:pt x="213" y="33"/>
                  </a:lnTo>
                  <a:lnTo>
                    <a:pt x="214" y="21"/>
                  </a:lnTo>
                  <a:lnTo>
                    <a:pt x="212" y="29"/>
                  </a:lnTo>
                  <a:lnTo>
                    <a:pt x="208" y="30"/>
                  </a:lnTo>
                  <a:lnTo>
                    <a:pt x="206" y="24"/>
                  </a:lnTo>
                  <a:lnTo>
                    <a:pt x="201" y="29"/>
                  </a:lnTo>
                  <a:lnTo>
                    <a:pt x="203" y="33"/>
                  </a:lnTo>
                  <a:lnTo>
                    <a:pt x="193" y="31"/>
                  </a:lnTo>
                  <a:lnTo>
                    <a:pt x="194" y="34"/>
                  </a:lnTo>
                  <a:lnTo>
                    <a:pt x="186" y="32"/>
                  </a:lnTo>
                  <a:lnTo>
                    <a:pt x="183" y="38"/>
                  </a:lnTo>
                  <a:lnTo>
                    <a:pt x="183" y="45"/>
                  </a:lnTo>
                  <a:lnTo>
                    <a:pt x="180" y="46"/>
                  </a:lnTo>
                  <a:lnTo>
                    <a:pt x="164" y="50"/>
                  </a:lnTo>
                  <a:lnTo>
                    <a:pt x="180" y="52"/>
                  </a:lnTo>
                  <a:lnTo>
                    <a:pt x="177" y="55"/>
                  </a:lnTo>
                  <a:lnTo>
                    <a:pt x="166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56" y="57"/>
                  </a:lnTo>
                  <a:lnTo>
                    <a:pt x="152" y="60"/>
                  </a:lnTo>
                  <a:lnTo>
                    <a:pt x="141" y="67"/>
                  </a:lnTo>
                  <a:lnTo>
                    <a:pt x="155" y="65"/>
                  </a:lnTo>
                  <a:lnTo>
                    <a:pt x="151" y="67"/>
                  </a:lnTo>
                  <a:lnTo>
                    <a:pt x="153" y="71"/>
                  </a:lnTo>
                  <a:lnTo>
                    <a:pt x="152" y="72"/>
                  </a:lnTo>
                  <a:lnTo>
                    <a:pt x="142" y="72"/>
                  </a:lnTo>
                  <a:lnTo>
                    <a:pt x="141" y="75"/>
                  </a:lnTo>
                  <a:lnTo>
                    <a:pt x="153" y="78"/>
                  </a:lnTo>
                  <a:lnTo>
                    <a:pt x="139" y="80"/>
                  </a:lnTo>
                  <a:lnTo>
                    <a:pt x="128" y="84"/>
                  </a:lnTo>
                  <a:lnTo>
                    <a:pt x="120" y="89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20" y="95"/>
                  </a:lnTo>
                  <a:lnTo>
                    <a:pt x="130" y="96"/>
                  </a:lnTo>
                  <a:lnTo>
                    <a:pt x="116" y="101"/>
                  </a:lnTo>
                  <a:lnTo>
                    <a:pt x="112" y="106"/>
                  </a:lnTo>
                  <a:lnTo>
                    <a:pt x="113" y="110"/>
                  </a:lnTo>
                  <a:lnTo>
                    <a:pt x="113" y="115"/>
                  </a:lnTo>
                  <a:lnTo>
                    <a:pt x="116" y="116"/>
                  </a:lnTo>
                  <a:lnTo>
                    <a:pt x="97" y="123"/>
                  </a:lnTo>
                  <a:lnTo>
                    <a:pt x="97" y="124"/>
                  </a:lnTo>
                  <a:lnTo>
                    <a:pt x="104" y="121"/>
                  </a:lnTo>
                  <a:lnTo>
                    <a:pt x="101" y="128"/>
                  </a:lnTo>
                  <a:lnTo>
                    <a:pt x="92" y="131"/>
                  </a:lnTo>
                  <a:lnTo>
                    <a:pt x="86" y="133"/>
                  </a:lnTo>
                  <a:lnTo>
                    <a:pt x="76" y="141"/>
                  </a:lnTo>
                  <a:lnTo>
                    <a:pt x="72" y="147"/>
                  </a:lnTo>
                  <a:lnTo>
                    <a:pt x="79" y="150"/>
                  </a:lnTo>
                  <a:lnTo>
                    <a:pt x="87" y="14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81" y="152"/>
                  </a:lnTo>
                  <a:lnTo>
                    <a:pt x="74" y="152"/>
                  </a:lnTo>
                  <a:lnTo>
                    <a:pt x="63" y="151"/>
                  </a:lnTo>
                  <a:lnTo>
                    <a:pt x="61" y="153"/>
                  </a:lnTo>
                  <a:lnTo>
                    <a:pt x="53" y="158"/>
                  </a:lnTo>
                  <a:lnTo>
                    <a:pt x="49" y="162"/>
                  </a:lnTo>
                  <a:lnTo>
                    <a:pt x="51" y="165"/>
                  </a:lnTo>
                  <a:lnTo>
                    <a:pt x="47" y="163"/>
                  </a:lnTo>
                  <a:lnTo>
                    <a:pt x="51" y="168"/>
                  </a:lnTo>
                  <a:lnTo>
                    <a:pt x="30" y="162"/>
                  </a:lnTo>
                  <a:lnTo>
                    <a:pt x="28" y="168"/>
                  </a:lnTo>
                  <a:lnTo>
                    <a:pt x="35" y="168"/>
                  </a:lnTo>
                  <a:lnTo>
                    <a:pt x="41" y="168"/>
                  </a:lnTo>
                  <a:lnTo>
                    <a:pt x="35" y="170"/>
                  </a:lnTo>
                  <a:lnTo>
                    <a:pt x="21" y="172"/>
                  </a:lnTo>
                  <a:lnTo>
                    <a:pt x="32" y="178"/>
                  </a:lnTo>
                  <a:lnTo>
                    <a:pt x="29" y="179"/>
                  </a:lnTo>
                  <a:lnTo>
                    <a:pt x="20" y="174"/>
                  </a:lnTo>
                  <a:lnTo>
                    <a:pt x="21" y="178"/>
                  </a:lnTo>
                  <a:lnTo>
                    <a:pt x="12" y="179"/>
                  </a:lnTo>
                  <a:lnTo>
                    <a:pt x="14" y="181"/>
                  </a:lnTo>
                  <a:lnTo>
                    <a:pt x="6" y="181"/>
                  </a:lnTo>
                  <a:lnTo>
                    <a:pt x="1" y="181"/>
                  </a:lnTo>
                  <a:lnTo>
                    <a:pt x="0" y="186"/>
                  </a:lnTo>
                  <a:lnTo>
                    <a:pt x="22" y="187"/>
                  </a:lnTo>
                  <a:lnTo>
                    <a:pt x="0" y="188"/>
                  </a:lnTo>
                  <a:lnTo>
                    <a:pt x="6" y="194"/>
                  </a:lnTo>
                  <a:lnTo>
                    <a:pt x="2" y="197"/>
                  </a:lnTo>
                  <a:lnTo>
                    <a:pt x="4" y="197"/>
                  </a:lnTo>
                  <a:lnTo>
                    <a:pt x="1" y="201"/>
                  </a:lnTo>
                  <a:lnTo>
                    <a:pt x="24" y="199"/>
                  </a:lnTo>
                  <a:lnTo>
                    <a:pt x="34" y="198"/>
                  </a:lnTo>
                  <a:lnTo>
                    <a:pt x="36" y="197"/>
                  </a:lnTo>
                  <a:lnTo>
                    <a:pt x="37" y="202"/>
                  </a:lnTo>
                  <a:lnTo>
                    <a:pt x="34" y="205"/>
                  </a:lnTo>
                  <a:lnTo>
                    <a:pt x="21" y="202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3" y="210"/>
                  </a:lnTo>
                  <a:lnTo>
                    <a:pt x="0" y="210"/>
                  </a:lnTo>
                  <a:lnTo>
                    <a:pt x="11" y="212"/>
                  </a:lnTo>
                  <a:lnTo>
                    <a:pt x="6" y="216"/>
                  </a:lnTo>
                  <a:lnTo>
                    <a:pt x="2" y="221"/>
                  </a:lnTo>
                  <a:lnTo>
                    <a:pt x="11" y="220"/>
                  </a:lnTo>
                  <a:lnTo>
                    <a:pt x="13" y="224"/>
                  </a:lnTo>
                  <a:lnTo>
                    <a:pt x="22" y="216"/>
                  </a:lnTo>
                  <a:lnTo>
                    <a:pt x="28" y="215"/>
                  </a:lnTo>
                  <a:lnTo>
                    <a:pt x="24" y="222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16" y="231"/>
                  </a:lnTo>
                  <a:lnTo>
                    <a:pt x="7" y="233"/>
                  </a:lnTo>
                  <a:lnTo>
                    <a:pt x="6" y="240"/>
                  </a:lnTo>
                  <a:lnTo>
                    <a:pt x="14" y="237"/>
                  </a:lnTo>
                  <a:lnTo>
                    <a:pt x="20" y="236"/>
                  </a:lnTo>
                  <a:lnTo>
                    <a:pt x="21" y="241"/>
                  </a:lnTo>
                  <a:lnTo>
                    <a:pt x="18" y="246"/>
                  </a:lnTo>
                  <a:lnTo>
                    <a:pt x="12" y="247"/>
                  </a:lnTo>
                  <a:lnTo>
                    <a:pt x="13" y="258"/>
                  </a:lnTo>
                  <a:lnTo>
                    <a:pt x="27" y="265"/>
                  </a:lnTo>
                  <a:lnTo>
                    <a:pt x="49" y="266"/>
                  </a:lnTo>
                  <a:lnTo>
                    <a:pt x="75" y="245"/>
                  </a:lnTo>
                  <a:lnTo>
                    <a:pt x="87" y="244"/>
                  </a:lnTo>
                  <a:lnTo>
                    <a:pt x="89" y="232"/>
                  </a:lnTo>
                  <a:lnTo>
                    <a:pt x="94" y="229"/>
                  </a:lnTo>
                  <a:lnTo>
                    <a:pt x="97" y="243"/>
                  </a:lnTo>
                  <a:lnTo>
                    <a:pt x="106" y="247"/>
                  </a:lnTo>
                  <a:lnTo>
                    <a:pt x="116" y="227"/>
                  </a:lnTo>
                  <a:lnTo>
                    <a:pt x="118" y="209"/>
                  </a:lnTo>
                  <a:lnTo>
                    <a:pt x="118" y="203"/>
                  </a:lnTo>
                  <a:lnTo>
                    <a:pt x="125" y="197"/>
                  </a:lnTo>
                  <a:lnTo>
                    <a:pt x="112" y="189"/>
                  </a:lnTo>
                  <a:lnTo>
                    <a:pt x="112" y="168"/>
                  </a:lnTo>
                  <a:lnTo>
                    <a:pt x="110" y="148"/>
                  </a:lnTo>
                  <a:lnTo>
                    <a:pt x="125" y="139"/>
                  </a:lnTo>
                  <a:lnTo>
                    <a:pt x="139" y="138"/>
                  </a:lnTo>
                  <a:lnTo>
                    <a:pt x="131" y="129"/>
                  </a:lnTo>
                  <a:lnTo>
                    <a:pt x="143" y="104"/>
                  </a:lnTo>
                  <a:lnTo>
                    <a:pt x="140" y="97"/>
                  </a:lnTo>
                  <a:lnTo>
                    <a:pt x="154" y="94"/>
                  </a:lnTo>
                  <a:lnTo>
                    <a:pt x="161" y="83"/>
                  </a:lnTo>
                  <a:lnTo>
                    <a:pt x="170" y="62"/>
                  </a:lnTo>
                  <a:lnTo>
                    <a:pt x="189" y="56"/>
                  </a:lnTo>
                  <a:lnTo>
                    <a:pt x="191" y="50"/>
                  </a:lnTo>
                  <a:lnTo>
                    <a:pt x="218" y="50"/>
                  </a:lnTo>
                  <a:lnTo>
                    <a:pt x="217" y="39"/>
                  </a:lnTo>
                  <a:lnTo>
                    <a:pt x="223" y="39"/>
                  </a:lnTo>
                  <a:lnTo>
                    <a:pt x="233" y="33"/>
                  </a:lnTo>
                  <a:lnTo>
                    <a:pt x="251" y="43"/>
                  </a:lnTo>
                  <a:lnTo>
                    <a:pt x="267" y="46"/>
                  </a:lnTo>
                  <a:lnTo>
                    <a:pt x="287" y="46"/>
                  </a:lnTo>
                  <a:lnTo>
                    <a:pt x="295" y="42"/>
                  </a:lnTo>
                  <a:lnTo>
                    <a:pt x="301" y="28"/>
                  </a:lnTo>
                  <a:lnTo>
                    <a:pt x="322" y="19"/>
                  </a:lnTo>
                  <a:lnTo>
                    <a:pt x="347" y="25"/>
                  </a:lnTo>
                  <a:lnTo>
                    <a:pt x="348" y="39"/>
                  </a:lnTo>
                  <a:lnTo>
                    <a:pt x="362" y="30"/>
                  </a:lnTo>
                  <a:lnTo>
                    <a:pt x="372" y="29"/>
                  </a:lnTo>
                  <a:lnTo>
                    <a:pt x="372" y="24"/>
                  </a:lnTo>
                  <a:lnTo>
                    <a:pt x="363" y="23"/>
                  </a:lnTo>
                  <a:lnTo>
                    <a:pt x="355" y="24"/>
                  </a:lnTo>
                  <a:lnTo>
                    <a:pt x="344" y="18"/>
                  </a:lnTo>
                  <a:lnTo>
                    <a:pt x="372" y="14"/>
                  </a:lnTo>
                  <a:lnTo>
                    <a:pt x="358" y="8"/>
                  </a:lnTo>
                  <a:lnTo>
                    <a:pt x="344" y="4"/>
                  </a:lnTo>
                  <a:lnTo>
                    <a:pt x="333" y="8"/>
                  </a:lnTo>
                  <a:lnTo>
                    <a:pt x="330" y="17"/>
                  </a:lnTo>
                  <a:lnTo>
                    <a:pt x="329" y="10"/>
                  </a:lnTo>
                  <a:lnTo>
                    <a:pt x="327" y="8"/>
                  </a:lnTo>
                  <a:lnTo>
                    <a:pt x="326" y="7"/>
                  </a:lnTo>
                  <a:lnTo>
                    <a:pt x="324" y="0"/>
                  </a:lnTo>
                  <a:lnTo>
                    <a:pt x="315" y="3"/>
                  </a:lnTo>
                  <a:lnTo>
                    <a:pt x="306" y="13"/>
                  </a:lnTo>
                  <a:lnTo>
                    <a:pt x="301" y="3"/>
                  </a:lnTo>
                  <a:lnTo>
                    <a:pt x="283" y="18"/>
                  </a:lnTo>
                  <a:lnTo>
                    <a:pt x="291" y="6"/>
                  </a:lnTo>
                  <a:lnTo>
                    <a:pt x="287" y="4"/>
                  </a:lnTo>
                  <a:lnTo>
                    <a:pt x="275" y="3"/>
                  </a:lnTo>
                  <a:lnTo>
                    <a:pt x="275" y="8"/>
                  </a:lnTo>
                  <a:lnTo>
                    <a:pt x="258" y="19"/>
                  </a:lnTo>
                  <a:lnTo>
                    <a:pt x="247" y="19"/>
                  </a:lnTo>
                  <a:lnTo>
                    <a:pt x="248" y="16"/>
                  </a:lnTo>
                  <a:lnTo>
                    <a:pt x="232" y="17"/>
                  </a:lnTo>
                  <a:lnTo>
                    <a:pt x="242" y="20"/>
                  </a:lnTo>
                  <a:lnTo>
                    <a:pt x="240" y="23"/>
                  </a:lnTo>
                  <a:lnTo>
                    <a:pt x="230" y="23"/>
                  </a:lnTo>
                  <a:lnTo>
                    <a:pt x="220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4" name="Freeform 208"/>
            <p:cNvSpPr>
              <a:spLocks noChangeAspect="1"/>
            </p:cNvSpPr>
            <p:nvPr/>
          </p:nvSpPr>
          <p:spPr bwMode="auto">
            <a:xfrm>
              <a:off x="3034" y="1112"/>
              <a:ext cx="139" cy="61"/>
            </a:xfrm>
            <a:custGeom>
              <a:avLst/>
              <a:gdLst>
                <a:gd name="T0" fmla="*/ 34 w 139"/>
                <a:gd name="T1" fmla="*/ 5 h 60"/>
                <a:gd name="T2" fmla="*/ 15 w 139"/>
                <a:gd name="T3" fmla="*/ 5 h 60"/>
                <a:gd name="T4" fmla="*/ 0 w 139"/>
                <a:gd name="T5" fmla="*/ 7 h 60"/>
                <a:gd name="T6" fmla="*/ 3 w 139"/>
                <a:gd name="T7" fmla="*/ 13 h 60"/>
                <a:gd name="T8" fmla="*/ 14 w 139"/>
                <a:gd name="T9" fmla="*/ 13 h 60"/>
                <a:gd name="T10" fmla="*/ 15 w 139"/>
                <a:gd name="T11" fmla="*/ 18 h 60"/>
                <a:gd name="T12" fmla="*/ 6 w 139"/>
                <a:gd name="T13" fmla="*/ 19 h 60"/>
                <a:gd name="T14" fmla="*/ 23 w 139"/>
                <a:gd name="T15" fmla="*/ 26 h 60"/>
                <a:gd name="T16" fmla="*/ 37 w 139"/>
                <a:gd name="T17" fmla="*/ 34 h 60"/>
                <a:gd name="T18" fmla="*/ 47 w 139"/>
                <a:gd name="T19" fmla="*/ 26 h 60"/>
                <a:gd name="T20" fmla="*/ 57 w 139"/>
                <a:gd name="T21" fmla="*/ 22 h 60"/>
                <a:gd name="T22" fmla="*/ 58 w 139"/>
                <a:gd name="T23" fmla="*/ 25 h 60"/>
                <a:gd name="T24" fmla="*/ 74 w 139"/>
                <a:gd name="T25" fmla="*/ 22 h 60"/>
                <a:gd name="T26" fmla="*/ 75 w 139"/>
                <a:gd name="T27" fmla="*/ 28 h 60"/>
                <a:gd name="T28" fmla="*/ 43 w 139"/>
                <a:gd name="T29" fmla="*/ 35 h 60"/>
                <a:gd name="T30" fmla="*/ 39 w 139"/>
                <a:gd name="T31" fmla="*/ 39 h 60"/>
                <a:gd name="T32" fmla="*/ 79 w 139"/>
                <a:gd name="T33" fmla="*/ 39 h 60"/>
                <a:gd name="T34" fmla="*/ 63 w 139"/>
                <a:gd name="T35" fmla="*/ 42 h 60"/>
                <a:gd name="T36" fmla="*/ 70 w 139"/>
                <a:gd name="T37" fmla="*/ 44 h 60"/>
                <a:gd name="T38" fmla="*/ 46 w 139"/>
                <a:gd name="T39" fmla="*/ 46 h 60"/>
                <a:gd name="T40" fmla="*/ 72 w 139"/>
                <a:gd name="T41" fmla="*/ 55 h 60"/>
                <a:gd name="T42" fmla="*/ 83 w 139"/>
                <a:gd name="T43" fmla="*/ 62 h 60"/>
                <a:gd name="T44" fmla="*/ 86 w 139"/>
                <a:gd name="T45" fmla="*/ 58 h 60"/>
                <a:gd name="T46" fmla="*/ 98 w 139"/>
                <a:gd name="T47" fmla="*/ 45 h 60"/>
                <a:gd name="T48" fmla="*/ 105 w 139"/>
                <a:gd name="T49" fmla="*/ 36 h 60"/>
                <a:gd name="T50" fmla="*/ 108 w 139"/>
                <a:gd name="T51" fmla="*/ 29 h 60"/>
                <a:gd name="T52" fmla="*/ 139 w 139"/>
                <a:gd name="T53" fmla="*/ 22 h 60"/>
                <a:gd name="T54" fmla="*/ 103 w 139"/>
                <a:gd name="T55" fmla="*/ 14 h 60"/>
                <a:gd name="T56" fmla="*/ 99 w 139"/>
                <a:gd name="T57" fmla="*/ 9 h 60"/>
                <a:gd name="T58" fmla="*/ 90 w 139"/>
                <a:gd name="T59" fmla="*/ 10 h 60"/>
                <a:gd name="T60" fmla="*/ 89 w 139"/>
                <a:gd name="T61" fmla="*/ 7 h 60"/>
                <a:gd name="T62" fmla="*/ 70 w 139"/>
                <a:gd name="T63" fmla="*/ 0 h 60"/>
                <a:gd name="T64" fmla="*/ 72 w 139"/>
                <a:gd name="T65" fmla="*/ 20 h 60"/>
                <a:gd name="T66" fmla="*/ 49 w 139"/>
                <a:gd name="T67" fmla="*/ 4 h 60"/>
                <a:gd name="T68" fmla="*/ 39 w 139"/>
                <a:gd name="T69" fmla="*/ 10 h 60"/>
                <a:gd name="T70" fmla="*/ 29 w 139"/>
                <a:gd name="T71" fmla="*/ 8 h 60"/>
                <a:gd name="T72" fmla="*/ 34 w 139"/>
                <a:gd name="T73" fmla="*/ 5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9"/>
                <a:gd name="T112" fmla="*/ 0 h 60"/>
                <a:gd name="T113" fmla="*/ 139 w 139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9" h="60">
                  <a:moveTo>
                    <a:pt x="34" y="5"/>
                  </a:moveTo>
                  <a:lnTo>
                    <a:pt x="15" y="5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4" y="13"/>
                  </a:lnTo>
                  <a:lnTo>
                    <a:pt x="15" y="18"/>
                  </a:lnTo>
                  <a:lnTo>
                    <a:pt x="6" y="19"/>
                  </a:lnTo>
                  <a:lnTo>
                    <a:pt x="23" y="26"/>
                  </a:lnTo>
                  <a:lnTo>
                    <a:pt x="37" y="32"/>
                  </a:lnTo>
                  <a:lnTo>
                    <a:pt x="47" y="26"/>
                  </a:lnTo>
                  <a:lnTo>
                    <a:pt x="57" y="22"/>
                  </a:lnTo>
                  <a:lnTo>
                    <a:pt x="58" y="25"/>
                  </a:lnTo>
                  <a:lnTo>
                    <a:pt x="74" y="22"/>
                  </a:lnTo>
                  <a:lnTo>
                    <a:pt x="75" y="28"/>
                  </a:lnTo>
                  <a:lnTo>
                    <a:pt x="43" y="33"/>
                  </a:lnTo>
                  <a:lnTo>
                    <a:pt x="39" y="37"/>
                  </a:lnTo>
                  <a:lnTo>
                    <a:pt x="79" y="37"/>
                  </a:lnTo>
                  <a:lnTo>
                    <a:pt x="63" y="40"/>
                  </a:lnTo>
                  <a:lnTo>
                    <a:pt x="70" y="42"/>
                  </a:lnTo>
                  <a:lnTo>
                    <a:pt x="46" y="44"/>
                  </a:lnTo>
                  <a:lnTo>
                    <a:pt x="72" y="53"/>
                  </a:lnTo>
                  <a:lnTo>
                    <a:pt x="83" y="60"/>
                  </a:lnTo>
                  <a:lnTo>
                    <a:pt x="86" y="56"/>
                  </a:lnTo>
                  <a:lnTo>
                    <a:pt x="98" y="43"/>
                  </a:lnTo>
                  <a:lnTo>
                    <a:pt x="105" y="34"/>
                  </a:lnTo>
                  <a:lnTo>
                    <a:pt x="108" y="29"/>
                  </a:lnTo>
                  <a:lnTo>
                    <a:pt x="139" y="22"/>
                  </a:lnTo>
                  <a:lnTo>
                    <a:pt x="103" y="14"/>
                  </a:lnTo>
                  <a:lnTo>
                    <a:pt x="99" y="9"/>
                  </a:lnTo>
                  <a:lnTo>
                    <a:pt x="90" y="10"/>
                  </a:lnTo>
                  <a:lnTo>
                    <a:pt x="89" y="7"/>
                  </a:lnTo>
                  <a:lnTo>
                    <a:pt x="70" y="0"/>
                  </a:lnTo>
                  <a:lnTo>
                    <a:pt x="72" y="20"/>
                  </a:lnTo>
                  <a:lnTo>
                    <a:pt x="49" y="4"/>
                  </a:lnTo>
                  <a:lnTo>
                    <a:pt x="39" y="10"/>
                  </a:lnTo>
                  <a:lnTo>
                    <a:pt x="29" y="8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5" name="Freeform 209"/>
            <p:cNvSpPr>
              <a:spLocks noChangeAspect="1"/>
            </p:cNvSpPr>
            <p:nvPr/>
          </p:nvSpPr>
          <p:spPr bwMode="auto">
            <a:xfrm>
              <a:off x="3125" y="1106"/>
              <a:ext cx="116" cy="19"/>
            </a:xfrm>
            <a:custGeom>
              <a:avLst/>
              <a:gdLst>
                <a:gd name="T0" fmla="*/ 50 w 115"/>
                <a:gd name="T1" fmla="*/ 6 h 19"/>
                <a:gd name="T2" fmla="*/ 19 w 115"/>
                <a:gd name="T3" fmla="*/ 2 h 19"/>
                <a:gd name="T4" fmla="*/ 12 w 115"/>
                <a:gd name="T5" fmla="*/ 4 h 19"/>
                <a:gd name="T6" fmla="*/ 0 w 115"/>
                <a:gd name="T7" fmla="*/ 6 h 19"/>
                <a:gd name="T8" fmla="*/ 1 w 115"/>
                <a:gd name="T9" fmla="*/ 8 h 19"/>
                <a:gd name="T10" fmla="*/ 47 w 115"/>
                <a:gd name="T11" fmla="*/ 11 h 19"/>
                <a:gd name="T12" fmla="*/ 25 w 115"/>
                <a:gd name="T13" fmla="*/ 15 h 19"/>
                <a:gd name="T14" fmla="*/ 62 w 115"/>
                <a:gd name="T15" fmla="*/ 19 h 19"/>
                <a:gd name="T16" fmla="*/ 100 w 115"/>
                <a:gd name="T17" fmla="*/ 17 h 19"/>
                <a:gd name="T18" fmla="*/ 117 w 115"/>
                <a:gd name="T19" fmla="*/ 8 h 19"/>
                <a:gd name="T20" fmla="*/ 108 w 115"/>
                <a:gd name="T21" fmla="*/ 4 h 19"/>
                <a:gd name="T22" fmla="*/ 71 w 115"/>
                <a:gd name="T23" fmla="*/ 3 h 19"/>
                <a:gd name="T24" fmla="*/ 65 w 115"/>
                <a:gd name="T25" fmla="*/ 3 h 19"/>
                <a:gd name="T26" fmla="*/ 57 w 115"/>
                <a:gd name="T27" fmla="*/ 0 h 19"/>
                <a:gd name="T28" fmla="*/ 52 w 115"/>
                <a:gd name="T29" fmla="*/ 3 h 19"/>
                <a:gd name="T30" fmla="*/ 50 w 115"/>
                <a:gd name="T31" fmla="*/ 6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19"/>
                <a:gd name="T50" fmla="*/ 115 w 11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19">
                  <a:moveTo>
                    <a:pt x="50" y="6"/>
                  </a:moveTo>
                  <a:lnTo>
                    <a:pt x="19" y="2"/>
                  </a:lnTo>
                  <a:lnTo>
                    <a:pt x="12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7" y="11"/>
                  </a:lnTo>
                  <a:lnTo>
                    <a:pt x="25" y="15"/>
                  </a:lnTo>
                  <a:lnTo>
                    <a:pt x="60" y="19"/>
                  </a:lnTo>
                  <a:lnTo>
                    <a:pt x="98" y="17"/>
                  </a:lnTo>
                  <a:lnTo>
                    <a:pt x="115" y="8"/>
                  </a:lnTo>
                  <a:lnTo>
                    <a:pt x="106" y="4"/>
                  </a:lnTo>
                  <a:lnTo>
                    <a:pt x="69" y="3"/>
                  </a:lnTo>
                  <a:lnTo>
                    <a:pt x="63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6" name="Freeform 210"/>
            <p:cNvSpPr>
              <a:spLocks noChangeAspect="1"/>
            </p:cNvSpPr>
            <p:nvPr/>
          </p:nvSpPr>
          <p:spPr bwMode="auto">
            <a:xfrm>
              <a:off x="3167" y="1145"/>
              <a:ext cx="56" cy="12"/>
            </a:xfrm>
            <a:custGeom>
              <a:avLst/>
              <a:gdLst>
                <a:gd name="T0" fmla="*/ 43 w 55"/>
                <a:gd name="T1" fmla="*/ 11 h 12"/>
                <a:gd name="T2" fmla="*/ 23 w 55"/>
                <a:gd name="T3" fmla="*/ 12 h 12"/>
                <a:gd name="T4" fmla="*/ 6 w 55"/>
                <a:gd name="T5" fmla="*/ 11 h 12"/>
                <a:gd name="T6" fmla="*/ 10 w 55"/>
                <a:gd name="T7" fmla="*/ 4 h 12"/>
                <a:gd name="T8" fmla="*/ 0 w 55"/>
                <a:gd name="T9" fmla="*/ 0 h 12"/>
                <a:gd name="T10" fmla="*/ 35 w 55"/>
                <a:gd name="T11" fmla="*/ 0 h 12"/>
                <a:gd name="T12" fmla="*/ 57 w 55"/>
                <a:gd name="T13" fmla="*/ 7 h 12"/>
                <a:gd name="T14" fmla="*/ 43 w 55"/>
                <a:gd name="T15" fmla="*/ 1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2"/>
                <a:gd name="T26" fmla="*/ 55 w 5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2">
                  <a:moveTo>
                    <a:pt x="41" y="11"/>
                  </a:moveTo>
                  <a:lnTo>
                    <a:pt x="23" y="12"/>
                  </a:lnTo>
                  <a:lnTo>
                    <a:pt x="6" y="11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7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7" name="Freeform 211"/>
            <p:cNvSpPr>
              <a:spLocks noChangeAspect="1"/>
            </p:cNvSpPr>
            <p:nvPr/>
          </p:nvSpPr>
          <p:spPr bwMode="auto">
            <a:xfrm>
              <a:off x="3119" y="1316"/>
              <a:ext cx="20" cy="11"/>
            </a:xfrm>
            <a:custGeom>
              <a:avLst/>
              <a:gdLst>
                <a:gd name="T0" fmla="*/ 11 w 20"/>
                <a:gd name="T1" fmla="*/ 0 h 11"/>
                <a:gd name="T2" fmla="*/ 5 w 20"/>
                <a:gd name="T3" fmla="*/ 9 h 11"/>
                <a:gd name="T4" fmla="*/ 0 w 20"/>
                <a:gd name="T5" fmla="*/ 11 h 11"/>
                <a:gd name="T6" fmla="*/ 8 w 20"/>
                <a:gd name="T7" fmla="*/ 9 h 11"/>
                <a:gd name="T8" fmla="*/ 12 w 20"/>
                <a:gd name="T9" fmla="*/ 11 h 11"/>
                <a:gd name="T10" fmla="*/ 20 w 20"/>
                <a:gd name="T11" fmla="*/ 2 h 11"/>
                <a:gd name="T12" fmla="*/ 13 w 20"/>
                <a:gd name="T13" fmla="*/ 4 h 11"/>
                <a:gd name="T14" fmla="*/ 11 w 2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1"/>
                <a:gd name="T26" fmla="*/ 20 w 2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1">
                  <a:moveTo>
                    <a:pt x="11" y="0"/>
                  </a:moveTo>
                  <a:lnTo>
                    <a:pt x="5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20" y="2"/>
                  </a:lnTo>
                  <a:lnTo>
                    <a:pt x="13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8" name="Freeform 212"/>
            <p:cNvSpPr>
              <a:spLocks noChangeAspect="1"/>
            </p:cNvSpPr>
            <p:nvPr/>
          </p:nvSpPr>
          <p:spPr bwMode="auto">
            <a:xfrm>
              <a:off x="3199" y="1293"/>
              <a:ext cx="198" cy="209"/>
            </a:xfrm>
            <a:custGeom>
              <a:avLst/>
              <a:gdLst>
                <a:gd name="T0" fmla="*/ 168 w 196"/>
                <a:gd name="T1" fmla="*/ 114 h 208"/>
                <a:gd name="T2" fmla="*/ 163 w 196"/>
                <a:gd name="T3" fmla="*/ 108 h 208"/>
                <a:gd name="T4" fmla="*/ 162 w 196"/>
                <a:gd name="T5" fmla="*/ 87 h 208"/>
                <a:gd name="T6" fmla="*/ 140 w 196"/>
                <a:gd name="T7" fmla="*/ 64 h 208"/>
                <a:gd name="T8" fmla="*/ 150 w 196"/>
                <a:gd name="T9" fmla="*/ 50 h 208"/>
                <a:gd name="T10" fmla="*/ 127 w 196"/>
                <a:gd name="T11" fmla="*/ 37 h 208"/>
                <a:gd name="T12" fmla="*/ 126 w 196"/>
                <a:gd name="T13" fmla="*/ 24 h 208"/>
                <a:gd name="T14" fmla="*/ 127 w 196"/>
                <a:gd name="T15" fmla="*/ 20 h 208"/>
                <a:gd name="T16" fmla="*/ 126 w 196"/>
                <a:gd name="T17" fmla="*/ 6 h 208"/>
                <a:gd name="T18" fmla="*/ 101 w 196"/>
                <a:gd name="T19" fmla="*/ 0 h 208"/>
                <a:gd name="T20" fmla="*/ 80 w 196"/>
                <a:gd name="T21" fmla="*/ 9 h 208"/>
                <a:gd name="T22" fmla="*/ 74 w 196"/>
                <a:gd name="T23" fmla="*/ 23 h 208"/>
                <a:gd name="T24" fmla="*/ 66 w 196"/>
                <a:gd name="T25" fmla="*/ 27 h 208"/>
                <a:gd name="T26" fmla="*/ 44 w 196"/>
                <a:gd name="T27" fmla="*/ 27 h 208"/>
                <a:gd name="T28" fmla="*/ 28 w 196"/>
                <a:gd name="T29" fmla="*/ 24 h 208"/>
                <a:gd name="T30" fmla="*/ 10 w 196"/>
                <a:gd name="T31" fmla="*/ 14 h 208"/>
                <a:gd name="T32" fmla="*/ 0 w 196"/>
                <a:gd name="T33" fmla="*/ 20 h 208"/>
                <a:gd name="T34" fmla="*/ 44 w 196"/>
                <a:gd name="T35" fmla="*/ 38 h 208"/>
                <a:gd name="T36" fmla="*/ 61 w 196"/>
                <a:gd name="T37" fmla="*/ 65 h 208"/>
                <a:gd name="T38" fmla="*/ 69 w 196"/>
                <a:gd name="T39" fmla="*/ 85 h 208"/>
                <a:gd name="T40" fmla="*/ 76 w 196"/>
                <a:gd name="T41" fmla="*/ 84 h 208"/>
                <a:gd name="T42" fmla="*/ 83 w 196"/>
                <a:gd name="T43" fmla="*/ 89 h 208"/>
                <a:gd name="T44" fmla="*/ 88 w 196"/>
                <a:gd name="T45" fmla="*/ 106 h 208"/>
                <a:gd name="T46" fmla="*/ 60 w 196"/>
                <a:gd name="T47" fmla="*/ 127 h 208"/>
                <a:gd name="T48" fmla="*/ 47 w 196"/>
                <a:gd name="T49" fmla="*/ 138 h 208"/>
                <a:gd name="T50" fmla="*/ 34 w 196"/>
                <a:gd name="T51" fmla="*/ 144 h 208"/>
                <a:gd name="T52" fmla="*/ 37 w 196"/>
                <a:gd name="T53" fmla="*/ 167 h 208"/>
                <a:gd name="T54" fmla="*/ 42 w 196"/>
                <a:gd name="T55" fmla="*/ 194 h 208"/>
                <a:gd name="T56" fmla="*/ 62 w 196"/>
                <a:gd name="T57" fmla="*/ 199 h 208"/>
                <a:gd name="T58" fmla="*/ 62 w 196"/>
                <a:gd name="T59" fmla="*/ 203 h 208"/>
                <a:gd name="T60" fmla="*/ 69 w 196"/>
                <a:gd name="T61" fmla="*/ 202 h 208"/>
                <a:gd name="T62" fmla="*/ 76 w 196"/>
                <a:gd name="T63" fmla="*/ 210 h 208"/>
                <a:gd name="T64" fmla="*/ 80 w 196"/>
                <a:gd name="T65" fmla="*/ 207 h 208"/>
                <a:gd name="T66" fmla="*/ 119 w 196"/>
                <a:gd name="T67" fmla="*/ 199 h 208"/>
                <a:gd name="T68" fmla="*/ 128 w 196"/>
                <a:gd name="T69" fmla="*/ 196 h 208"/>
                <a:gd name="T70" fmla="*/ 150 w 196"/>
                <a:gd name="T71" fmla="*/ 196 h 208"/>
                <a:gd name="T72" fmla="*/ 164 w 196"/>
                <a:gd name="T73" fmla="*/ 184 h 208"/>
                <a:gd name="T74" fmla="*/ 176 w 196"/>
                <a:gd name="T75" fmla="*/ 172 h 208"/>
                <a:gd name="T76" fmla="*/ 188 w 196"/>
                <a:gd name="T77" fmla="*/ 159 h 208"/>
                <a:gd name="T78" fmla="*/ 200 w 196"/>
                <a:gd name="T79" fmla="*/ 146 h 208"/>
                <a:gd name="T80" fmla="*/ 171 w 196"/>
                <a:gd name="T81" fmla="*/ 130 h 208"/>
                <a:gd name="T82" fmla="*/ 178 w 196"/>
                <a:gd name="T83" fmla="*/ 123 h 208"/>
                <a:gd name="T84" fmla="*/ 168 w 196"/>
                <a:gd name="T85" fmla="*/ 114 h 2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08"/>
                <a:gd name="T131" fmla="*/ 196 w 196"/>
                <a:gd name="T132" fmla="*/ 208 h 2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08">
                  <a:moveTo>
                    <a:pt x="164" y="112"/>
                  </a:moveTo>
                  <a:lnTo>
                    <a:pt x="159" y="106"/>
                  </a:lnTo>
                  <a:lnTo>
                    <a:pt x="158" y="87"/>
                  </a:lnTo>
                  <a:lnTo>
                    <a:pt x="138" y="64"/>
                  </a:lnTo>
                  <a:lnTo>
                    <a:pt x="147" y="50"/>
                  </a:lnTo>
                  <a:lnTo>
                    <a:pt x="125" y="37"/>
                  </a:lnTo>
                  <a:lnTo>
                    <a:pt x="124" y="24"/>
                  </a:lnTo>
                  <a:lnTo>
                    <a:pt x="125" y="20"/>
                  </a:lnTo>
                  <a:lnTo>
                    <a:pt x="124" y="6"/>
                  </a:lnTo>
                  <a:lnTo>
                    <a:pt x="99" y="0"/>
                  </a:lnTo>
                  <a:lnTo>
                    <a:pt x="78" y="9"/>
                  </a:lnTo>
                  <a:lnTo>
                    <a:pt x="72" y="23"/>
                  </a:lnTo>
                  <a:lnTo>
                    <a:pt x="64" y="27"/>
                  </a:lnTo>
                  <a:lnTo>
                    <a:pt x="44" y="27"/>
                  </a:lnTo>
                  <a:lnTo>
                    <a:pt x="28" y="24"/>
                  </a:lnTo>
                  <a:lnTo>
                    <a:pt x="10" y="14"/>
                  </a:lnTo>
                  <a:lnTo>
                    <a:pt x="0" y="20"/>
                  </a:lnTo>
                  <a:lnTo>
                    <a:pt x="44" y="38"/>
                  </a:lnTo>
                  <a:lnTo>
                    <a:pt x="59" y="65"/>
                  </a:lnTo>
                  <a:lnTo>
                    <a:pt x="67" y="85"/>
                  </a:lnTo>
                  <a:lnTo>
                    <a:pt x="74" y="84"/>
                  </a:lnTo>
                  <a:lnTo>
                    <a:pt x="81" y="89"/>
                  </a:lnTo>
                  <a:lnTo>
                    <a:pt x="86" y="104"/>
                  </a:lnTo>
                  <a:lnTo>
                    <a:pt x="58" y="125"/>
                  </a:lnTo>
                  <a:lnTo>
                    <a:pt x="47" y="136"/>
                  </a:lnTo>
                  <a:lnTo>
                    <a:pt x="34" y="142"/>
                  </a:lnTo>
                  <a:lnTo>
                    <a:pt x="37" y="165"/>
                  </a:lnTo>
                  <a:lnTo>
                    <a:pt x="42" y="192"/>
                  </a:lnTo>
                  <a:lnTo>
                    <a:pt x="60" y="197"/>
                  </a:lnTo>
                  <a:lnTo>
                    <a:pt x="60" y="201"/>
                  </a:lnTo>
                  <a:lnTo>
                    <a:pt x="67" y="200"/>
                  </a:lnTo>
                  <a:lnTo>
                    <a:pt x="74" y="208"/>
                  </a:lnTo>
                  <a:lnTo>
                    <a:pt x="78" y="205"/>
                  </a:lnTo>
                  <a:lnTo>
                    <a:pt x="117" y="197"/>
                  </a:lnTo>
                  <a:lnTo>
                    <a:pt x="126" y="194"/>
                  </a:lnTo>
                  <a:lnTo>
                    <a:pt x="147" y="194"/>
                  </a:lnTo>
                  <a:lnTo>
                    <a:pt x="160" y="182"/>
                  </a:lnTo>
                  <a:lnTo>
                    <a:pt x="172" y="170"/>
                  </a:lnTo>
                  <a:lnTo>
                    <a:pt x="184" y="157"/>
                  </a:lnTo>
                  <a:lnTo>
                    <a:pt x="196" y="144"/>
                  </a:lnTo>
                  <a:lnTo>
                    <a:pt x="167" y="128"/>
                  </a:lnTo>
                  <a:lnTo>
                    <a:pt x="174" y="121"/>
                  </a:lnTo>
                  <a:lnTo>
                    <a:pt x="164" y="1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49" name="Freeform 213"/>
            <p:cNvSpPr>
              <a:spLocks noChangeAspect="1"/>
            </p:cNvSpPr>
            <p:nvPr/>
          </p:nvSpPr>
          <p:spPr bwMode="auto">
            <a:xfrm>
              <a:off x="2609" y="2213"/>
              <a:ext cx="12" cy="13"/>
            </a:xfrm>
            <a:custGeom>
              <a:avLst/>
              <a:gdLst>
                <a:gd name="T0" fmla="*/ 12 w 12"/>
                <a:gd name="T1" fmla="*/ 0 h 13"/>
                <a:gd name="T2" fmla="*/ 10 w 12"/>
                <a:gd name="T3" fmla="*/ 10 h 13"/>
                <a:gd name="T4" fmla="*/ 0 w 12"/>
                <a:gd name="T5" fmla="*/ 13 h 13"/>
                <a:gd name="T6" fmla="*/ 12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12" y="0"/>
                  </a:moveTo>
                  <a:lnTo>
                    <a:pt x="10" y="1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0" name="Freeform 214"/>
            <p:cNvSpPr>
              <a:spLocks noChangeAspect="1"/>
            </p:cNvSpPr>
            <p:nvPr/>
          </p:nvSpPr>
          <p:spPr bwMode="auto">
            <a:xfrm>
              <a:off x="2560" y="2223"/>
              <a:ext cx="10" cy="9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0 w 10"/>
                <a:gd name="T5" fmla="*/ 2 h 9"/>
                <a:gd name="T6" fmla="*/ 1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1" name="Freeform 215"/>
            <p:cNvSpPr>
              <a:spLocks noChangeAspect="1"/>
            </p:cNvSpPr>
            <p:nvPr/>
          </p:nvSpPr>
          <p:spPr bwMode="auto">
            <a:xfrm>
              <a:off x="2579" y="2233"/>
              <a:ext cx="8" cy="5"/>
            </a:xfrm>
            <a:custGeom>
              <a:avLst/>
              <a:gdLst>
                <a:gd name="T0" fmla="*/ 8 w 8"/>
                <a:gd name="T1" fmla="*/ 0 h 5"/>
                <a:gd name="T2" fmla="*/ 6 w 8"/>
                <a:gd name="T3" fmla="*/ 5 h 5"/>
                <a:gd name="T4" fmla="*/ 0 w 8"/>
                <a:gd name="T5" fmla="*/ 0 h 5"/>
                <a:gd name="T6" fmla="*/ 8 w 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8" y="0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2" name="Freeform 216"/>
            <p:cNvSpPr>
              <a:spLocks noChangeAspect="1"/>
            </p:cNvSpPr>
            <p:nvPr/>
          </p:nvSpPr>
          <p:spPr bwMode="auto">
            <a:xfrm>
              <a:off x="2621" y="2204"/>
              <a:ext cx="8" cy="3"/>
            </a:xfrm>
            <a:custGeom>
              <a:avLst/>
              <a:gdLst>
                <a:gd name="T0" fmla="*/ 7 w 7"/>
                <a:gd name="T1" fmla="*/ 3 h 3"/>
                <a:gd name="T2" fmla="*/ 9 w 7"/>
                <a:gd name="T3" fmla="*/ 0 h 3"/>
                <a:gd name="T4" fmla="*/ 0 w 7"/>
                <a:gd name="T5" fmla="*/ 2 h 3"/>
                <a:gd name="T6" fmla="*/ 7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5" y="3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3" name="Freeform 217"/>
            <p:cNvSpPr>
              <a:spLocks noChangeAspect="1"/>
            </p:cNvSpPr>
            <p:nvPr/>
          </p:nvSpPr>
          <p:spPr bwMode="auto">
            <a:xfrm>
              <a:off x="2788" y="204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4" name="Freeform 218"/>
            <p:cNvSpPr>
              <a:spLocks noChangeAspect="1"/>
            </p:cNvSpPr>
            <p:nvPr/>
          </p:nvSpPr>
          <p:spPr bwMode="auto">
            <a:xfrm>
              <a:off x="2514" y="1365"/>
              <a:ext cx="166" cy="62"/>
            </a:xfrm>
            <a:custGeom>
              <a:avLst/>
              <a:gdLst>
                <a:gd name="T0" fmla="*/ 129 w 165"/>
                <a:gd name="T1" fmla="*/ 0 h 61"/>
                <a:gd name="T2" fmla="*/ 127 w 165"/>
                <a:gd name="T3" fmla="*/ 4 h 61"/>
                <a:gd name="T4" fmla="*/ 112 w 165"/>
                <a:gd name="T5" fmla="*/ 8 h 61"/>
                <a:gd name="T6" fmla="*/ 101 w 165"/>
                <a:gd name="T7" fmla="*/ 6 h 61"/>
                <a:gd name="T8" fmla="*/ 100 w 165"/>
                <a:gd name="T9" fmla="*/ 14 h 61"/>
                <a:gd name="T10" fmla="*/ 98 w 165"/>
                <a:gd name="T11" fmla="*/ 12 h 61"/>
                <a:gd name="T12" fmla="*/ 82 w 165"/>
                <a:gd name="T13" fmla="*/ 7 h 61"/>
                <a:gd name="T14" fmla="*/ 78 w 165"/>
                <a:gd name="T15" fmla="*/ 13 h 61"/>
                <a:gd name="T16" fmla="*/ 68 w 165"/>
                <a:gd name="T17" fmla="*/ 6 h 61"/>
                <a:gd name="T18" fmla="*/ 58 w 165"/>
                <a:gd name="T19" fmla="*/ 18 h 61"/>
                <a:gd name="T20" fmla="*/ 50 w 165"/>
                <a:gd name="T21" fmla="*/ 23 h 61"/>
                <a:gd name="T22" fmla="*/ 44 w 165"/>
                <a:gd name="T23" fmla="*/ 16 h 61"/>
                <a:gd name="T24" fmla="*/ 48 w 165"/>
                <a:gd name="T25" fmla="*/ 13 h 61"/>
                <a:gd name="T26" fmla="*/ 26 w 165"/>
                <a:gd name="T27" fmla="*/ 0 h 61"/>
                <a:gd name="T28" fmla="*/ 30 w 165"/>
                <a:gd name="T29" fmla="*/ 5 h 61"/>
                <a:gd name="T30" fmla="*/ 33 w 165"/>
                <a:gd name="T31" fmla="*/ 11 h 61"/>
                <a:gd name="T32" fmla="*/ 21 w 165"/>
                <a:gd name="T33" fmla="*/ 6 h 61"/>
                <a:gd name="T34" fmla="*/ 16 w 165"/>
                <a:gd name="T35" fmla="*/ 8 h 61"/>
                <a:gd name="T36" fmla="*/ 15 w 165"/>
                <a:gd name="T37" fmla="*/ 12 h 61"/>
                <a:gd name="T38" fmla="*/ 19 w 165"/>
                <a:gd name="T39" fmla="*/ 13 h 61"/>
                <a:gd name="T40" fmla="*/ 18 w 165"/>
                <a:gd name="T41" fmla="*/ 14 h 61"/>
                <a:gd name="T42" fmla="*/ 6 w 165"/>
                <a:gd name="T43" fmla="*/ 13 h 61"/>
                <a:gd name="T44" fmla="*/ 9 w 165"/>
                <a:gd name="T45" fmla="*/ 17 h 61"/>
                <a:gd name="T46" fmla="*/ 0 w 165"/>
                <a:gd name="T47" fmla="*/ 17 h 61"/>
                <a:gd name="T48" fmla="*/ 35 w 165"/>
                <a:gd name="T49" fmla="*/ 19 h 61"/>
                <a:gd name="T50" fmla="*/ 30 w 165"/>
                <a:gd name="T51" fmla="*/ 24 h 61"/>
                <a:gd name="T52" fmla="*/ 34 w 165"/>
                <a:gd name="T53" fmla="*/ 27 h 61"/>
                <a:gd name="T54" fmla="*/ 3 w 165"/>
                <a:gd name="T55" fmla="*/ 30 h 61"/>
                <a:gd name="T56" fmla="*/ 29 w 165"/>
                <a:gd name="T57" fmla="*/ 38 h 61"/>
                <a:gd name="T58" fmla="*/ 35 w 165"/>
                <a:gd name="T59" fmla="*/ 40 h 61"/>
                <a:gd name="T60" fmla="*/ 32 w 165"/>
                <a:gd name="T61" fmla="*/ 44 h 61"/>
                <a:gd name="T62" fmla="*/ 36 w 165"/>
                <a:gd name="T63" fmla="*/ 44 h 61"/>
                <a:gd name="T64" fmla="*/ 33 w 165"/>
                <a:gd name="T65" fmla="*/ 47 h 61"/>
                <a:gd name="T66" fmla="*/ 20 w 165"/>
                <a:gd name="T67" fmla="*/ 52 h 61"/>
                <a:gd name="T68" fmla="*/ 31 w 165"/>
                <a:gd name="T69" fmla="*/ 56 h 61"/>
                <a:gd name="T70" fmla="*/ 53 w 165"/>
                <a:gd name="T71" fmla="*/ 57 h 61"/>
                <a:gd name="T72" fmla="*/ 90 w 165"/>
                <a:gd name="T73" fmla="*/ 63 h 61"/>
                <a:gd name="T74" fmla="*/ 115 w 165"/>
                <a:gd name="T75" fmla="*/ 55 h 61"/>
                <a:gd name="T76" fmla="*/ 140 w 165"/>
                <a:gd name="T77" fmla="*/ 46 h 61"/>
                <a:gd name="T78" fmla="*/ 155 w 165"/>
                <a:gd name="T79" fmla="*/ 37 h 61"/>
                <a:gd name="T80" fmla="*/ 163 w 165"/>
                <a:gd name="T81" fmla="*/ 29 h 61"/>
                <a:gd name="T82" fmla="*/ 167 w 165"/>
                <a:gd name="T83" fmla="*/ 29 h 61"/>
                <a:gd name="T84" fmla="*/ 161 w 165"/>
                <a:gd name="T85" fmla="*/ 25 h 61"/>
                <a:gd name="T86" fmla="*/ 167 w 165"/>
                <a:gd name="T87" fmla="*/ 23 h 61"/>
                <a:gd name="T88" fmla="*/ 167 w 165"/>
                <a:gd name="T89" fmla="*/ 19 h 61"/>
                <a:gd name="T90" fmla="*/ 153 w 165"/>
                <a:gd name="T91" fmla="*/ 19 h 61"/>
                <a:gd name="T92" fmla="*/ 158 w 165"/>
                <a:gd name="T93" fmla="*/ 16 h 61"/>
                <a:gd name="T94" fmla="*/ 150 w 165"/>
                <a:gd name="T95" fmla="*/ 15 h 61"/>
                <a:gd name="T96" fmla="*/ 149 w 165"/>
                <a:gd name="T97" fmla="*/ 8 h 61"/>
                <a:gd name="T98" fmla="*/ 155 w 165"/>
                <a:gd name="T99" fmla="*/ 2 h 61"/>
                <a:gd name="T100" fmla="*/ 143 w 165"/>
                <a:gd name="T101" fmla="*/ 4 h 61"/>
                <a:gd name="T102" fmla="*/ 129 w 165"/>
                <a:gd name="T103" fmla="*/ 0 h 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"/>
                <a:gd name="T157" fmla="*/ 0 h 61"/>
                <a:gd name="T158" fmla="*/ 165 w 165"/>
                <a:gd name="T159" fmla="*/ 61 h 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" h="61">
                  <a:moveTo>
                    <a:pt x="127" y="0"/>
                  </a:moveTo>
                  <a:lnTo>
                    <a:pt x="125" y="4"/>
                  </a:lnTo>
                  <a:lnTo>
                    <a:pt x="110" y="8"/>
                  </a:lnTo>
                  <a:lnTo>
                    <a:pt x="99" y="6"/>
                  </a:lnTo>
                  <a:lnTo>
                    <a:pt x="98" y="14"/>
                  </a:lnTo>
                  <a:lnTo>
                    <a:pt x="96" y="12"/>
                  </a:lnTo>
                  <a:lnTo>
                    <a:pt x="82" y="7"/>
                  </a:lnTo>
                  <a:lnTo>
                    <a:pt x="78" y="13"/>
                  </a:lnTo>
                  <a:lnTo>
                    <a:pt x="68" y="6"/>
                  </a:lnTo>
                  <a:lnTo>
                    <a:pt x="58" y="18"/>
                  </a:lnTo>
                  <a:lnTo>
                    <a:pt x="50" y="23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26" y="0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21" y="6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35" y="19"/>
                  </a:lnTo>
                  <a:lnTo>
                    <a:pt x="30" y="24"/>
                  </a:lnTo>
                  <a:lnTo>
                    <a:pt x="34" y="27"/>
                  </a:lnTo>
                  <a:lnTo>
                    <a:pt x="3" y="30"/>
                  </a:lnTo>
                  <a:lnTo>
                    <a:pt x="29" y="36"/>
                  </a:lnTo>
                  <a:lnTo>
                    <a:pt x="35" y="38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33" y="45"/>
                  </a:lnTo>
                  <a:lnTo>
                    <a:pt x="20" y="50"/>
                  </a:lnTo>
                  <a:lnTo>
                    <a:pt x="31" y="54"/>
                  </a:lnTo>
                  <a:lnTo>
                    <a:pt x="53" y="55"/>
                  </a:lnTo>
                  <a:lnTo>
                    <a:pt x="88" y="61"/>
                  </a:lnTo>
                  <a:lnTo>
                    <a:pt x="113" y="53"/>
                  </a:lnTo>
                  <a:lnTo>
                    <a:pt x="138" y="44"/>
                  </a:lnTo>
                  <a:lnTo>
                    <a:pt x="153" y="35"/>
                  </a:lnTo>
                  <a:lnTo>
                    <a:pt x="161" y="29"/>
                  </a:lnTo>
                  <a:lnTo>
                    <a:pt x="165" y="29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65" y="19"/>
                  </a:lnTo>
                  <a:lnTo>
                    <a:pt x="151" y="19"/>
                  </a:lnTo>
                  <a:lnTo>
                    <a:pt x="156" y="16"/>
                  </a:lnTo>
                  <a:lnTo>
                    <a:pt x="148" y="15"/>
                  </a:lnTo>
                  <a:lnTo>
                    <a:pt x="147" y="8"/>
                  </a:lnTo>
                  <a:lnTo>
                    <a:pt x="153" y="2"/>
                  </a:lnTo>
                  <a:lnTo>
                    <a:pt x="141" y="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5" name="Freeform 219"/>
            <p:cNvSpPr>
              <a:spLocks noChangeAspect="1"/>
            </p:cNvSpPr>
            <p:nvPr/>
          </p:nvSpPr>
          <p:spPr bwMode="auto">
            <a:xfrm>
              <a:off x="2711" y="1604"/>
              <a:ext cx="72" cy="83"/>
            </a:xfrm>
            <a:custGeom>
              <a:avLst/>
              <a:gdLst>
                <a:gd name="T0" fmla="*/ 72 w 72"/>
                <a:gd name="T1" fmla="*/ 61 h 83"/>
                <a:gd name="T2" fmla="*/ 72 w 72"/>
                <a:gd name="T3" fmla="*/ 43 h 83"/>
                <a:gd name="T4" fmla="*/ 72 w 72"/>
                <a:gd name="T5" fmla="*/ 26 h 83"/>
                <a:gd name="T6" fmla="*/ 62 w 72"/>
                <a:gd name="T7" fmla="*/ 21 h 83"/>
                <a:gd name="T8" fmla="*/ 58 w 72"/>
                <a:gd name="T9" fmla="*/ 22 h 83"/>
                <a:gd name="T10" fmla="*/ 44 w 72"/>
                <a:gd name="T11" fmla="*/ 20 h 83"/>
                <a:gd name="T12" fmla="*/ 57 w 72"/>
                <a:gd name="T13" fmla="*/ 4 h 83"/>
                <a:gd name="T14" fmla="*/ 59 w 72"/>
                <a:gd name="T15" fmla="*/ 0 h 83"/>
                <a:gd name="T16" fmla="*/ 52 w 72"/>
                <a:gd name="T17" fmla="*/ 3 h 83"/>
                <a:gd name="T18" fmla="*/ 46 w 72"/>
                <a:gd name="T19" fmla="*/ 3 h 83"/>
                <a:gd name="T20" fmla="*/ 32 w 72"/>
                <a:gd name="T21" fmla="*/ 11 h 83"/>
                <a:gd name="T22" fmla="*/ 37 w 72"/>
                <a:gd name="T23" fmla="*/ 14 h 83"/>
                <a:gd name="T24" fmla="*/ 32 w 72"/>
                <a:gd name="T25" fmla="*/ 21 h 83"/>
                <a:gd name="T26" fmla="*/ 10 w 72"/>
                <a:gd name="T27" fmla="*/ 23 h 83"/>
                <a:gd name="T28" fmla="*/ 12 w 72"/>
                <a:gd name="T29" fmla="*/ 30 h 83"/>
                <a:gd name="T30" fmla="*/ 4 w 72"/>
                <a:gd name="T31" fmla="*/ 37 h 83"/>
                <a:gd name="T32" fmla="*/ 24 w 72"/>
                <a:gd name="T33" fmla="*/ 44 h 83"/>
                <a:gd name="T34" fmla="*/ 10 w 72"/>
                <a:gd name="T35" fmla="*/ 59 h 83"/>
                <a:gd name="T36" fmla="*/ 24 w 72"/>
                <a:gd name="T37" fmla="*/ 55 h 83"/>
                <a:gd name="T38" fmla="*/ 9 w 72"/>
                <a:gd name="T39" fmla="*/ 64 h 83"/>
                <a:gd name="T40" fmla="*/ 0 w 72"/>
                <a:gd name="T41" fmla="*/ 67 h 83"/>
                <a:gd name="T42" fmla="*/ 6 w 72"/>
                <a:gd name="T43" fmla="*/ 69 h 83"/>
                <a:gd name="T44" fmla="*/ 0 w 72"/>
                <a:gd name="T45" fmla="*/ 74 h 83"/>
                <a:gd name="T46" fmla="*/ 8 w 72"/>
                <a:gd name="T47" fmla="*/ 77 h 83"/>
                <a:gd name="T48" fmla="*/ 6 w 72"/>
                <a:gd name="T49" fmla="*/ 79 h 83"/>
                <a:gd name="T50" fmla="*/ 12 w 72"/>
                <a:gd name="T51" fmla="*/ 79 h 83"/>
                <a:gd name="T52" fmla="*/ 11 w 72"/>
                <a:gd name="T53" fmla="*/ 83 h 83"/>
                <a:gd name="T54" fmla="*/ 31 w 72"/>
                <a:gd name="T55" fmla="*/ 80 h 83"/>
                <a:gd name="T56" fmla="*/ 48 w 72"/>
                <a:gd name="T57" fmla="*/ 72 h 83"/>
                <a:gd name="T58" fmla="*/ 66 w 72"/>
                <a:gd name="T59" fmla="*/ 68 h 83"/>
                <a:gd name="T60" fmla="*/ 72 w 72"/>
                <a:gd name="T61" fmla="*/ 61 h 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83"/>
                <a:gd name="T95" fmla="*/ 72 w 72"/>
                <a:gd name="T96" fmla="*/ 83 h 8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83">
                  <a:moveTo>
                    <a:pt x="72" y="61"/>
                  </a:moveTo>
                  <a:lnTo>
                    <a:pt x="72" y="43"/>
                  </a:lnTo>
                  <a:lnTo>
                    <a:pt x="72" y="26"/>
                  </a:lnTo>
                  <a:lnTo>
                    <a:pt x="62" y="21"/>
                  </a:lnTo>
                  <a:lnTo>
                    <a:pt x="58" y="22"/>
                  </a:lnTo>
                  <a:lnTo>
                    <a:pt x="44" y="20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32" y="11"/>
                  </a:lnTo>
                  <a:lnTo>
                    <a:pt x="37" y="14"/>
                  </a:lnTo>
                  <a:lnTo>
                    <a:pt x="32" y="21"/>
                  </a:lnTo>
                  <a:lnTo>
                    <a:pt x="10" y="23"/>
                  </a:lnTo>
                  <a:lnTo>
                    <a:pt x="12" y="30"/>
                  </a:lnTo>
                  <a:lnTo>
                    <a:pt x="4" y="37"/>
                  </a:lnTo>
                  <a:lnTo>
                    <a:pt x="24" y="44"/>
                  </a:lnTo>
                  <a:lnTo>
                    <a:pt x="10" y="59"/>
                  </a:lnTo>
                  <a:lnTo>
                    <a:pt x="24" y="55"/>
                  </a:lnTo>
                  <a:lnTo>
                    <a:pt x="9" y="64"/>
                  </a:lnTo>
                  <a:lnTo>
                    <a:pt x="0" y="67"/>
                  </a:lnTo>
                  <a:lnTo>
                    <a:pt x="6" y="69"/>
                  </a:lnTo>
                  <a:lnTo>
                    <a:pt x="0" y="74"/>
                  </a:lnTo>
                  <a:lnTo>
                    <a:pt x="8" y="77"/>
                  </a:lnTo>
                  <a:lnTo>
                    <a:pt x="6" y="79"/>
                  </a:lnTo>
                  <a:lnTo>
                    <a:pt x="12" y="79"/>
                  </a:lnTo>
                  <a:lnTo>
                    <a:pt x="11" y="83"/>
                  </a:lnTo>
                  <a:lnTo>
                    <a:pt x="31" y="80"/>
                  </a:lnTo>
                  <a:lnTo>
                    <a:pt x="48" y="72"/>
                  </a:lnTo>
                  <a:lnTo>
                    <a:pt x="66" y="68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6" name="Freeform 220"/>
            <p:cNvSpPr>
              <a:spLocks noChangeAspect="1"/>
            </p:cNvSpPr>
            <p:nvPr/>
          </p:nvSpPr>
          <p:spPr bwMode="auto">
            <a:xfrm>
              <a:off x="2791" y="1530"/>
              <a:ext cx="132" cy="190"/>
            </a:xfrm>
            <a:custGeom>
              <a:avLst/>
              <a:gdLst>
                <a:gd name="T0" fmla="*/ 11 w 131"/>
                <a:gd name="T1" fmla="*/ 57 h 189"/>
                <a:gd name="T2" fmla="*/ 21 w 131"/>
                <a:gd name="T3" fmla="*/ 59 h 189"/>
                <a:gd name="T4" fmla="*/ 15 w 131"/>
                <a:gd name="T5" fmla="*/ 76 h 189"/>
                <a:gd name="T6" fmla="*/ 26 w 131"/>
                <a:gd name="T7" fmla="*/ 84 h 189"/>
                <a:gd name="T8" fmla="*/ 39 w 131"/>
                <a:gd name="T9" fmla="*/ 86 h 189"/>
                <a:gd name="T10" fmla="*/ 49 w 131"/>
                <a:gd name="T11" fmla="*/ 117 h 189"/>
                <a:gd name="T12" fmla="*/ 21 w 131"/>
                <a:gd name="T13" fmla="*/ 127 h 189"/>
                <a:gd name="T14" fmla="*/ 30 w 131"/>
                <a:gd name="T15" fmla="*/ 136 h 189"/>
                <a:gd name="T16" fmla="*/ 11 w 131"/>
                <a:gd name="T17" fmla="*/ 153 h 189"/>
                <a:gd name="T18" fmla="*/ 36 w 131"/>
                <a:gd name="T19" fmla="*/ 160 h 189"/>
                <a:gd name="T20" fmla="*/ 49 w 131"/>
                <a:gd name="T21" fmla="*/ 161 h 189"/>
                <a:gd name="T22" fmla="*/ 16 w 131"/>
                <a:gd name="T23" fmla="*/ 176 h 189"/>
                <a:gd name="T24" fmla="*/ 5 w 131"/>
                <a:gd name="T25" fmla="*/ 191 h 189"/>
                <a:gd name="T26" fmla="*/ 32 w 131"/>
                <a:gd name="T27" fmla="*/ 186 h 189"/>
                <a:gd name="T28" fmla="*/ 55 w 131"/>
                <a:gd name="T29" fmla="*/ 178 h 189"/>
                <a:gd name="T30" fmla="*/ 106 w 131"/>
                <a:gd name="T31" fmla="*/ 175 h 189"/>
                <a:gd name="T32" fmla="*/ 113 w 131"/>
                <a:gd name="T33" fmla="*/ 159 h 189"/>
                <a:gd name="T34" fmla="*/ 133 w 131"/>
                <a:gd name="T35" fmla="*/ 137 h 189"/>
                <a:gd name="T36" fmla="*/ 106 w 131"/>
                <a:gd name="T37" fmla="*/ 130 h 189"/>
                <a:gd name="T38" fmla="*/ 94 w 131"/>
                <a:gd name="T39" fmla="*/ 110 h 189"/>
                <a:gd name="T40" fmla="*/ 98 w 131"/>
                <a:gd name="T41" fmla="*/ 102 h 189"/>
                <a:gd name="T42" fmla="*/ 65 w 131"/>
                <a:gd name="T43" fmla="*/ 60 h 189"/>
                <a:gd name="T44" fmla="*/ 55 w 131"/>
                <a:gd name="T45" fmla="*/ 52 h 189"/>
                <a:gd name="T46" fmla="*/ 53 w 131"/>
                <a:gd name="T47" fmla="*/ 47 h 189"/>
                <a:gd name="T48" fmla="*/ 36 w 131"/>
                <a:gd name="T49" fmla="*/ 22 h 189"/>
                <a:gd name="T50" fmla="*/ 35 w 131"/>
                <a:gd name="T51" fmla="*/ 18 h 189"/>
                <a:gd name="T52" fmla="*/ 21 w 131"/>
                <a:gd name="T53" fmla="*/ 0 h 189"/>
                <a:gd name="T54" fmla="*/ 14 w 131"/>
                <a:gd name="T55" fmla="*/ 14 h 189"/>
                <a:gd name="T56" fmla="*/ 7 w 131"/>
                <a:gd name="T57" fmla="*/ 24 h 189"/>
                <a:gd name="T58" fmla="*/ 7 w 131"/>
                <a:gd name="T59" fmla="*/ 30 h 189"/>
                <a:gd name="T60" fmla="*/ 2 w 131"/>
                <a:gd name="T61" fmla="*/ 42 h 189"/>
                <a:gd name="T62" fmla="*/ 12 w 131"/>
                <a:gd name="T63" fmla="*/ 42 h 189"/>
                <a:gd name="T64" fmla="*/ 1 w 131"/>
                <a:gd name="T65" fmla="*/ 72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89"/>
                <a:gd name="T101" fmla="*/ 131 w 131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89">
                  <a:moveTo>
                    <a:pt x="1" y="72"/>
                  </a:moveTo>
                  <a:lnTo>
                    <a:pt x="11" y="57"/>
                  </a:lnTo>
                  <a:lnTo>
                    <a:pt x="16" y="57"/>
                  </a:lnTo>
                  <a:lnTo>
                    <a:pt x="21" y="59"/>
                  </a:lnTo>
                  <a:lnTo>
                    <a:pt x="19" y="64"/>
                  </a:lnTo>
                  <a:lnTo>
                    <a:pt x="15" y="76"/>
                  </a:lnTo>
                  <a:lnTo>
                    <a:pt x="18" y="86"/>
                  </a:lnTo>
                  <a:lnTo>
                    <a:pt x="26" y="84"/>
                  </a:lnTo>
                  <a:lnTo>
                    <a:pt x="45" y="80"/>
                  </a:lnTo>
                  <a:lnTo>
                    <a:pt x="39" y="86"/>
                  </a:lnTo>
                  <a:lnTo>
                    <a:pt x="48" y="96"/>
                  </a:lnTo>
                  <a:lnTo>
                    <a:pt x="49" y="115"/>
                  </a:lnTo>
                  <a:lnTo>
                    <a:pt x="44" y="116"/>
                  </a:lnTo>
                  <a:lnTo>
                    <a:pt x="21" y="125"/>
                  </a:lnTo>
                  <a:lnTo>
                    <a:pt x="24" y="126"/>
                  </a:lnTo>
                  <a:lnTo>
                    <a:pt x="30" y="134"/>
                  </a:lnTo>
                  <a:lnTo>
                    <a:pt x="13" y="145"/>
                  </a:lnTo>
                  <a:lnTo>
                    <a:pt x="11" y="151"/>
                  </a:lnTo>
                  <a:lnTo>
                    <a:pt x="28" y="153"/>
                  </a:lnTo>
                  <a:lnTo>
                    <a:pt x="36" y="158"/>
                  </a:lnTo>
                  <a:lnTo>
                    <a:pt x="57" y="151"/>
                  </a:lnTo>
                  <a:lnTo>
                    <a:pt x="49" y="159"/>
                  </a:lnTo>
                  <a:lnTo>
                    <a:pt x="34" y="162"/>
                  </a:lnTo>
                  <a:lnTo>
                    <a:pt x="16" y="174"/>
                  </a:lnTo>
                  <a:lnTo>
                    <a:pt x="0" y="187"/>
                  </a:lnTo>
                  <a:lnTo>
                    <a:pt x="5" y="189"/>
                  </a:lnTo>
                  <a:lnTo>
                    <a:pt x="10" y="188"/>
                  </a:lnTo>
                  <a:lnTo>
                    <a:pt x="32" y="184"/>
                  </a:lnTo>
                  <a:lnTo>
                    <a:pt x="38" y="179"/>
                  </a:lnTo>
                  <a:lnTo>
                    <a:pt x="55" y="176"/>
                  </a:lnTo>
                  <a:lnTo>
                    <a:pt x="74" y="173"/>
                  </a:lnTo>
                  <a:lnTo>
                    <a:pt x="104" y="173"/>
                  </a:lnTo>
                  <a:lnTo>
                    <a:pt x="125" y="161"/>
                  </a:lnTo>
                  <a:lnTo>
                    <a:pt x="111" y="157"/>
                  </a:lnTo>
                  <a:lnTo>
                    <a:pt x="115" y="151"/>
                  </a:lnTo>
                  <a:lnTo>
                    <a:pt x="131" y="135"/>
                  </a:lnTo>
                  <a:lnTo>
                    <a:pt x="125" y="126"/>
                  </a:lnTo>
                  <a:lnTo>
                    <a:pt x="104" y="128"/>
                  </a:lnTo>
                  <a:lnTo>
                    <a:pt x="106" y="121"/>
                  </a:lnTo>
                  <a:lnTo>
                    <a:pt x="92" y="108"/>
                  </a:lnTo>
                  <a:lnTo>
                    <a:pt x="99" y="109"/>
                  </a:lnTo>
                  <a:lnTo>
                    <a:pt x="96" y="100"/>
                  </a:lnTo>
                  <a:lnTo>
                    <a:pt x="84" y="88"/>
                  </a:lnTo>
                  <a:lnTo>
                    <a:pt x="65" y="60"/>
                  </a:lnTo>
                  <a:lnTo>
                    <a:pt x="40" y="56"/>
                  </a:lnTo>
                  <a:lnTo>
                    <a:pt x="55" y="52"/>
                  </a:lnTo>
                  <a:lnTo>
                    <a:pt x="47" y="49"/>
                  </a:lnTo>
                  <a:lnTo>
                    <a:pt x="53" y="47"/>
                  </a:lnTo>
                  <a:lnTo>
                    <a:pt x="70" y="23"/>
                  </a:lnTo>
                  <a:lnTo>
                    <a:pt x="36" y="22"/>
                  </a:lnTo>
                  <a:lnTo>
                    <a:pt x="30" y="21"/>
                  </a:lnTo>
                  <a:lnTo>
                    <a:pt x="35" y="18"/>
                  </a:lnTo>
                  <a:lnTo>
                    <a:pt x="48" y="2"/>
                  </a:lnTo>
                  <a:lnTo>
                    <a:pt x="21" y="0"/>
                  </a:lnTo>
                  <a:lnTo>
                    <a:pt x="15" y="8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11" y="43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7" name="Freeform 221"/>
            <p:cNvSpPr>
              <a:spLocks noChangeAspect="1"/>
            </p:cNvSpPr>
            <p:nvPr/>
          </p:nvSpPr>
          <p:spPr bwMode="auto">
            <a:xfrm>
              <a:off x="2755" y="1605"/>
              <a:ext cx="39" cy="25"/>
            </a:xfrm>
            <a:custGeom>
              <a:avLst/>
              <a:gdLst>
                <a:gd name="T0" fmla="*/ 39 w 39"/>
                <a:gd name="T1" fmla="*/ 18 h 25"/>
                <a:gd name="T2" fmla="*/ 38 w 39"/>
                <a:gd name="T3" fmla="*/ 12 h 25"/>
                <a:gd name="T4" fmla="*/ 27 w 39"/>
                <a:gd name="T5" fmla="*/ 0 h 25"/>
                <a:gd name="T6" fmla="*/ 13 w 39"/>
                <a:gd name="T7" fmla="*/ 3 h 25"/>
                <a:gd name="T8" fmla="*/ 0 w 39"/>
                <a:gd name="T9" fmla="*/ 19 h 25"/>
                <a:gd name="T10" fmla="*/ 14 w 39"/>
                <a:gd name="T11" fmla="*/ 21 h 25"/>
                <a:gd name="T12" fmla="*/ 18 w 39"/>
                <a:gd name="T13" fmla="*/ 20 h 25"/>
                <a:gd name="T14" fmla="*/ 28 w 39"/>
                <a:gd name="T15" fmla="*/ 25 h 25"/>
                <a:gd name="T16" fmla="*/ 39 w 39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5"/>
                <a:gd name="T29" fmla="*/ 39 w 39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5">
                  <a:moveTo>
                    <a:pt x="39" y="18"/>
                  </a:moveTo>
                  <a:lnTo>
                    <a:pt x="38" y="12"/>
                  </a:lnTo>
                  <a:lnTo>
                    <a:pt x="27" y="0"/>
                  </a:lnTo>
                  <a:lnTo>
                    <a:pt x="13" y="3"/>
                  </a:lnTo>
                  <a:lnTo>
                    <a:pt x="0" y="19"/>
                  </a:lnTo>
                  <a:lnTo>
                    <a:pt x="14" y="21"/>
                  </a:lnTo>
                  <a:lnTo>
                    <a:pt x="18" y="20"/>
                  </a:lnTo>
                  <a:lnTo>
                    <a:pt x="28" y="25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8" name="Freeform 222"/>
            <p:cNvSpPr>
              <a:spLocks noChangeAspect="1"/>
            </p:cNvSpPr>
            <p:nvPr/>
          </p:nvSpPr>
          <p:spPr bwMode="auto">
            <a:xfrm>
              <a:off x="2780" y="1553"/>
              <a:ext cx="16" cy="9"/>
            </a:xfrm>
            <a:custGeom>
              <a:avLst/>
              <a:gdLst>
                <a:gd name="T0" fmla="*/ 9 w 16"/>
                <a:gd name="T1" fmla="*/ 1 h 9"/>
                <a:gd name="T2" fmla="*/ 4 w 16"/>
                <a:gd name="T3" fmla="*/ 0 h 9"/>
                <a:gd name="T4" fmla="*/ 0 w 16"/>
                <a:gd name="T5" fmla="*/ 5 h 9"/>
                <a:gd name="T6" fmla="*/ 14 w 16"/>
                <a:gd name="T7" fmla="*/ 9 h 9"/>
                <a:gd name="T8" fmla="*/ 16 w 16"/>
                <a:gd name="T9" fmla="*/ 7 h 9"/>
                <a:gd name="T10" fmla="*/ 9 w 16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9"/>
                <a:gd name="T20" fmla="*/ 16 w 1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9">
                  <a:moveTo>
                    <a:pt x="9" y="1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59" name="Freeform 223"/>
            <p:cNvSpPr>
              <a:spLocks noChangeAspect="1"/>
            </p:cNvSpPr>
            <p:nvPr/>
          </p:nvSpPr>
          <p:spPr bwMode="auto">
            <a:xfrm>
              <a:off x="2776" y="1536"/>
              <a:ext cx="14" cy="9"/>
            </a:xfrm>
            <a:custGeom>
              <a:avLst/>
              <a:gdLst>
                <a:gd name="T0" fmla="*/ 14 w 14"/>
                <a:gd name="T1" fmla="*/ 3 h 9"/>
                <a:gd name="T2" fmla="*/ 13 w 14"/>
                <a:gd name="T3" fmla="*/ 0 h 9"/>
                <a:gd name="T4" fmla="*/ 2 w 14"/>
                <a:gd name="T5" fmla="*/ 3 h 9"/>
                <a:gd name="T6" fmla="*/ 0 w 14"/>
                <a:gd name="T7" fmla="*/ 9 h 9"/>
                <a:gd name="T8" fmla="*/ 14 w 1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3"/>
                  </a:moveTo>
                  <a:lnTo>
                    <a:pt x="13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0" name="Freeform 224"/>
            <p:cNvSpPr>
              <a:spLocks noChangeAspect="1"/>
            </p:cNvSpPr>
            <p:nvPr/>
          </p:nvSpPr>
          <p:spPr bwMode="auto">
            <a:xfrm>
              <a:off x="2869" y="1490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1 w 6"/>
                <a:gd name="T3" fmla="*/ 4 h 10"/>
                <a:gd name="T4" fmla="*/ 0 w 6"/>
                <a:gd name="T5" fmla="*/ 7 h 10"/>
                <a:gd name="T6" fmla="*/ 2 w 6"/>
                <a:gd name="T7" fmla="*/ 10 h 10"/>
                <a:gd name="T8" fmla="*/ 6 w 6"/>
                <a:gd name="T9" fmla="*/ 0 h 10"/>
                <a:gd name="T10" fmla="*/ 2 w 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0"/>
                <a:gd name="T20" fmla="*/ 6 w 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0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1" name="Freeform 225"/>
            <p:cNvSpPr>
              <a:spLocks noChangeAspect="1"/>
            </p:cNvSpPr>
            <p:nvPr/>
          </p:nvSpPr>
          <p:spPr bwMode="auto">
            <a:xfrm>
              <a:off x="2788" y="1576"/>
              <a:ext cx="8" cy="6"/>
            </a:xfrm>
            <a:custGeom>
              <a:avLst/>
              <a:gdLst>
                <a:gd name="T0" fmla="*/ 1 w 8"/>
                <a:gd name="T1" fmla="*/ 7 h 5"/>
                <a:gd name="T2" fmla="*/ 8 w 8"/>
                <a:gd name="T3" fmla="*/ 1 h 5"/>
                <a:gd name="T4" fmla="*/ 0 w 8"/>
                <a:gd name="T5" fmla="*/ 0 h 5"/>
                <a:gd name="T6" fmla="*/ 1 w 8"/>
                <a:gd name="T7" fmla="*/ 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1" y="5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2" name="Freeform 226"/>
            <p:cNvSpPr>
              <a:spLocks noChangeAspect="1"/>
            </p:cNvSpPr>
            <p:nvPr/>
          </p:nvSpPr>
          <p:spPr bwMode="auto">
            <a:xfrm>
              <a:off x="2920" y="1891"/>
              <a:ext cx="6" cy="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1 h 3"/>
                <a:gd name="T4" fmla="*/ 0 w 6"/>
                <a:gd name="T5" fmla="*/ 2 h 3"/>
                <a:gd name="T6" fmla="*/ 4 w 6"/>
                <a:gd name="T7" fmla="*/ 3 h 3"/>
                <a:gd name="T8" fmla="*/ 6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3" name="Freeform 227"/>
            <p:cNvSpPr>
              <a:spLocks noChangeAspect="1"/>
            </p:cNvSpPr>
            <p:nvPr/>
          </p:nvSpPr>
          <p:spPr bwMode="auto">
            <a:xfrm>
              <a:off x="2711" y="1905"/>
              <a:ext cx="62" cy="116"/>
            </a:xfrm>
            <a:custGeom>
              <a:avLst/>
              <a:gdLst>
                <a:gd name="T0" fmla="*/ 27 w 62"/>
                <a:gd name="T1" fmla="*/ 0 h 115"/>
                <a:gd name="T2" fmla="*/ 18 w 62"/>
                <a:gd name="T3" fmla="*/ 1 h 115"/>
                <a:gd name="T4" fmla="*/ 18 w 62"/>
                <a:gd name="T5" fmla="*/ 28 h 115"/>
                <a:gd name="T6" fmla="*/ 11 w 62"/>
                <a:gd name="T7" fmla="*/ 44 h 115"/>
                <a:gd name="T8" fmla="*/ 4 w 62"/>
                <a:gd name="T9" fmla="*/ 63 h 115"/>
                <a:gd name="T10" fmla="*/ 0 w 62"/>
                <a:gd name="T11" fmla="*/ 78 h 115"/>
                <a:gd name="T12" fmla="*/ 10 w 62"/>
                <a:gd name="T13" fmla="*/ 84 h 115"/>
                <a:gd name="T14" fmla="*/ 13 w 62"/>
                <a:gd name="T15" fmla="*/ 85 h 115"/>
                <a:gd name="T16" fmla="*/ 11 w 62"/>
                <a:gd name="T17" fmla="*/ 117 h 115"/>
                <a:gd name="T18" fmla="*/ 38 w 62"/>
                <a:gd name="T19" fmla="*/ 114 h 115"/>
                <a:gd name="T20" fmla="*/ 38 w 62"/>
                <a:gd name="T21" fmla="*/ 108 h 115"/>
                <a:gd name="T22" fmla="*/ 45 w 62"/>
                <a:gd name="T23" fmla="*/ 94 h 115"/>
                <a:gd name="T24" fmla="*/ 44 w 62"/>
                <a:gd name="T25" fmla="*/ 88 h 115"/>
                <a:gd name="T26" fmla="*/ 46 w 62"/>
                <a:gd name="T27" fmla="*/ 76 h 115"/>
                <a:gd name="T28" fmla="*/ 38 w 62"/>
                <a:gd name="T29" fmla="*/ 55 h 115"/>
                <a:gd name="T30" fmla="*/ 45 w 62"/>
                <a:gd name="T31" fmla="*/ 54 h 115"/>
                <a:gd name="T32" fmla="*/ 53 w 62"/>
                <a:gd name="T33" fmla="*/ 27 h 115"/>
                <a:gd name="T34" fmla="*/ 62 w 62"/>
                <a:gd name="T35" fmla="*/ 14 h 115"/>
                <a:gd name="T36" fmla="*/ 59 w 62"/>
                <a:gd name="T37" fmla="*/ 3 h 115"/>
                <a:gd name="T38" fmla="*/ 34 w 62"/>
                <a:gd name="T39" fmla="*/ 2 h 115"/>
                <a:gd name="T40" fmla="*/ 27 w 6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115"/>
                <a:gd name="T65" fmla="*/ 62 w 6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115">
                  <a:moveTo>
                    <a:pt x="27" y="0"/>
                  </a:moveTo>
                  <a:lnTo>
                    <a:pt x="18" y="1"/>
                  </a:lnTo>
                  <a:lnTo>
                    <a:pt x="18" y="28"/>
                  </a:lnTo>
                  <a:lnTo>
                    <a:pt x="11" y="44"/>
                  </a:lnTo>
                  <a:lnTo>
                    <a:pt x="4" y="61"/>
                  </a:lnTo>
                  <a:lnTo>
                    <a:pt x="0" y="76"/>
                  </a:lnTo>
                  <a:lnTo>
                    <a:pt x="10" y="82"/>
                  </a:lnTo>
                  <a:lnTo>
                    <a:pt x="13" y="83"/>
                  </a:lnTo>
                  <a:lnTo>
                    <a:pt x="11" y="115"/>
                  </a:lnTo>
                  <a:lnTo>
                    <a:pt x="38" y="112"/>
                  </a:lnTo>
                  <a:lnTo>
                    <a:pt x="38" y="106"/>
                  </a:lnTo>
                  <a:lnTo>
                    <a:pt x="45" y="92"/>
                  </a:lnTo>
                  <a:lnTo>
                    <a:pt x="44" y="86"/>
                  </a:lnTo>
                  <a:lnTo>
                    <a:pt x="46" y="74"/>
                  </a:lnTo>
                  <a:lnTo>
                    <a:pt x="38" y="55"/>
                  </a:lnTo>
                  <a:lnTo>
                    <a:pt x="45" y="54"/>
                  </a:lnTo>
                  <a:lnTo>
                    <a:pt x="53" y="27"/>
                  </a:lnTo>
                  <a:lnTo>
                    <a:pt x="62" y="14"/>
                  </a:lnTo>
                  <a:lnTo>
                    <a:pt x="59" y="3"/>
                  </a:lnTo>
                  <a:lnTo>
                    <a:pt x="3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4" name="Freeform 228"/>
            <p:cNvSpPr>
              <a:spLocks noChangeAspect="1"/>
            </p:cNvSpPr>
            <p:nvPr/>
          </p:nvSpPr>
          <p:spPr bwMode="auto">
            <a:xfrm>
              <a:off x="2723" y="1865"/>
              <a:ext cx="229" cy="177"/>
            </a:xfrm>
            <a:custGeom>
              <a:avLst/>
              <a:gdLst>
                <a:gd name="T0" fmla="*/ 47 w 228"/>
                <a:gd name="T1" fmla="*/ 43 h 176"/>
                <a:gd name="T2" fmla="*/ 22 w 228"/>
                <a:gd name="T3" fmla="*/ 42 h 176"/>
                <a:gd name="T4" fmla="*/ 15 w 228"/>
                <a:gd name="T5" fmla="*/ 40 h 176"/>
                <a:gd name="T6" fmla="*/ 6 w 228"/>
                <a:gd name="T7" fmla="*/ 41 h 176"/>
                <a:gd name="T8" fmla="*/ 4 w 228"/>
                <a:gd name="T9" fmla="*/ 35 h 176"/>
                <a:gd name="T10" fmla="*/ 3 w 228"/>
                <a:gd name="T11" fmla="*/ 29 h 176"/>
                <a:gd name="T12" fmla="*/ 2 w 228"/>
                <a:gd name="T13" fmla="*/ 27 h 176"/>
                <a:gd name="T14" fmla="*/ 0 w 228"/>
                <a:gd name="T15" fmla="*/ 22 h 176"/>
                <a:gd name="T16" fmla="*/ 0 w 228"/>
                <a:gd name="T17" fmla="*/ 12 h 176"/>
                <a:gd name="T18" fmla="*/ 29 w 228"/>
                <a:gd name="T19" fmla="*/ 0 h 176"/>
                <a:gd name="T20" fmla="*/ 52 w 228"/>
                <a:gd name="T21" fmla="*/ 4 h 176"/>
                <a:gd name="T22" fmla="*/ 72 w 228"/>
                <a:gd name="T23" fmla="*/ 5 h 176"/>
                <a:gd name="T24" fmla="*/ 94 w 228"/>
                <a:gd name="T25" fmla="*/ 6 h 176"/>
                <a:gd name="T26" fmla="*/ 117 w 228"/>
                <a:gd name="T27" fmla="*/ 7 h 176"/>
                <a:gd name="T28" fmla="*/ 138 w 228"/>
                <a:gd name="T29" fmla="*/ 8 h 176"/>
                <a:gd name="T30" fmla="*/ 147 w 228"/>
                <a:gd name="T31" fmla="*/ 15 h 176"/>
                <a:gd name="T32" fmla="*/ 198 w 228"/>
                <a:gd name="T33" fmla="*/ 27 h 176"/>
                <a:gd name="T34" fmla="*/ 198 w 228"/>
                <a:gd name="T35" fmla="*/ 28 h 176"/>
                <a:gd name="T36" fmla="*/ 202 w 228"/>
                <a:gd name="T37" fmla="*/ 29 h 176"/>
                <a:gd name="T38" fmla="*/ 230 w 228"/>
                <a:gd name="T39" fmla="*/ 30 h 176"/>
                <a:gd name="T40" fmla="*/ 225 w 228"/>
                <a:gd name="T41" fmla="*/ 47 h 176"/>
                <a:gd name="T42" fmla="*/ 206 w 228"/>
                <a:gd name="T43" fmla="*/ 57 h 176"/>
                <a:gd name="T44" fmla="*/ 185 w 228"/>
                <a:gd name="T45" fmla="*/ 68 h 176"/>
                <a:gd name="T46" fmla="*/ 175 w 228"/>
                <a:gd name="T47" fmla="*/ 84 h 176"/>
                <a:gd name="T48" fmla="*/ 164 w 228"/>
                <a:gd name="T49" fmla="*/ 103 h 176"/>
                <a:gd name="T50" fmla="*/ 172 w 228"/>
                <a:gd name="T51" fmla="*/ 120 h 176"/>
                <a:gd name="T52" fmla="*/ 155 w 228"/>
                <a:gd name="T53" fmla="*/ 139 h 176"/>
                <a:gd name="T54" fmla="*/ 152 w 228"/>
                <a:gd name="T55" fmla="*/ 145 h 176"/>
                <a:gd name="T56" fmla="*/ 136 w 228"/>
                <a:gd name="T57" fmla="*/ 154 h 176"/>
                <a:gd name="T58" fmla="*/ 127 w 228"/>
                <a:gd name="T59" fmla="*/ 162 h 176"/>
                <a:gd name="T60" fmla="*/ 103 w 228"/>
                <a:gd name="T61" fmla="*/ 166 h 176"/>
                <a:gd name="T62" fmla="*/ 80 w 228"/>
                <a:gd name="T63" fmla="*/ 168 h 176"/>
                <a:gd name="T64" fmla="*/ 66 w 228"/>
                <a:gd name="T65" fmla="*/ 178 h 176"/>
                <a:gd name="T66" fmla="*/ 65 w 228"/>
                <a:gd name="T67" fmla="*/ 178 h 176"/>
                <a:gd name="T68" fmla="*/ 53 w 228"/>
                <a:gd name="T69" fmla="*/ 177 h 176"/>
                <a:gd name="T70" fmla="*/ 48 w 228"/>
                <a:gd name="T71" fmla="*/ 160 h 176"/>
                <a:gd name="T72" fmla="*/ 33 w 228"/>
                <a:gd name="T73" fmla="*/ 154 h 176"/>
                <a:gd name="T74" fmla="*/ 26 w 228"/>
                <a:gd name="T75" fmla="*/ 154 h 176"/>
                <a:gd name="T76" fmla="*/ 26 w 228"/>
                <a:gd name="T77" fmla="*/ 148 h 176"/>
                <a:gd name="T78" fmla="*/ 33 w 228"/>
                <a:gd name="T79" fmla="*/ 134 h 176"/>
                <a:gd name="T80" fmla="*/ 32 w 228"/>
                <a:gd name="T81" fmla="*/ 128 h 176"/>
                <a:gd name="T82" fmla="*/ 34 w 228"/>
                <a:gd name="T83" fmla="*/ 116 h 176"/>
                <a:gd name="T84" fmla="*/ 26 w 228"/>
                <a:gd name="T85" fmla="*/ 97 h 176"/>
                <a:gd name="T86" fmla="*/ 33 w 228"/>
                <a:gd name="T87" fmla="*/ 96 h 176"/>
                <a:gd name="T88" fmla="*/ 41 w 228"/>
                <a:gd name="T89" fmla="*/ 65 h 176"/>
                <a:gd name="T90" fmla="*/ 50 w 228"/>
                <a:gd name="T91" fmla="*/ 54 h 176"/>
                <a:gd name="T92" fmla="*/ 47 w 228"/>
                <a:gd name="T93" fmla="*/ 43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"/>
                <a:gd name="T142" fmla="*/ 0 h 176"/>
                <a:gd name="T143" fmla="*/ 228 w 228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" h="176">
                  <a:moveTo>
                    <a:pt x="47" y="43"/>
                  </a:moveTo>
                  <a:lnTo>
                    <a:pt x="22" y="42"/>
                  </a:lnTo>
                  <a:lnTo>
                    <a:pt x="15" y="40"/>
                  </a:lnTo>
                  <a:lnTo>
                    <a:pt x="6" y="41"/>
                  </a:lnTo>
                  <a:lnTo>
                    <a:pt x="4" y="35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52" y="4"/>
                  </a:lnTo>
                  <a:lnTo>
                    <a:pt x="72" y="5"/>
                  </a:lnTo>
                  <a:lnTo>
                    <a:pt x="94" y="6"/>
                  </a:lnTo>
                  <a:lnTo>
                    <a:pt x="115" y="7"/>
                  </a:lnTo>
                  <a:lnTo>
                    <a:pt x="136" y="8"/>
                  </a:lnTo>
                  <a:lnTo>
                    <a:pt x="145" y="15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200" y="29"/>
                  </a:lnTo>
                  <a:lnTo>
                    <a:pt x="228" y="30"/>
                  </a:lnTo>
                  <a:lnTo>
                    <a:pt x="223" y="47"/>
                  </a:lnTo>
                  <a:lnTo>
                    <a:pt x="204" y="57"/>
                  </a:lnTo>
                  <a:lnTo>
                    <a:pt x="183" y="68"/>
                  </a:lnTo>
                  <a:lnTo>
                    <a:pt x="173" y="84"/>
                  </a:lnTo>
                  <a:lnTo>
                    <a:pt x="162" y="101"/>
                  </a:lnTo>
                  <a:lnTo>
                    <a:pt x="170" y="118"/>
                  </a:lnTo>
                  <a:lnTo>
                    <a:pt x="153" y="137"/>
                  </a:lnTo>
                  <a:lnTo>
                    <a:pt x="150" y="143"/>
                  </a:lnTo>
                  <a:lnTo>
                    <a:pt x="134" y="152"/>
                  </a:lnTo>
                  <a:lnTo>
                    <a:pt x="125" y="160"/>
                  </a:lnTo>
                  <a:lnTo>
                    <a:pt x="103" y="164"/>
                  </a:lnTo>
                  <a:lnTo>
                    <a:pt x="80" y="166"/>
                  </a:lnTo>
                  <a:lnTo>
                    <a:pt x="66" y="176"/>
                  </a:lnTo>
                  <a:lnTo>
                    <a:pt x="65" y="176"/>
                  </a:lnTo>
                  <a:lnTo>
                    <a:pt x="53" y="175"/>
                  </a:lnTo>
                  <a:lnTo>
                    <a:pt x="48" y="158"/>
                  </a:lnTo>
                  <a:lnTo>
                    <a:pt x="33" y="152"/>
                  </a:lnTo>
                  <a:lnTo>
                    <a:pt x="26" y="152"/>
                  </a:lnTo>
                  <a:lnTo>
                    <a:pt x="26" y="146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34" y="114"/>
                  </a:lnTo>
                  <a:lnTo>
                    <a:pt x="26" y="95"/>
                  </a:lnTo>
                  <a:lnTo>
                    <a:pt x="33" y="94"/>
                  </a:lnTo>
                  <a:lnTo>
                    <a:pt x="41" y="65"/>
                  </a:lnTo>
                  <a:lnTo>
                    <a:pt x="50" y="5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5" name="Freeform 229"/>
            <p:cNvSpPr>
              <a:spLocks noChangeAspect="1"/>
            </p:cNvSpPr>
            <p:nvPr/>
          </p:nvSpPr>
          <p:spPr bwMode="auto">
            <a:xfrm>
              <a:off x="2939" y="1955"/>
              <a:ext cx="19" cy="11"/>
            </a:xfrm>
            <a:custGeom>
              <a:avLst/>
              <a:gdLst>
                <a:gd name="T0" fmla="*/ 19 w 19"/>
                <a:gd name="T1" fmla="*/ 3 h 11"/>
                <a:gd name="T2" fmla="*/ 10 w 19"/>
                <a:gd name="T3" fmla="*/ 11 h 11"/>
                <a:gd name="T4" fmla="*/ 0 w 19"/>
                <a:gd name="T5" fmla="*/ 4 h 11"/>
                <a:gd name="T6" fmla="*/ 13 w 19"/>
                <a:gd name="T7" fmla="*/ 0 h 11"/>
                <a:gd name="T8" fmla="*/ 19 w 1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1"/>
                <a:gd name="T17" fmla="*/ 19 w 1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1">
                  <a:moveTo>
                    <a:pt x="19" y="3"/>
                  </a:moveTo>
                  <a:lnTo>
                    <a:pt x="10" y="11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115366" name="Group 230"/>
          <p:cNvGrpSpPr>
            <a:grpSpLocks/>
          </p:cNvGrpSpPr>
          <p:nvPr/>
        </p:nvGrpSpPr>
        <p:grpSpPr bwMode="auto">
          <a:xfrm>
            <a:off x="3717925" y="3200400"/>
            <a:ext cx="2230438" cy="2708275"/>
            <a:chOff x="2537" y="2016"/>
            <a:chExt cx="1522" cy="1706"/>
          </a:xfrm>
        </p:grpSpPr>
        <p:sp>
          <p:nvSpPr>
            <p:cNvPr id="1115367" name="Line 231"/>
            <p:cNvSpPr>
              <a:spLocks noChangeAspect="1" noChangeShapeType="1"/>
            </p:cNvSpPr>
            <p:nvPr/>
          </p:nvSpPr>
          <p:spPr bwMode="auto">
            <a:xfrm>
              <a:off x="3384" y="2420"/>
              <a:ext cx="628" cy="130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5368" name="Freeform 232"/>
            <p:cNvSpPr>
              <a:spLocks noChangeAspect="1"/>
            </p:cNvSpPr>
            <p:nvPr/>
          </p:nvSpPr>
          <p:spPr bwMode="auto">
            <a:xfrm>
              <a:off x="3508" y="3135"/>
              <a:ext cx="214" cy="385"/>
            </a:xfrm>
            <a:custGeom>
              <a:avLst/>
              <a:gdLst>
                <a:gd name="T0" fmla="*/ 85 w 213"/>
                <a:gd name="T1" fmla="*/ 225 h 383"/>
                <a:gd name="T2" fmla="*/ 93 w 213"/>
                <a:gd name="T3" fmla="*/ 218 h 383"/>
                <a:gd name="T4" fmla="*/ 133 w 213"/>
                <a:gd name="T5" fmla="*/ 179 h 383"/>
                <a:gd name="T6" fmla="*/ 168 w 213"/>
                <a:gd name="T7" fmla="*/ 157 h 383"/>
                <a:gd name="T8" fmla="*/ 211 w 213"/>
                <a:gd name="T9" fmla="*/ 112 h 383"/>
                <a:gd name="T10" fmla="*/ 213 w 213"/>
                <a:gd name="T11" fmla="*/ 93 h 383"/>
                <a:gd name="T12" fmla="*/ 213 w 213"/>
                <a:gd name="T13" fmla="*/ 49 h 383"/>
                <a:gd name="T14" fmla="*/ 214 w 213"/>
                <a:gd name="T15" fmla="*/ 0 h 383"/>
                <a:gd name="T16" fmla="*/ 191 w 213"/>
                <a:gd name="T17" fmla="*/ 11 h 383"/>
                <a:gd name="T18" fmla="*/ 159 w 213"/>
                <a:gd name="T19" fmla="*/ 22 h 383"/>
                <a:gd name="T20" fmla="*/ 121 w 213"/>
                <a:gd name="T21" fmla="*/ 24 h 383"/>
                <a:gd name="T22" fmla="*/ 98 w 213"/>
                <a:gd name="T23" fmla="*/ 25 h 383"/>
                <a:gd name="T24" fmla="*/ 87 w 213"/>
                <a:gd name="T25" fmla="*/ 48 h 383"/>
                <a:gd name="T26" fmla="*/ 103 w 213"/>
                <a:gd name="T27" fmla="*/ 84 h 383"/>
                <a:gd name="T28" fmla="*/ 113 w 213"/>
                <a:gd name="T29" fmla="*/ 117 h 383"/>
                <a:gd name="T30" fmla="*/ 97 w 213"/>
                <a:gd name="T31" fmla="*/ 144 h 383"/>
                <a:gd name="T32" fmla="*/ 90 w 213"/>
                <a:gd name="T33" fmla="*/ 142 h 383"/>
                <a:gd name="T34" fmla="*/ 87 w 213"/>
                <a:gd name="T35" fmla="*/ 104 h 383"/>
                <a:gd name="T36" fmla="*/ 68 w 213"/>
                <a:gd name="T37" fmla="*/ 93 h 383"/>
                <a:gd name="T38" fmla="*/ 46 w 213"/>
                <a:gd name="T39" fmla="*/ 89 h 383"/>
                <a:gd name="T40" fmla="*/ 15 w 213"/>
                <a:gd name="T41" fmla="*/ 104 h 383"/>
                <a:gd name="T42" fmla="*/ 3 w 213"/>
                <a:gd name="T43" fmla="*/ 122 h 383"/>
                <a:gd name="T44" fmla="*/ 13 w 213"/>
                <a:gd name="T45" fmla="*/ 131 h 383"/>
                <a:gd name="T46" fmla="*/ 52 w 213"/>
                <a:gd name="T47" fmla="*/ 148 h 383"/>
                <a:gd name="T48" fmla="*/ 48 w 213"/>
                <a:gd name="T49" fmla="*/ 196 h 383"/>
                <a:gd name="T50" fmla="*/ 44 w 213"/>
                <a:gd name="T51" fmla="*/ 237 h 383"/>
                <a:gd name="T52" fmla="*/ 26 w 213"/>
                <a:gd name="T53" fmla="*/ 269 h 383"/>
                <a:gd name="T54" fmla="*/ 17 w 213"/>
                <a:gd name="T55" fmla="*/ 300 h 383"/>
                <a:gd name="T56" fmla="*/ 22 w 213"/>
                <a:gd name="T57" fmla="*/ 341 h 383"/>
                <a:gd name="T58" fmla="*/ 24 w 213"/>
                <a:gd name="T59" fmla="*/ 386 h 383"/>
                <a:gd name="T60" fmla="*/ 39 w 213"/>
                <a:gd name="T61" fmla="*/ 372 h 383"/>
                <a:gd name="T62" fmla="*/ 58 w 213"/>
                <a:gd name="T63" fmla="*/ 346 h 383"/>
                <a:gd name="T64" fmla="*/ 93 w 213"/>
                <a:gd name="T65" fmla="*/ 326 h 383"/>
                <a:gd name="T66" fmla="*/ 95 w 213"/>
                <a:gd name="T67" fmla="*/ 297 h 383"/>
                <a:gd name="T68" fmla="*/ 94 w 213"/>
                <a:gd name="T69" fmla="*/ 281 h 383"/>
                <a:gd name="T70" fmla="*/ 87 w 213"/>
                <a:gd name="T71" fmla="*/ 242 h 3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83"/>
                <a:gd name="T110" fmla="*/ 213 w 213"/>
                <a:gd name="T111" fmla="*/ 383 h 3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83">
                  <a:moveTo>
                    <a:pt x="87" y="240"/>
                  </a:moveTo>
                  <a:lnTo>
                    <a:pt x="85" y="223"/>
                  </a:lnTo>
                  <a:lnTo>
                    <a:pt x="84" y="216"/>
                  </a:lnTo>
                  <a:lnTo>
                    <a:pt x="93" y="216"/>
                  </a:lnTo>
                  <a:lnTo>
                    <a:pt x="116" y="197"/>
                  </a:lnTo>
                  <a:lnTo>
                    <a:pt x="131" y="177"/>
                  </a:lnTo>
                  <a:lnTo>
                    <a:pt x="149" y="166"/>
                  </a:lnTo>
                  <a:lnTo>
                    <a:pt x="166" y="155"/>
                  </a:lnTo>
                  <a:lnTo>
                    <a:pt x="192" y="139"/>
                  </a:lnTo>
                  <a:lnTo>
                    <a:pt x="209" y="110"/>
                  </a:lnTo>
                  <a:lnTo>
                    <a:pt x="213" y="92"/>
                  </a:lnTo>
                  <a:lnTo>
                    <a:pt x="211" y="93"/>
                  </a:lnTo>
                  <a:lnTo>
                    <a:pt x="209" y="60"/>
                  </a:lnTo>
                  <a:lnTo>
                    <a:pt x="211" y="49"/>
                  </a:lnTo>
                  <a:lnTo>
                    <a:pt x="211" y="17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189" y="11"/>
                  </a:lnTo>
                  <a:lnTo>
                    <a:pt x="167" y="22"/>
                  </a:lnTo>
                  <a:lnTo>
                    <a:pt x="157" y="22"/>
                  </a:lnTo>
                  <a:lnTo>
                    <a:pt x="142" y="29"/>
                  </a:lnTo>
                  <a:lnTo>
                    <a:pt x="119" y="24"/>
                  </a:lnTo>
                  <a:lnTo>
                    <a:pt x="107" y="25"/>
                  </a:lnTo>
                  <a:lnTo>
                    <a:pt x="98" y="25"/>
                  </a:lnTo>
                  <a:lnTo>
                    <a:pt x="91" y="31"/>
                  </a:lnTo>
                  <a:lnTo>
                    <a:pt x="87" y="48"/>
                  </a:lnTo>
                  <a:lnTo>
                    <a:pt x="91" y="71"/>
                  </a:lnTo>
                  <a:lnTo>
                    <a:pt x="103" y="84"/>
                  </a:lnTo>
                  <a:lnTo>
                    <a:pt x="115" y="98"/>
                  </a:lnTo>
                  <a:lnTo>
                    <a:pt x="111" y="115"/>
                  </a:lnTo>
                  <a:lnTo>
                    <a:pt x="108" y="133"/>
                  </a:lnTo>
                  <a:lnTo>
                    <a:pt x="97" y="142"/>
                  </a:lnTo>
                  <a:lnTo>
                    <a:pt x="99" y="156"/>
                  </a:lnTo>
                  <a:lnTo>
                    <a:pt x="90" y="140"/>
                  </a:lnTo>
                  <a:lnTo>
                    <a:pt x="81" y="126"/>
                  </a:lnTo>
                  <a:lnTo>
                    <a:pt x="87" y="102"/>
                  </a:lnTo>
                  <a:lnTo>
                    <a:pt x="80" y="93"/>
                  </a:lnTo>
                  <a:lnTo>
                    <a:pt x="68" y="93"/>
                  </a:lnTo>
                  <a:lnTo>
                    <a:pt x="61" y="83"/>
                  </a:lnTo>
                  <a:lnTo>
                    <a:pt x="46" y="89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0" y="108"/>
                  </a:lnTo>
                  <a:lnTo>
                    <a:pt x="3" y="120"/>
                  </a:lnTo>
                  <a:lnTo>
                    <a:pt x="2" y="130"/>
                  </a:lnTo>
                  <a:lnTo>
                    <a:pt x="13" y="129"/>
                  </a:lnTo>
                  <a:lnTo>
                    <a:pt x="33" y="138"/>
                  </a:lnTo>
                  <a:lnTo>
                    <a:pt x="52" y="146"/>
                  </a:lnTo>
                  <a:lnTo>
                    <a:pt x="52" y="174"/>
                  </a:lnTo>
                  <a:lnTo>
                    <a:pt x="48" y="194"/>
                  </a:lnTo>
                  <a:lnTo>
                    <a:pt x="50" y="215"/>
                  </a:lnTo>
                  <a:lnTo>
                    <a:pt x="44" y="235"/>
                  </a:lnTo>
                  <a:lnTo>
                    <a:pt x="39" y="254"/>
                  </a:lnTo>
                  <a:lnTo>
                    <a:pt x="26" y="267"/>
                  </a:lnTo>
                  <a:lnTo>
                    <a:pt x="13" y="279"/>
                  </a:lnTo>
                  <a:lnTo>
                    <a:pt x="17" y="296"/>
                  </a:lnTo>
                  <a:lnTo>
                    <a:pt x="21" y="312"/>
                  </a:lnTo>
                  <a:lnTo>
                    <a:pt x="22" y="337"/>
                  </a:lnTo>
                  <a:lnTo>
                    <a:pt x="22" y="362"/>
                  </a:lnTo>
                  <a:lnTo>
                    <a:pt x="24" y="382"/>
                  </a:lnTo>
                  <a:lnTo>
                    <a:pt x="39" y="383"/>
                  </a:lnTo>
                  <a:lnTo>
                    <a:pt x="39" y="368"/>
                  </a:lnTo>
                  <a:lnTo>
                    <a:pt x="35" y="362"/>
                  </a:lnTo>
                  <a:lnTo>
                    <a:pt x="58" y="342"/>
                  </a:lnTo>
                  <a:lnTo>
                    <a:pt x="75" y="332"/>
                  </a:lnTo>
                  <a:lnTo>
                    <a:pt x="93" y="322"/>
                  </a:lnTo>
                  <a:lnTo>
                    <a:pt x="93" y="314"/>
                  </a:lnTo>
                  <a:lnTo>
                    <a:pt x="95" y="293"/>
                  </a:lnTo>
                  <a:lnTo>
                    <a:pt x="98" y="272"/>
                  </a:lnTo>
                  <a:lnTo>
                    <a:pt x="94" y="279"/>
                  </a:lnTo>
                  <a:lnTo>
                    <a:pt x="91" y="259"/>
                  </a:lnTo>
                  <a:lnTo>
                    <a:pt x="87" y="24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69" name="Freeform 233"/>
            <p:cNvSpPr>
              <a:spLocks noChangeAspect="1"/>
            </p:cNvSpPr>
            <p:nvPr/>
          </p:nvSpPr>
          <p:spPr bwMode="auto">
            <a:xfrm>
              <a:off x="3219" y="3410"/>
              <a:ext cx="328" cy="295"/>
            </a:xfrm>
            <a:custGeom>
              <a:avLst/>
              <a:gdLst>
                <a:gd name="T0" fmla="*/ 72 w 327"/>
                <a:gd name="T1" fmla="*/ 83 h 293"/>
                <a:gd name="T2" fmla="*/ 68 w 327"/>
                <a:gd name="T3" fmla="*/ 128 h 293"/>
                <a:gd name="T4" fmla="*/ 49 w 327"/>
                <a:gd name="T5" fmla="*/ 157 h 293"/>
                <a:gd name="T6" fmla="*/ 12 w 327"/>
                <a:gd name="T7" fmla="*/ 139 h 293"/>
                <a:gd name="T8" fmla="*/ 9 w 327"/>
                <a:gd name="T9" fmla="*/ 173 h 293"/>
                <a:gd name="T10" fmla="*/ 25 w 327"/>
                <a:gd name="T11" fmla="*/ 216 h 293"/>
                <a:gd name="T12" fmla="*/ 25 w 327"/>
                <a:gd name="T13" fmla="*/ 250 h 293"/>
                <a:gd name="T14" fmla="*/ 33 w 327"/>
                <a:gd name="T15" fmla="*/ 285 h 293"/>
                <a:gd name="T16" fmla="*/ 49 w 327"/>
                <a:gd name="T17" fmla="*/ 291 h 293"/>
                <a:gd name="T18" fmla="*/ 83 w 327"/>
                <a:gd name="T19" fmla="*/ 291 h 293"/>
                <a:gd name="T20" fmla="*/ 124 w 327"/>
                <a:gd name="T21" fmla="*/ 283 h 293"/>
                <a:gd name="T22" fmla="*/ 174 w 327"/>
                <a:gd name="T23" fmla="*/ 277 h 293"/>
                <a:gd name="T24" fmla="*/ 208 w 327"/>
                <a:gd name="T25" fmla="*/ 262 h 293"/>
                <a:gd name="T26" fmla="*/ 242 w 327"/>
                <a:gd name="T27" fmla="*/ 236 h 293"/>
                <a:gd name="T28" fmla="*/ 268 w 327"/>
                <a:gd name="T29" fmla="*/ 206 h 293"/>
                <a:gd name="T30" fmla="*/ 295 w 327"/>
                <a:gd name="T31" fmla="*/ 174 h 293"/>
                <a:gd name="T32" fmla="*/ 319 w 327"/>
                <a:gd name="T33" fmla="*/ 133 h 293"/>
                <a:gd name="T34" fmla="*/ 314 w 327"/>
                <a:gd name="T35" fmla="*/ 110 h 293"/>
                <a:gd name="T36" fmla="*/ 291 w 327"/>
                <a:gd name="T37" fmla="*/ 113 h 293"/>
                <a:gd name="T38" fmla="*/ 302 w 327"/>
                <a:gd name="T39" fmla="*/ 85 h 293"/>
                <a:gd name="T40" fmla="*/ 312 w 327"/>
                <a:gd name="T41" fmla="*/ 63 h 293"/>
                <a:gd name="T42" fmla="*/ 307 w 327"/>
                <a:gd name="T43" fmla="*/ 22 h 293"/>
                <a:gd name="T44" fmla="*/ 284 w 327"/>
                <a:gd name="T45" fmla="*/ 2 h 293"/>
                <a:gd name="T46" fmla="*/ 262 w 327"/>
                <a:gd name="T47" fmla="*/ 0 h 293"/>
                <a:gd name="T48" fmla="*/ 215 w 327"/>
                <a:gd name="T49" fmla="*/ 35 h 293"/>
                <a:gd name="T50" fmla="*/ 192 w 327"/>
                <a:gd name="T51" fmla="*/ 64 h 293"/>
                <a:gd name="T52" fmla="*/ 149 w 327"/>
                <a:gd name="T53" fmla="*/ 81 h 293"/>
                <a:gd name="T54" fmla="*/ 122 w 327"/>
                <a:gd name="T55" fmla="*/ 90 h 293"/>
                <a:gd name="T56" fmla="*/ 91 w 327"/>
                <a:gd name="T57" fmla="*/ 110 h 293"/>
                <a:gd name="T58" fmla="*/ 87 w 327"/>
                <a:gd name="T59" fmla="*/ 85 h 293"/>
                <a:gd name="T60" fmla="*/ 230 w 327"/>
                <a:gd name="T61" fmla="*/ 158 h 293"/>
                <a:gd name="T62" fmla="*/ 224 w 327"/>
                <a:gd name="T63" fmla="*/ 198 h 293"/>
                <a:gd name="T64" fmla="*/ 250 w 327"/>
                <a:gd name="T65" fmla="*/ 177 h 293"/>
                <a:gd name="T66" fmla="*/ 237 w 327"/>
                <a:gd name="T67" fmla="*/ 152 h 293"/>
                <a:gd name="T68" fmla="*/ 73 w 327"/>
                <a:gd name="T69" fmla="*/ 60 h 2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7"/>
                <a:gd name="T106" fmla="*/ 0 h 293"/>
                <a:gd name="T107" fmla="*/ 327 w 327"/>
                <a:gd name="T108" fmla="*/ 293 h 2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7" h="293">
                  <a:moveTo>
                    <a:pt x="73" y="60"/>
                  </a:moveTo>
                  <a:lnTo>
                    <a:pt x="72" y="81"/>
                  </a:lnTo>
                  <a:lnTo>
                    <a:pt x="70" y="104"/>
                  </a:lnTo>
                  <a:lnTo>
                    <a:pt x="68" y="126"/>
                  </a:lnTo>
                  <a:lnTo>
                    <a:pt x="65" y="148"/>
                  </a:lnTo>
                  <a:lnTo>
                    <a:pt x="49" y="155"/>
                  </a:lnTo>
                  <a:lnTo>
                    <a:pt x="18" y="151"/>
                  </a:lnTo>
                  <a:lnTo>
                    <a:pt x="12" y="137"/>
                  </a:lnTo>
                  <a:lnTo>
                    <a:pt x="0" y="149"/>
                  </a:lnTo>
                  <a:lnTo>
                    <a:pt x="9" y="171"/>
                  </a:lnTo>
                  <a:lnTo>
                    <a:pt x="17" y="192"/>
                  </a:lnTo>
                  <a:lnTo>
                    <a:pt x="25" y="214"/>
                  </a:lnTo>
                  <a:lnTo>
                    <a:pt x="33" y="236"/>
                  </a:lnTo>
                  <a:lnTo>
                    <a:pt x="25" y="246"/>
                  </a:lnTo>
                  <a:lnTo>
                    <a:pt x="27" y="257"/>
                  </a:lnTo>
                  <a:lnTo>
                    <a:pt x="33" y="281"/>
                  </a:lnTo>
                  <a:lnTo>
                    <a:pt x="39" y="280"/>
                  </a:lnTo>
                  <a:lnTo>
                    <a:pt x="49" y="287"/>
                  </a:lnTo>
                  <a:lnTo>
                    <a:pt x="62" y="293"/>
                  </a:lnTo>
                  <a:lnTo>
                    <a:pt x="83" y="287"/>
                  </a:lnTo>
                  <a:lnTo>
                    <a:pt x="103" y="279"/>
                  </a:lnTo>
                  <a:lnTo>
                    <a:pt x="124" y="279"/>
                  </a:lnTo>
                  <a:lnTo>
                    <a:pt x="145" y="278"/>
                  </a:lnTo>
                  <a:lnTo>
                    <a:pt x="172" y="273"/>
                  </a:lnTo>
                  <a:lnTo>
                    <a:pt x="185" y="270"/>
                  </a:lnTo>
                  <a:lnTo>
                    <a:pt x="206" y="258"/>
                  </a:lnTo>
                  <a:lnTo>
                    <a:pt x="228" y="245"/>
                  </a:lnTo>
                  <a:lnTo>
                    <a:pt x="240" y="232"/>
                  </a:lnTo>
                  <a:lnTo>
                    <a:pt x="253" y="217"/>
                  </a:lnTo>
                  <a:lnTo>
                    <a:pt x="266" y="204"/>
                  </a:lnTo>
                  <a:lnTo>
                    <a:pt x="278" y="190"/>
                  </a:lnTo>
                  <a:lnTo>
                    <a:pt x="293" y="172"/>
                  </a:lnTo>
                  <a:lnTo>
                    <a:pt x="307" y="154"/>
                  </a:lnTo>
                  <a:lnTo>
                    <a:pt x="317" y="131"/>
                  </a:lnTo>
                  <a:lnTo>
                    <a:pt x="327" y="109"/>
                  </a:lnTo>
                  <a:lnTo>
                    <a:pt x="312" y="108"/>
                  </a:lnTo>
                  <a:lnTo>
                    <a:pt x="309" y="119"/>
                  </a:lnTo>
                  <a:lnTo>
                    <a:pt x="289" y="111"/>
                  </a:lnTo>
                  <a:lnTo>
                    <a:pt x="290" y="95"/>
                  </a:lnTo>
                  <a:lnTo>
                    <a:pt x="300" y="83"/>
                  </a:lnTo>
                  <a:lnTo>
                    <a:pt x="310" y="88"/>
                  </a:lnTo>
                  <a:lnTo>
                    <a:pt x="310" y="63"/>
                  </a:lnTo>
                  <a:lnTo>
                    <a:pt x="309" y="38"/>
                  </a:lnTo>
                  <a:lnTo>
                    <a:pt x="305" y="22"/>
                  </a:lnTo>
                  <a:lnTo>
                    <a:pt x="301" y="5"/>
                  </a:lnTo>
                  <a:lnTo>
                    <a:pt x="282" y="2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33" y="17"/>
                  </a:lnTo>
                  <a:lnTo>
                    <a:pt x="213" y="35"/>
                  </a:lnTo>
                  <a:lnTo>
                    <a:pt x="202" y="56"/>
                  </a:lnTo>
                  <a:lnTo>
                    <a:pt x="190" y="64"/>
                  </a:lnTo>
                  <a:lnTo>
                    <a:pt x="179" y="83"/>
                  </a:lnTo>
                  <a:lnTo>
                    <a:pt x="149" y="79"/>
                  </a:lnTo>
                  <a:lnTo>
                    <a:pt x="132" y="73"/>
                  </a:lnTo>
                  <a:lnTo>
                    <a:pt x="122" y="88"/>
                  </a:lnTo>
                  <a:lnTo>
                    <a:pt x="113" y="104"/>
                  </a:lnTo>
                  <a:lnTo>
                    <a:pt x="91" y="108"/>
                  </a:lnTo>
                  <a:lnTo>
                    <a:pt x="84" y="105"/>
                  </a:lnTo>
                  <a:lnTo>
                    <a:pt x="87" y="83"/>
                  </a:lnTo>
                  <a:lnTo>
                    <a:pt x="73" y="60"/>
                  </a:lnTo>
                  <a:lnTo>
                    <a:pt x="228" y="156"/>
                  </a:lnTo>
                  <a:lnTo>
                    <a:pt x="208" y="176"/>
                  </a:lnTo>
                  <a:lnTo>
                    <a:pt x="222" y="196"/>
                  </a:lnTo>
                  <a:lnTo>
                    <a:pt x="230" y="190"/>
                  </a:lnTo>
                  <a:lnTo>
                    <a:pt x="248" y="175"/>
                  </a:lnTo>
                  <a:lnTo>
                    <a:pt x="253" y="161"/>
                  </a:lnTo>
                  <a:lnTo>
                    <a:pt x="235" y="150"/>
                  </a:lnTo>
                  <a:lnTo>
                    <a:pt x="228" y="156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0" name="Freeform 234"/>
            <p:cNvSpPr>
              <a:spLocks noChangeAspect="1"/>
            </p:cNvSpPr>
            <p:nvPr/>
          </p:nvSpPr>
          <p:spPr bwMode="auto">
            <a:xfrm>
              <a:off x="3219" y="3410"/>
              <a:ext cx="328" cy="295"/>
            </a:xfrm>
            <a:custGeom>
              <a:avLst/>
              <a:gdLst>
                <a:gd name="T0" fmla="*/ 73 w 327"/>
                <a:gd name="T1" fmla="*/ 60 h 293"/>
                <a:gd name="T2" fmla="*/ 72 w 327"/>
                <a:gd name="T3" fmla="*/ 83 h 293"/>
                <a:gd name="T4" fmla="*/ 70 w 327"/>
                <a:gd name="T5" fmla="*/ 106 h 293"/>
                <a:gd name="T6" fmla="*/ 68 w 327"/>
                <a:gd name="T7" fmla="*/ 128 h 293"/>
                <a:gd name="T8" fmla="*/ 65 w 327"/>
                <a:gd name="T9" fmla="*/ 150 h 293"/>
                <a:gd name="T10" fmla="*/ 49 w 327"/>
                <a:gd name="T11" fmla="*/ 157 h 293"/>
                <a:gd name="T12" fmla="*/ 18 w 327"/>
                <a:gd name="T13" fmla="*/ 153 h 293"/>
                <a:gd name="T14" fmla="*/ 12 w 327"/>
                <a:gd name="T15" fmla="*/ 139 h 293"/>
                <a:gd name="T16" fmla="*/ 0 w 327"/>
                <a:gd name="T17" fmla="*/ 151 h 293"/>
                <a:gd name="T18" fmla="*/ 9 w 327"/>
                <a:gd name="T19" fmla="*/ 173 h 293"/>
                <a:gd name="T20" fmla="*/ 17 w 327"/>
                <a:gd name="T21" fmla="*/ 194 h 293"/>
                <a:gd name="T22" fmla="*/ 25 w 327"/>
                <a:gd name="T23" fmla="*/ 216 h 293"/>
                <a:gd name="T24" fmla="*/ 33 w 327"/>
                <a:gd name="T25" fmla="*/ 240 h 293"/>
                <a:gd name="T26" fmla="*/ 25 w 327"/>
                <a:gd name="T27" fmla="*/ 250 h 293"/>
                <a:gd name="T28" fmla="*/ 27 w 327"/>
                <a:gd name="T29" fmla="*/ 261 h 293"/>
                <a:gd name="T30" fmla="*/ 33 w 327"/>
                <a:gd name="T31" fmla="*/ 285 h 293"/>
                <a:gd name="T32" fmla="*/ 39 w 327"/>
                <a:gd name="T33" fmla="*/ 284 h 293"/>
                <a:gd name="T34" fmla="*/ 49 w 327"/>
                <a:gd name="T35" fmla="*/ 291 h 293"/>
                <a:gd name="T36" fmla="*/ 62 w 327"/>
                <a:gd name="T37" fmla="*/ 297 h 293"/>
                <a:gd name="T38" fmla="*/ 83 w 327"/>
                <a:gd name="T39" fmla="*/ 291 h 293"/>
                <a:gd name="T40" fmla="*/ 103 w 327"/>
                <a:gd name="T41" fmla="*/ 283 h 293"/>
                <a:gd name="T42" fmla="*/ 124 w 327"/>
                <a:gd name="T43" fmla="*/ 283 h 293"/>
                <a:gd name="T44" fmla="*/ 145 w 327"/>
                <a:gd name="T45" fmla="*/ 282 h 293"/>
                <a:gd name="T46" fmla="*/ 174 w 327"/>
                <a:gd name="T47" fmla="*/ 277 h 293"/>
                <a:gd name="T48" fmla="*/ 187 w 327"/>
                <a:gd name="T49" fmla="*/ 274 h 293"/>
                <a:gd name="T50" fmla="*/ 208 w 327"/>
                <a:gd name="T51" fmla="*/ 262 h 293"/>
                <a:gd name="T52" fmla="*/ 230 w 327"/>
                <a:gd name="T53" fmla="*/ 249 h 293"/>
                <a:gd name="T54" fmla="*/ 242 w 327"/>
                <a:gd name="T55" fmla="*/ 236 h 293"/>
                <a:gd name="T56" fmla="*/ 255 w 327"/>
                <a:gd name="T57" fmla="*/ 219 h 293"/>
                <a:gd name="T58" fmla="*/ 268 w 327"/>
                <a:gd name="T59" fmla="*/ 206 h 293"/>
                <a:gd name="T60" fmla="*/ 280 w 327"/>
                <a:gd name="T61" fmla="*/ 192 h 293"/>
                <a:gd name="T62" fmla="*/ 295 w 327"/>
                <a:gd name="T63" fmla="*/ 174 h 293"/>
                <a:gd name="T64" fmla="*/ 309 w 327"/>
                <a:gd name="T65" fmla="*/ 156 h 293"/>
                <a:gd name="T66" fmla="*/ 319 w 327"/>
                <a:gd name="T67" fmla="*/ 133 h 293"/>
                <a:gd name="T68" fmla="*/ 329 w 327"/>
                <a:gd name="T69" fmla="*/ 111 h 293"/>
                <a:gd name="T70" fmla="*/ 314 w 327"/>
                <a:gd name="T71" fmla="*/ 110 h 293"/>
                <a:gd name="T72" fmla="*/ 311 w 327"/>
                <a:gd name="T73" fmla="*/ 121 h 293"/>
                <a:gd name="T74" fmla="*/ 291 w 327"/>
                <a:gd name="T75" fmla="*/ 113 h 293"/>
                <a:gd name="T76" fmla="*/ 292 w 327"/>
                <a:gd name="T77" fmla="*/ 97 h 293"/>
                <a:gd name="T78" fmla="*/ 302 w 327"/>
                <a:gd name="T79" fmla="*/ 85 h 293"/>
                <a:gd name="T80" fmla="*/ 312 w 327"/>
                <a:gd name="T81" fmla="*/ 90 h 293"/>
                <a:gd name="T82" fmla="*/ 312 w 327"/>
                <a:gd name="T83" fmla="*/ 63 h 293"/>
                <a:gd name="T84" fmla="*/ 311 w 327"/>
                <a:gd name="T85" fmla="*/ 38 h 293"/>
                <a:gd name="T86" fmla="*/ 307 w 327"/>
                <a:gd name="T87" fmla="*/ 22 h 293"/>
                <a:gd name="T88" fmla="*/ 303 w 327"/>
                <a:gd name="T89" fmla="*/ 5 h 293"/>
                <a:gd name="T90" fmla="*/ 284 w 327"/>
                <a:gd name="T91" fmla="*/ 2 h 293"/>
                <a:gd name="T92" fmla="*/ 265 w 327"/>
                <a:gd name="T93" fmla="*/ 0 h 293"/>
                <a:gd name="T94" fmla="*/ 262 w 327"/>
                <a:gd name="T95" fmla="*/ 0 h 293"/>
                <a:gd name="T96" fmla="*/ 235 w 327"/>
                <a:gd name="T97" fmla="*/ 17 h 293"/>
                <a:gd name="T98" fmla="*/ 215 w 327"/>
                <a:gd name="T99" fmla="*/ 35 h 293"/>
                <a:gd name="T100" fmla="*/ 204 w 327"/>
                <a:gd name="T101" fmla="*/ 56 h 293"/>
                <a:gd name="T102" fmla="*/ 192 w 327"/>
                <a:gd name="T103" fmla="*/ 64 h 293"/>
                <a:gd name="T104" fmla="*/ 181 w 327"/>
                <a:gd name="T105" fmla="*/ 85 h 293"/>
                <a:gd name="T106" fmla="*/ 149 w 327"/>
                <a:gd name="T107" fmla="*/ 81 h 293"/>
                <a:gd name="T108" fmla="*/ 132 w 327"/>
                <a:gd name="T109" fmla="*/ 73 h 293"/>
                <a:gd name="T110" fmla="*/ 122 w 327"/>
                <a:gd name="T111" fmla="*/ 90 h 293"/>
                <a:gd name="T112" fmla="*/ 113 w 327"/>
                <a:gd name="T113" fmla="*/ 106 h 293"/>
                <a:gd name="T114" fmla="*/ 91 w 327"/>
                <a:gd name="T115" fmla="*/ 110 h 293"/>
                <a:gd name="T116" fmla="*/ 84 w 327"/>
                <a:gd name="T117" fmla="*/ 107 h 293"/>
                <a:gd name="T118" fmla="*/ 87 w 327"/>
                <a:gd name="T119" fmla="*/ 85 h 293"/>
                <a:gd name="T120" fmla="*/ 73 w 327"/>
                <a:gd name="T121" fmla="*/ 6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7"/>
                <a:gd name="T184" fmla="*/ 0 h 293"/>
                <a:gd name="T185" fmla="*/ 327 w 327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7" h="293">
                  <a:moveTo>
                    <a:pt x="73" y="60"/>
                  </a:moveTo>
                  <a:lnTo>
                    <a:pt x="72" y="81"/>
                  </a:lnTo>
                  <a:lnTo>
                    <a:pt x="70" y="104"/>
                  </a:lnTo>
                  <a:lnTo>
                    <a:pt x="68" y="126"/>
                  </a:lnTo>
                  <a:lnTo>
                    <a:pt x="65" y="148"/>
                  </a:lnTo>
                  <a:lnTo>
                    <a:pt x="49" y="155"/>
                  </a:lnTo>
                  <a:lnTo>
                    <a:pt x="18" y="151"/>
                  </a:lnTo>
                  <a:lnTo>
                    <a:pt x="12" y="137"/>
                  </a:lnTo>
                  <a:lnTo>
                    <a:pt x="0" y="149"/>
                  </a:lnTo>
                  <a:lnTo>
                    <a:pt x="9" y="171"/>
                  </a:lnTo>
                  <a:lnTo>
                    <a:pt x="17" y="192"/>
                  </a:lnTo>
                  <a:lnTo>
                    <a:pt x="25" y="214"/>
                  </a:lnTo>
                  <a:lnTo>
                    <a:pt x="33" y="236"/>
                  </a:lnTo>
                  <a:lnTo>
                    <a:pt x="25" y="246"/>
                  </a:lnTo>
                  <a:lnTo>
                    <a:pt x="27" y="257"/>
                  </a:lnTo>
                  <a:lnTo>
                    <a:pt x="33" y="281"/>
                  </a:lnTo>
                  <a:lnTo>
                    <a:pt x="39" y="280"/>
                  </a:lnTo>
                  <a:lnTo>
                    <a:pt x="49" y="287"/>
                  </a:lnTo>
                  <a:lnTo>
                    <a:pt x="62" y="293"/>
                  </a:lnTo>
                  <a:lnTo>
                    <a:pt x="83" y="287"/>
                  </a:lnTo>
                  <a:lnTo>
                    <a:pt x="103" y="279"/>
                  </a:lnTo>
                  <a:lnTo>
                    <a:pt x="124" y="279"/>
                  </a:lnTo>
                  <a:lnTo>
                    <a:pt x="145" y="278"/>
                  </a:lnTo>
                  <a:lnTo>
                    <a:pt x="172" y="273"/>
                  </a:lnTo>
                  <a:lnTo>
                    <a:pt x="185" y="270"/>
                  </a:lnTo>
                  <a:lnTo>
                    <a:pt x="206" y="258"/>
                  </a:lnTo>
                  <a:lnTo>
                    <a:pt x="228" y="245"/>
                  </a:lnTo>
                  <a:lnTo>
                    <a:pt x="240" y="232"/>
                  </a:lnTo>
                  <a:lnTo>
                    <a:pt x="253" y="217"/>
                  </a:lnTo>
                  <a:lnTo>
                    <a:pt x="266" y="204"/>
                  </a:lnTo>
                  <a:lnTo>
                    <a:pt x="278" y="190"/>
                  </a:lnTo>
                  <a:lnTo>
                    <a:pt x="293" y="172"/>
                  </a:lnTo>
                  <a:lnTo>
                    <a:pt x="307" y="154"/>
                  </a:lnTo>
                  <a:lnTo>
                    <a:pt x="317" y="131"/>
                  </a:lnTo>
                  <a:lnTo>
                    <a:pt x="327" y="109"/>
                  </a:lnTo>
                  <a:lnTo>
                    <a:pt x="312" y="108"/>
                  </a:lnTo>
                  <a:lnTo>
                    <a:pt x="309" y="119"/>
                  </a:lnTo>
                  <a:lnTo>
                    <a:pt x="289" y="111"/>
                  </a:lnTo>
                  <a:lnTo>
                    <a:pt x="290" y="95"/>
                  </a:lnTo>
                  <a:lnTo>
                    <a:pt x="300" y="83"/>
                  </a:lnTo>
                  <a:lnTo>
                    <a:pt x="310" y="88"/>
                  </a:lnTo>
                  <a:lnTo>
                    <a:pt x="310" y="63"/>
                  </a:lnTo>
                  <a:lnTo>
                    <a:pt x="309" y="38"/>
                  </a:lnTo>
                  <a:lnTo>
                    <a:pt x="305" y="22"/>
                  </a:lnTo>
                  <a:lnTo>
                    <a:pt x="301" y="5"/>
                  </a:lnTo>
                  <a:lnTo>
                    <a:pt x="282" y="2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33" y="17"/>
                  </a:lnTo>
                  <a:lnTo>
                    <a:pt x="213" y="35"/>
                  </a:lnTo>
                  <a:lnTo>
                    <a:pt x="202" y="56"/>
                  </a:lnTo>
                  <a:lnTo>
                    <a:pt x="190" y="64"/>
                  </a:lnTo>
                  <a:lnTo>
                    <a:pt x="179" y="83"/>
                  </a:lnTo>
                  <a:lnTo>
                    <a:pt x="149" y="79"/>
                  </a:lnTo>
                  <a:lnTo>
                    <a:pt x="132" y="73"/>
                  </a:lnTo>
                  <a:lnTo>
                    <a:pt x="122" y="88"/>
                  </a:lnTo>
                  <a:lnTo>
                    <a:pt x="113" y="104"/>
                  </a:lnTo>
                  <a:lnTo>
                    <a:pt x="91" y="108"/>
                  </a:lnTo>
                  <a:lnTo>
                    <a:pt x="84" y="105"/>
                  </a:lnTo>
                  <a:lnTo>
                    <a:pt x="87" y="83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1" name="Freeform 235"/>
            <p:cNvSpPr>
              <a:spLocks noChangeAspect="1"/>
            </p:cNvSpPr>
            <p:nvPr/>
          </p:nvSpPr>
          <p:spPr bwMode="auto">
            <a:xfrm>
              <a:off x="3428" y="3561"/>
              <a:ext cx="45" cy="46"/>
            </a:xfrm>
            <a:custGeom>
              <a:avLst/>
              <a:gdLst>
                <a:gd name="T0" fmla="*/ 20 w 45"/>
                <a:gd name="T1" fmla="*/ 6 h 46"/>
                <a:gd name="T2" fmla="*/ 0 w 45"/>
                <a:gd name="T3" fmla="*/ 26 h 46"/>
                <a:gd name="T4" fmla="*/ 14 w 45"/>
                <a:gd name="T5" fmla="*/ 46 h 46"/>
                <a:gd name="T6" fmla="*/ 22 w 45"/>
                <a:gd name="T7" fmla="*/ 40 h 46"/>
                <a:gd name="T8" fmla="*/ 40 w 45"/>
                <a:gd name="T9" fmla="*/ 25 h 46"/>
                <a:gd name="T10" fmla="*/ 45 w 45"/>
                <a:gd name="T11" fmla="*/ 11 h 46"/>
                <a:gd name="T12" fmla="*/ 27 w 45"/>
                <a:gd name="T13" fmla="*/ 0 h 46"/>
                <a:gd name="T14" fmla="*/ 20 w 45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6"/>
                <a:gd name="T26" fmla="*/ 45 w 4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6">
                  <a:moveTo>
                    <a:pt x="20" y="6"/>
                  </a:moveTo>
                  <a:lnTo>
                    <a:pt x="0" y="26"/>
                  </a:lnTo>
                  <a:lnTo>
                    <a:pt x="14" y="46"/>
                  </a:lnTo>
                  <a:lnTo>
                    <a:pt x="22" y="40"/>
                  </a:lnTo>
                  <a:lnTo>
                    <a:pt x="40" y="25"/>
                  </a:lnTo>
                  <a:lnTo>
                    <a:pt x="45" y="11"/>
                  </a:lnTo>
                  <a:lnTo>
                    <a:pt x="27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2" name="Freeform 236"/>
            <p:cNvSpPr>
              <a:spLocks noChangeAspect="1"/>
            </p:cNvSpPr>
            <p:nvPr/>
          </p:nvSpPr>
          <p:spPr bwMode="auto">
            <a:xfrm>
              <a:off x="3182" y="3422"/>
              <a:ext cx="4" cy="11"/>
            </a:xfrm>
            <a:custGeom>
              <a:avLst/>
              <a:gdLst>
                <a:gd name="T0" fmla="*/ 4 w 4"/>
                <a:gd name="T1" fmla="*/ 11 h 11"/>
                <a:gd name="T2" fmla="*/ 0 w 4"/>
                <a:gd name="T3" fmla="*/ 10 h 11"/>
                <a:gd name="T4" fmla="*/ 2 w 4"/>
                <a:gd name="T5" fmla="*/ 0 h 11"/>
                <a:gd name="T6" fmla="*/ 4 w 4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4" y="11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3" name="Freeform 237"/>
            <p:cNvSpPr>
              <a:spLocks noChangeAspect="1"/>
            </p:cNvSpPr>
            <p:nvPr/>
          </p:nvSpPr>
          <p:spPr bwMode="auto">
            <a:xfrm>
              <a:off x="3509" y="3494"/>
              <a:ext cx="23" cy="36"/>
            </a:xfrm>
            <a:custGeom>
              <a:avLst/>
              <a:gdLst>
                <a:gd name="T0" fmla="*/ 11 w 23"/>
                <a:gd name="T1" fmla="*/ 0 h 36"/>
                <a:gd name="T2" fmla="*/ 1 w 23"/>
                <a:gd name="T3" fmla="*/ 12 h 36"/>
                <a:gd name="T4" fmla="*/ 0 w 23"/>
                <a:gd name="T5" fmla="*/ 28 h 36"/>
                <a:gd name="T6" fmla="*/ 20 w 23"/>
                <a:gd name="T7" fmla="*/ 36 h 36"/>
                <a:gd name="T8" fmla="*/ 23 w 23"/>
                <a:gd name="T9" fmla="*/ 25 h 36"/>
                <a:gd name="T10" fmla="*/ 21 w 23"/>
                <a:gd name="T11" fmla="*/ 5 h 36"/>
                <a:gd name="T12" fmla="*/ 11 w 23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6"/>
                <a:gd name="T23" fmla="*/ 23 w 2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6">
                  <a:moveTo>
                    <a:pt x="11" y="0"/>
                  </a:moveTo>
                  <a:lnTo>
                    <a:pt x="1" y="12"/>
                  </a:lnTo>
                  <a:lnTo>
                    <a:pt x="0" y="28"/>
                  </a:lnTo>
                  <a:lnTo>
                    <a:pt x="20" y="36"/>
                  </a:lnTo>
                  <a:lnTo>
                    <a:pt x="23" y="25"/>
                  </a:lnTo>
                  <a:lnTo>
                    <a:pt x="2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4" name="Freeform 238"/>
            <p:cNvSpPr>
              <a:spLocks noChangeAspect="1"/>
            </p:cNvSpPr>
            <p:nvPr/>
          </p:nvSpPr>
          <p:spPr bwMode="auto">
            <a:xfrm>
              <a:off x="4049" y="3361"/>
              <a:ext cx="10" cy="9"/>
            </a:xfrm>
            <a:custGeom>
              <a:avLst/>
              <a:gdLst>
                <a:gd name="T0" fmla="*/ 9 w 10"/>
                <a:gd name="T1" fmla="*/ 0 h 9"/>
                <a:gd name="T2" fmla="*/ 0 w 10"/>
                <a:gd name="T3" fmla="*/ 9 h 9"/>
                <a:gd name="T4" fmla="*/ 10 w 10"/>
                <a:gd name="T5" fmla="*/ 4 h 9"/>
                <a:gd name="T6" fmla="*/ 9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9" y="0"/>
                  </a:moveTo>
                  <a:lnTo>
                    <a:pt x="0" y="9"/>
                  </a:lnTo>
                  <a:lnTo>
                    <a:pt x="1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5" name="Freeform 239"/>
            <p:cNvSpPr>
              <a:spLocks noChangeAspect="1"/>
            </p:cNvSpPr>
            <p:nvPr/>
          </p:nvSpPr>
          <p:spPr bwMode="auto">
            <a:xfrm>
              <a:off x="4008" y="3379"/>
              <a:ext cx="10" cy="9"/>
            </a:xfrm>
            <a:custGeom>
              <a:avLst/>
              <a:gdLst>
                <a:gd name="T0" fmla="*/ 3 w 10"/>
                <a:gd name="T1" fmla="*/ 0 h 9"/>
                <a:gd name="T2" fmla="*/ 0 w 10"/>
                <a:gd name="T3" fmla="*/ 9 h 9"/>
                <a:gd name="T4" fmla="*/ 10 w 10"/>
                <a:gd name="T5" fmla="*/ 6 h 9"/>
                <a:gd name="T6" fmla="*/ 3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3" y="0"/>
                  </a:moveTo>
                  <a:lnTo>
                    <a:pt x="0" y="9"/>
                  </a:lnTo>
                  <a:lnTo>
                    <a:pt x="1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6" name="Freeform 240"/>
            <p:cNvSpPr>
              <a:spLocks noChangeAspect="1"/>
            </p:cNvSpPr>
            <p:nvPr/>
          </p:nvSpPr>
          <p:spPr bwMode="auto">
            <a:xfrm>
              <a:off x="3569" y="2549"/>
              <a:ext cx="306" cy="258"/>
            </a:xfrm>
            <a:custGeom>
              <a:avLst/>
              <a:gdLst>
                <a:gd name="T0" fmla="*/ 105 w 304"/>
                <a:gd name="T1" fmla="*/ 254 h 257"/>
                <a:gd name="T2" fmla="*/ 80 w 304"/>
                <a:gd name="T3" fmla="*/ 236 h 257"/>
                <a:gd name="T4" fmla="*/ 60 w 304"/>
                <a:gd name="T5" fmla="*/ 233 h 257"/>
                <a:gd name="T6" fmla="*/ 55 w 304"/>
                <a:gd name="T7" fmla="*/ 215 h 257"/>
                <a:gd name="T8" fmla="*/ 43 w 304"/>
                <a:gd name="T9" fmla="*/ 210 h 257"/>
                <a:gd name="T10" fmla="*/ 35 w 304"/>
                <a:gd name="T11" fmla="*/ 194 h 257"/>
                <a:gd name="T12" fmla="*/ 27 w 304"/>
                <a:gd name="T13" fmla="*/ 178 h 257"/>
                <a:gd name="T14" fmla="*/ 8 w 304"/>
                <a:gd name="T15" fmla="*/ 160 h 257"/>
                <a:gd name="T16" fmla="*/ 0 w 304"/>
                <a:gd name="T17" fmla="*/ 155 h 257"/>
                <a:gd name="T18" fmla="*/ 8 w 304"/>
                <a:gd name="T19" fmla="*/ 144 h 257"/>
                <a:gd name="T20" fmla="*/ 22 w 304"/>
                <a:gd name="T21" fmla="*/ 140 h 257"/>
                <a:gd name="T22" fmla="*/ 24 w 304"/>
                <a:gd name="T23" fmla="*/ 113 h 257"/>
                <a:gd name="T24" fmla="*/ 27 w 304"/>
                <a:gd name="T25" fmla="*/ 88 h 257"/>
                <a:gd name="T26" fmla="*/ 38 w 304"/>
                <a:gd name="T27" fmla="*/ 85 h 257"/>
                <a:gd name="T28" fmla="*/ 43 w 304"/>
                <a:gd name="T29" fmla="*/ 59 h 257"/>
                <a:gd name="T30" fmla="*/ 64 w 304"/>
                <a:gd name="T31" fmla="*/ 21 h 257"/>
                <a:gd name="T32" fmla="*/ 73 w 304"/>
                <a:gd name="T33" fmla="*/ 22 h 257"/>
                <a:gd name="T34" fmla="*/ 84 w 304"/>
                <a:gd name="T35" fmla="*/ 11 h 257"/>
                <a:gd name="T36" fmla="*/ 94 w 304"/>
                <a:gd name="T37" fmla="*/ 19 h 257"/>
                <a:gd name="T38" fmla="*/ 97 w 304"/>
                <a:gd name="T39" fmla="*/ 0 h 257"/>
                <a:gd name="T40" fmla="*/ 107 w 304"/>
                <a:gd name="T41" fmla="*/ 11 h 257"/>
                <a:gd name="T42" fmla="*/ 120 w 304"/>
                <a:gd name="T43" fmla="*/ 9 h 257"/>
                <a:gd name="T44" fmla="*/ 131 w 304"/>
                <a:gd name="T45" fmla="*/ 12 h 257"/>
                <a:gd name="T46" fmla="*/ 143 w 304"/>
                <a:gd name="T47" fmla="*/ 19 h 257"/>
                <a:gd name="T48" fmla="*/ 150 w 304"/>
                <a:gd name="T49" fmla="*/ 27 h 257"/>
                <a:gd name="T50" fmla="*/ 163 w 304"/>
                <a:gd name="T51" fmla="*/ 41 h 257"/>
                <a:gd name="T52" fmla="*/ 181 w 304"/>
                <a:gd name="T53" fmla="*/ 47 h 257"/>
                <a:gd name="T54" fmla="*/ 182 w 304"/>
                <a:gd name="T55" fmla="*/ 52 h 257"/>
                <a:gd name="T56" fmla="*/ 193 w 304"/>
                <a:gd name="T57" fmla="*/ 47 h 257"/>
                <a:gd name="T58" fmla="*/ 178 w 304"/>
                <a:gd name="T59" fmla="*/ 81 h 257"/>
                <a:gd name="T60" fmla="*/ 202 w 304"/>
                <a:gd name="T61" fmla="*/ 82 h 257"/>
                <a:gd name="T62" fmla="*/ 199 w 304"/>
                <a:gd name="T63" fmla="*/ 95 h 257"/>
                <a:gd name="T64" fmla="*/ 212 w 304"/>
                <a:gd name="T65" fmla="*/ 112 h 257"/>
                <a:gd name="T66" fmla="*/ 225 w 304"/>
                <a:gd name="T67" fmla="*/ 128 h 257"/>
                <a:gd name="T68" fmla="*/ 243 w 304"/>
                <a:gd name="T69" fmla="*/ 137 h 257"/>
                <a:gd name="T70" fmla="*/ 258 w 304"/>
                <a:gd name="T71" fmla="*/ 142 h 257"/>
                <a:gd name="T72" fmla="*/ 273 w 304"/>
                <a:gd name="T73" fmla="*/ 148 h 257"/>
                <a:gd name="T74" fmla="*/ 289 w 304"/>
                <a:gd name="T75" fmla="*/ 155 h 257"/>
                <a:gd name="T76" fmla="*/ 308 w 304"/>
                <a:gd name="T77" fmla="*/ 155 h 257"/>
                <a:gd name="T78" fmla="*/ 294 w 304"/>
                <a:gd name="T79" fmla="*/ 172 h 257"/>
                <a:gd name="T80" fmla="*/ 279 w 304"/>
                <a:gd name="T81" fmla="*/ 190 h 257"/>
                <a:gd name="T82" fmla="*/ 264 w 304"/>
                <a:gd name="T83" fmla="*/ 209 h 257"/>
                <a:gd name="T84" fmla="*/ 248 w 304"/>
                <a:gd name="T85" fmla="*/ 226 h 257"/>
                <a:gd name="T86" fmla="*/ 232 w 304"/>
                <a:gd name="T87" fmla="*/ 229 h 257"/>
                <a:gd name="T88" fmla="*/ 214 w 304"/>
                <a:gd name="T89" fmla="*/ 230 h 257"/>
                <a:gd name="T90" fmla="*/ 195 w 304"/>
                <a:gd name="T91" fmla="*/ 243 h 257"/>
                <a:gd name="T92" fmla="*/ 185 w 304"/>
                <a:gd name="T93" fmla="*/ 248 h 257"/>
                <a:gd name="T94" fmla="*/ 164 w 304"/>
                <a:gd name="T95" fmla="*/ 244 h 257"/>
                <a:gd name="T96" fmla="*/ 143 w 304"/>
                <a:gd name="T97" fmla="*/ 251 h 257"/>
                <a:gd name="T98" fmla="*/ 133 w 304"/>
                <a:gd name="T99" fmla="*/ 259 h 257"/>
                <a:gd name="T100" fmla="*/ 105 w 304"/>
                <a:gd name="T101" fmla="*/ 254 h 2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4"/>
                <a:gd name="T154" fmla="*/ 0 h 257"/>
                <a:gd name="T155" fmla="*/ 304 w 304"/>
                <a:gd name="T156" fmla="*/ 257 h 2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4" h="257">
                  <a:moveTo>
                    <a:pt x="103" y="252"/>
                  </a:moveTo>
                  <a:lnTo>
                    <a:pt x="78" y="234"/>
                  </a:lnTo>
                  <a:lnTo>
                    <a:pt x="60" y="231"/>
                  </a:lnTo>
                  <a:lnTo>
                    <a:pt x="55" y="213"/>
                  </a:lnTo>
                  <a:lnTo>
                    <a:pt x="43" y="208"/>
                  </a:lnTo>
                  <a:lnTo>
                    <a:pt x="35" y="192"/>
                  </a:lnTo>
                  <a:lnTo>
                    <a:pt x="27" y="176"/>
                  </a:lnTo>
                  <a:lnTo>
                    <a:pt x="8" y="158"/>
                  </a:lnTo>
                  <a:lnTo>
                    <a:pt x="0" y="153"/>
                  </a:lnTo>
                  <a:lnTo>
                    <a:pt x="8" y="142"/>
                  </a:lnTo>
                  <a:lnTo>
                    <a:pt x="22" y="138"/>
                  </a:lnTo>
                  <a:lnTo>
                    <a:pt x="24" y="113"/>
                  </a:lnTo>
                  <a:lnTo>
                    <a:pt x="27" y="88"/>
                  </a:lnTo>
                  <a:lnTo>
                    <a:pt x="38" y="85"/>
                  </a:lnTo>
                  <a:lnTo>
                    <a:pt x="43" y="59"/>
                  </a:lnTo>
                  <a:lnTo>
                    <a:pt x="64" y="21"/>
                  </a:lnTo>
                  <a:lnTo>
                    <a:pt x="73" y="22"/>
                  </a:lnTo>
                  <a:lnTo>
                    <a:pt x="82" y="11"/>
                  </a:lnTo>
                  <a:lnTo>
                    <a:pt x="92" y="19"/>
                  </a:lnTo>
                  <a:lnTo>
                    <a:pt x="95" y="0"/>
                  </a:lnTo>
                  <a:lnTo>
                    <a:pt x="105" y="11"/>
                  </a:lnTo>
                  <a:lnTo>
                    <a:pt x="118" y="9"/>
                  </a:lnTo>
                  <a:lnTo>
                    <a:pt x="129" y="12"/>
                  </a:lnTo>
                  <a:lnTo>
                    <a:pt x="141" y="19"/>
                  </a:lnTo>
                  <a:lnTo>
                    <a:pt x="148" y="27"/>
                  </a:lnTo>
                  <a:lnTo>
                    <a:pt x="161" y="41"/>
                  </a:lnTo>
                  <a:lnTo>
                    <a:pt x="179" y="47"/>
                  </a:lnTo>
                  <a:lnTo>
                    <a:pt x="180" y="52"/>
                  </a:lnTo>
                  <a:lnTo>
                    <a:pt x="191" y="47"/>
                  </a:lnTo>
                  <a:lnTo>
                    <a:pt x="176" y="81"/>
                  </a:lnTo>
                  <a:lnTo>
                    <a:pt x="200" y="82"/>
                  </a:lnTo>
                  <a:lnTo>
                    <a:pt x="197" y="95"/>
                  </a:lnTo>
                  <a:lnTo>
                    <a:pt x="210" y="112"/>
                  </a:lnTo>
                  <a:lnTo>
                    <a:pt x="223" y="128"/>
                  </a:lnTo>
                  <a:lnTo>
                    <a:pt x="239" y="135"/>
                  </a:lnTo>
                  <a:lnTo>
                    <a:pt x="254" y="140"/>
                  </a:lnTo>
                  <a:lnTo>
                    <a:pt x="269" y="146"/>
                  </a:lnTo>
                  <a:lnTo>
                    <a:pt x="285" y="153"/>
                  </a:lnTo>
                  <a:lnTo>
                    <a:pt x="304" y="153"/>
                  </a:lnTo>
                  <a:lnTo>
                    <a:pt x="290" y="170"/>
                  </a:lnTo>
                  <a:lnTo>
                    <a:pt x="275" y="188"/>
                  </a:lnTo>
                  <a:lnTo>
                    <a:pt x="260" y="207"/>
                  </a:lnTo>
                  <a:lnTo>
                    <a:pt x="244" y="224"/>
                  </a:lnTo>
                  <a:lnTo>
                    <a:pt x="228" y="227"/>
                  </a:lnTo>
                  <a:lnTo>
                    <a:pt x="212" y="228"/>
                  </a:lnTo>
                  <a:lnTo>
                    <a:pt x="193" y="241"/>
                  </a:lnTo>
                  <a:lnTo>
                    <a:pt x="183" y="246"/>
                  </a:lnTo>
                  <a:lnTo>
                    <a:pt x="162" y="242"/>
                  </a:lnTo>
                  <a:lnTo>
                    <a:pt x="141" y="249"/>
                  </a:lnTo>
                  <a:lnTo>
                    <a:pt x="131" y="257"/>
                  </a:lnTo>
                  <a:lnTo>
                    <a:pt x="103" y="25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7" name="Freeform 241"/>
            <p:cNvSpPr>
              <a:spLocks noChangeAspect="1"/>
            </p:cNvSpPr>
            <p:nvPr/>
          </p:nvSpPr>
          <p:spPr bwMode="auto">
            <a:xfrm>
              <a:off x="3734" y="2609"/>
              <a:ext cx="206" cy="320"/>
            </a:xfrm>
            <a:custGeom>
              <a:avLst/>
              <a:gdLst>
                <a:gd name="T0" fmla="*/ 200 w 205"/>
                <a:gd name="T1" fmla="*/ 43 h 318"/>
                <a:gd name="T2" fmla="*/ 194 w 205"/>
                <a:gd name="T3" fmla="*/ 69 h 318"/>
                <a:gd name="T4" fmla="*/ 181 w 205"/>
                <a:gd name="T5" fmla="*/ 99 h 318"/>
                <a:gd name="T6" fmla="*/ 167 w 205"/>
                <a:gd name="T7" fmla="*/ 128 h 318"/>
                <a:gd name="T8" fmla="*/ 153 w 205"/>
                <a:gd name="T9" fmla="*/ 155 h 318"/>
                <a:gd name="T10" fmla="*/ 139 w 205"/>
                <a:gd name="T11" fmla="*/ 183 h 318"/>
                <a:gd name="T12" fmla="*/ 127 w 205"/>
                <a:gd name="T13" fmla="*/ 196 h 318"/>
                <a:gd name="T14" fmla="*/ 115 w 205"/>
                <a:gd name="T15" fmla="*/ 209 h 318"/>
                <a:gd name="T16" fmla="*/ 100 w 205"/>
                <a:gd name="T17" fmla="*/ 222 h 318"/>
                <a:gd name="T18" fmla="*/ 88 w 205"/>
                <a:gd name="T19" fmla="*/ 235 h 318"/>
                <a:gd name="T20" fmla="*/ 74 w 205"/>
                <a:gd name="T21" fmla="*/ 251 h 318"/>
                <a:gd name="T22" fmla="*/ 59 w 205"/>
                <a:gd name="T23" fmla="*/ 264 h 318"/>
                <a:gd name="T24" fmla="*/ 45 w 205"/>
                <a:gd name="T25" fmla="*/ 279 h 318"/>
                <a:gd name="T26" fmla="*/ 31 w 205"/>
                <a:gd name="T27" fmla="*/ 293 h 318"/>
                <a:gd name="T28" fmla="*/ 21 w 205"/>
                <a:gd name="T29" fmla="*/ 307 h 318"/>
                <a:gd name="T30" fmla="*/ 12 w 205"/>
                <a:gd name="T31" fmla="*/ 322 h 318"/>
                <a:gd name="T32" fmla="*/ 1 w 205"/>
                <a:gd name="T33" fmla="*/ 303 h 318"/>
                <a:gd name="T34" fmla="*/ 1 w 205"/>
                <a:gd name="T35" fmla="*/ 282 h 318"/>
                <a:gd name="T36" fmla="*/ 0 w 205"/>
                <a:gd name="T37" fmla="*/ 260 h 318"/>
                <a:gd name="T38" fmla="*/ 0 w 205"/>
                <a:gd name="T39" fmla="*/ 236 h 318"/>
                <a:gd name="T40" fmla="*/ 0 w 205"/>
                <a:gd name="T41" fmla="*/ 215 h 318"/>
                <a:gd name="T42" fmla="*/ 9 w 205"/>
                <a:gd name="T43" fmla="*/ 202 h 318"/>
                <a:gd name="T44" fmla="*/ 19 w 205"/>
                <a:gd name="T45" fmla="*/ 188 h 318"/>
                <a:gd name="T46" fmla="*/ 29 w 205"/>
                <a:gd name="T47" fmla="*/ 183 h 318"/>
                <a:gd name="T48" fmla="*/ 48 w 205"/>
                <a:gd name="T49" fmla="*/ 170 h 318"/>
                <a:gd name="T50" fmla="*/ 64 w 205"/>
                <a:gd name="T51" fmla="*/ 169 h 318"/>
                <a:gd name="T52" fmla="*/ 80 w 205"/>
                <a:gd name="T53" fmla="*/ 166 h 318"/>
                <a:gd name="T54" fmla="*/ 96 w 205"/>
                <a:gd name="T55" fmla="*/ 149 h 318"/>
                <a:gd name="T56" fmla="*/ 113 w 205"/>
                <a:gd name="T57" fmla="*/ 130 h 318"/>
                <a:gd name="T58" fmla="*/ 128 w 205"/>
                <a:gd name="T59" fmla="*/ 112 h 318"/>
                <a:gd name="T60" fmla="*/ 142 w 205"/>
                <a:gd name="T61" fmla="*/ 95 h 318"/>
                <a:gd name="T62" fmla="*/ 123 w 205"/>
                <a:gd name="T63" fmla="*/ 95 h 318"/>
                <a:gd name="T64" fmla="*/ 107 w 205"/>
                <a:gd name="T65" fmla="*/ 88 h 318"/>
                <a:gd name="T66" fmla="*/ 90 w 205"/>
                <a:gd name="T67" fmla="*/ 82 h 318"/>
                <a:gd name="T68" fmla="*/ 75 w 205"/>
                <a:gd name="T69" fmla="*/ 75 h 318"/>
                <a:gd name="T70" fmla="*/ 59 w 205"/>
                <a:gd name="T71" fmla="*/ 68 h 318"/>
                <a:gd name="T72" fmla="*/ 46 w 205"/>
                <a:gd name="T73" fmla="*/ 52 h 318"/>
                <a:gd name="T74" fmla="*/ 33 w 205"/>
                <a:gd name="T75" fmla="*/ 35 h 318"/>
                <a:gd name="T76" fmla="*/ 36 w 205"/>
                <a:gd name="T77" fmla="*/ 22 h 318"/>
                <a:gd name="T78" fmla="*/ 42 w 205"/>
                <a:gd name="T79" fmla="*/ 11 h 318"/>
                <a:gd name="T80" fmla="*/ 54 w 205"/>
                <a:gd name="T81" fmla="*/ 23 h 318"/>
                <a:gd name="T82" fmla="*/ 67 w 205"/>
                <a:gd name="T83" fmla="*/ 35 h 318"/>
                <a:gd name="T84" fmla="*/ 92 w 205"/>
                <a:gd name="T85" fmla="*/ 25 h 318"/>
                <a:gd name="T86" fmla="*/ 114 w 205"/>
                <a:gd name="T87" fmla="*/ 28 h 318"/>
                <a:gd name="T88" fmla="*/ 133 w 205"/>
                <a:gd name="T89" fmla="*/ 19 h 318"/>
                <a:gd name="T90" fmla="*/ 161 w 205"/>
                <a:gd name="T91" fmla="*/ 12 h 318"/>
                <a:gd name="T92" fmla="*/ 190 w 205"/>
                <a:gd name="T93" fmla="*/ 7 h 318"/>
                <a:gd name="T94" fmla="*/ 200 w 205"/>
                <a:gd name="T95" fmla="*/ 0 h 318"/>
                <a:gd name="T96" fmla="*/ 206 w 205"/>
                <a:gd name="T97" fmla="*/ 7 h 318"/>
                <a:gd name="T98" fmla="*/ 205 w 205"/>
                <a:gd name="T99" fmla="*/ 35 h 318"/>
                <a:gd name="T100" fmla="*/ 207 w 205"/>
                <a:gd name="T101" fmla="*/ 35 h 318"/>
                <a:gd name="T102" fmla="*/ 200 w 205"/>
                <a:gd name="T103" fmla="*/ 43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5"/>
                <a:gd name="T157" fmla="*/ 0 h 318"/>
                <a:gd name="T158" fmla="*/ 205 w 205"/>
                <a:gd name="T159" fmla="*/ 318 h 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5" h="318">
                  <a:moveTo>
                    <a:pt x="198" y="43"/>
                  </a:moveTo>
                  <a:lnTo>
                    <a:pt x="192" y="69"/>
                  </a:lnTo>
                  <a:lnTo>
                    <a:pt x="179" y="97"/>
                  </a:lnTo>
                  <a:lnTo>
                    <a:pt x="165" y="126"/>
                  </a:lnTo>
                  <a:lnTo>
                    <a:pt x="151" y="153"/>
                  </a:lnTo>
                  <a:lnTo>
                    <a:pt x="137" y="181"/>
                  </a:lnTo>
                  <a:lnTo>
                    <a:pt x="125" y="194"/>
                  </a:lnTo>
                  <a:lnTo>
                    <a:pt x="113" y="207"/>
                  </a:lnTo>
                  <a:lnTo>
                    <a:pt x="100" y="220"/>
                  </a:lnTo>
                  <a:lnTo>
                    <a:pt x="88" y="233"/>
                  </a:lnTo>
                  <a:lnTo>
                    <a:pt x="74" y="247"/>
                  </a:lnTo>
                  <a:lnTo>
                    <a:pt x="59" y="260"/>
                  </a:lnTo>
                  <a:lnTo>
                    <a:pt x="45" y="275"/>
                  </a:lnTo>
                  <a:lnTo>
                    <a:pt x="31" y="289"/>
                  </a:lnTo>
                  <a:lnTo>
                    <a:pt x="21" y="303"/>
                  </a:lnTo>
                  <a:lnTo>
                    <a:pt x="12" y="318"/>
                  </a:lnTo>
                  <a:lnTo>
                    <a:pt x="1" y="299"/>
                  </a:lnTo>
                  <a:lnTo>
                    <a:pt x="1" y="278"/>
                  </a:lnTo>
                  <a:lnTo>
                    <a:pt x="0" y="256"/>
                  </a:lnTo>
                  <a:lnTo>
                    <a:pt x="0" y="234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9" y="186"/>
                  </a:lnTo>
                  <a:lnTo>
                    <a:pt x="29" y="181"/>
                  </a:lnTo>
                  <a:lnTo>
                    <a:pt x="48" y="168"/>
                  </a:lnTo>
                  <a:lnTo>
                    <a:pt x="64" y="167"/>
                  </a:lnTo>
                  <a:lnTo>
                    <a:pt x="80" y="164"/>
                  </a:lnTo>
                  <a:lnTo>
                    <a:pt x="96" y="147"/>
                  </a:lnTo>
                  <a:lnTo>
                    <a:pt x="111" y="128"/>
                  </a:lnTo>
                  <a:lnTo>
                    <a:pt x="126" y="110"/>
                  </a:lnTo>
                  <a:lnTo>
                    <a:pt x="140" y="93"/>
                  </a:lnTo>
                  <a:lnTo>
                    <a:pt x="121" y="93"/>
                  </a:lnTo>
                  <a:lnTo>
                    <a:pt x="105" y="86"/>
                  </a:lnTo>
                  <a:lnTo>
                    <a:pt x="90" y="80"/>
                  </a:lnTo>
                  <a:lnTo>
                    <a:pt x="75" y="75"/>
                  </a:lnTo>
                  <a:lnTo>
                    <a:pt x="59" y="68"/>
                  </a:lnTo>
                  <a:lnTo>
                    <a:pt x="46" y="52"/>
                  </a:lnTo>
                  <a:lnTo>
                    <a:pt x="33" y="35"/>
                  </a:lnTo>
                  <a:lnTo>
                    <a:pt x="36" y="22"/>
                  </a:lnTo>
                  <a:lnTo>
                    <a:pt x="42" y="11"/>
                  </a:lnTo>
                  <a:lnTo>
                    <a:pt x="54" y="23"/>
                  </a:lnTo>
                  <a:lnTo>
                    <a:pt x="67" y="35"/>
                  </a:lnTo>
                  <a:lnTo>
                    <a:pt x="92" y="25"/>
                  </a:lnTo>
                  <a:lnTo>
                    <a:pt x="112" y="28"/>
                  </a:lnTo>
                  <a:lnTo>
                    <a:pt x="131" y="19"/>
                  </a:lnTo>
                  <a:lnTo>
                    <a:pt x="159" y="12"/>
                  </a:lnTo>
                  <a:lnTo>
                    <a:pt x="188" y="7"/>
                  </a:lnTo>
                  <a:lnTo>
                    <a:pt x="198" y="0"/>
                  </a:lnTo>
                  <a:lnTo>
                    <a:pt x="204" y="7"/>
                  </a:lnTo>
                  <a:lnTo>
                    <a:pt x="203" y="35"/>
                  </a:lnTo>
                  <a:lnTo>
                    <a:pt x="205" y="35"/>
                  </a:lnTo>
                  <a:lnTo>
                    <a:pt x="198" y="4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8" name="Freeform 242"/>
            <p:cNvSpPr>
              <a:spLocks noChangeAspect="1"/>
            </p:cNvSpPr>
            <p:nvPr/>
          </p:nvSpPr>
          <p:spPr bwMode="auto">
            <a:xfrm>
              <a:off x="3338" y="2346"/>
              <a:ext cx="334" cy="461"/>
            </a:xfrm>
            <a:custGeom>
              <a:avLst/>
              <a:gdLst>
                <a:gd name="T0" fmla="*/ 38 w 332"/>
                <a:gd name="T1" fmla="*/ 74 h 459"/>
                <a:gd name="T2" fmla="*/ 58 w 332"/>
                <a:gd name="T3" fmla="*/ 51 h 459"/>
                <a:gd name="T4" fmla="*/ 72 w 332"/>
                <a:gd name="T5" fmla="*/ 27 h 459"/>
                <a:gd name="T6" fmla="*/ 106 w 332"/>
                <a:gd name="T7" fmla="*/ 27 h 459"/>
                <a:gd name="T8" fmla="*/ 137 w 332"/>
                <a:gd name="T9" fmla="*/ 27 h 459"/>
                <a:gd name="T10" fmla="*/ 169 w 332"/>
                <a:gd name="T11" fmla="*/ 27 h 459"/>
                <a:gd name="T12" fmla="*/ 187 w 332"/>
                <a:gd name="T13" fmla="*/ 22 h 459"/>
                <a:gd name="T14" fmla="*/ 213 w 332"/>
                <a:gd name="T15" fmla="*/ 30 h 459"/>
                <a:gd name="T16" fmla="*/ 242 w 332"/>
                <a:gd name="T17" fmla="*/ 22 h 459"/>
                <a:gd name="T18" fmla="*/ 259 w 332"/>
                <a:gd name="T19" fmla="*/ 7 h 459"/>
                <a:gd name="T20" fmla="*/ 271 w 332"/>
                <a:gd name="T21" fmla="*/ 0 h 459"/>
                <a:gd name="T22" fmla="*/ 299 w 332"/>
                <a:gd name="T23" fmla="*/ 31 h 459"/>
                <a:gd name="T24" fmla="*/ 311 w 332"/>
                <a:gd name="T25" fmla="*/ 75 h 459"/>
                <a:gd name="T26" fmla="*/ 336 w 332"/>
                <a:gd name="T27" fmla="*/ 126 h 459"/>
                <a:gd name="T28" fmla="*/ 311 w 332"/>
                <a:gd name="T29" fmla="*/ 146 h 459"/>
                <a:gd name="T30" fmla="*/ 301 w 332"/>
                <a:gd name="T31" fmla="*/ 208 h 459"/>
                <a:gd name="T32" fmla="*/ 277 w 332"/>
                <a:gd name="T33" fmla="*/ 263 h 459"/>
                <a:gd name="T34" fmla="*/ 261 w 332"/>
                <a:gd name="T35" fmla="*/ 292 h 459"/>
                <a:gd name="T36" fmla="*/ 256 w 332"/>
                <a:gd name="T37" fmla="*/ 342 h 459"/>
                <a:gd name="T38" fmla="*/ 232 w 332"/>
                <a:gd name="T39" fmla="*/ 359 h 459"/>
                <a:gd name="T40" fmla="*/ 261 w 332"/>
                <a:gd name="T41" fmla="*/ 382 h 459"/>
                <a:gd name="T42" fmla="*/ 277 w 332"/>
                <a:gd name="T43" fmla="*/ 414 h 459"/>
                <a:gd name="T44" fmla="*/ 294 w 332"/>
                <a:gd name="T45" fmla="*/ 437 h 459"/>
                <a:gd name="T46" fmla="*/ 263 w 332"/>
                <a:gd name="T47" fmla="*/ 437 h 459"/>
                <a:gd name="T48" fmla="*/ 243 w 332"/>
                <a:gd name="T49" fmla="*/ 457 h 459"/>
                <a:gd name="T50" fmla="*/ 211 w 332"/>
                <a:gd name="T51" fmla="*/ 461 h 459"/>
                <a:gd name="T52" fmla="*/ 192 w 332"/>
                <a:gd name="T53" fmla="*/ 459 h 459"/>
                <a:gd name="T54" fmla="*/ 175 w 332"/>
                <a:gd name="T55" fmla="*/ 450 h 459"/>
                <a:gd name="T56" fmla="*/ 152 w 332"/>
                <a:gd name="T57" fmla="*/ 441 h 459"/>
                <a:gd name="T58" fmla="*/ 125 w 332"/>
                <a:gd name="T59" fmla="*/ 434 h 459"/>
                <a:gd name="T60" fmla="*/ 116 w 332"/>
                <a:gd name="T61" fmla="*/ 420 h 459"/>
                <a:gd name="T62" fmla="*/ 96 w 332"/>
                <a:gd name="T63" fmla="*/ 393 h 459"/>
                <a:gd name="T64" fmla="*/ 72 w 332"/>
                <a:gd name="T65" fmla="*/ 365 h 459"/>
                <a:gd name="T66" fmla="*/ 51 w 332"/>
                <a:gd name="T67" fmla="*/ 343 h 459"/>
                <a:gd name="T68" fmla="*/ 40 w 332"/>
                <a:gd name="T69" fmla="*/ 317 h 459"/>
                <a:gd name="T70" fmla="*/ 22 w 332"/>
                <a:gd name="T71" fmla="*/ 288 h 459"/>
                <a:gd name="T72" fmla="*/ 15 w 332"/>
                <a:gd name="T73" fmla="*/ 263 h 459"/>
                <a:gd name="T74" fmla="*/ 0 w 332"/>
                <a:gd name="T75" fmla="*/ 244 h 459"/>
                <a:gd name="T76" fmla="*/ 9 w 332"/>
                <a:gd name="T77" fmla="*/ 215 h 459"/>
                <a:gd name="T78" fmla="*/ 11 w 332"/>
                <a:gd name="T79" fmla="*/ 201 h 459"/>
                <a:gd name="T80" fmla="*/ 29 w 332"/>
                <a:gd name="T81" fmla="*/ 177 h 459"/>
                <a:gd name="T82" fmla="*/ 41 w 332"/>
                <a:gd name="T83" fmla="*/ 155 h 459"/>
                <a:gd name="T84" fmla="*/ 40 w 332"/>
                <a:gd name="T85" fmla="*/ 107 h 4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2"/>
                <a:gd name="T130" fmla="*/ 0 h 459"/>
                <a:gd name="T131" fmla="*/ 332 w 332"/>
                <a:gd name="T132" fmla="*/ 459 h 4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2" h="459">
                  <a:moveTo>
                    <a:pt x="38" y="85"/>
                  </a:moveTo>
                  <a:lnTo>
                    <a:pt x="38" y="74"/>
                  </a:lnTo>
                  <a:lnTo>
                    <a:pt x="58" y="74"/>
                  </a:lnTo>
                  <a:lnTo>
                    <a:pt x="58" y="51"/>
                  </a:lnTo>
                  <a:lnTo>
                    <a:pt x="57" y="27"/>
                  </a:lnTo>
                  <a:lnTo>
                    <a:pt x="72" y="27"/>
                  </a:lnTo>
                  <a:lnTo>
                    <a:pt x="88" y="27"/>
                  </a:lnTo>
                  <a:lnTo>
                    <a:pt x="104" y="27"/>
                  </a:lnTo>
                  <a:lnTo>
                    <a:pt x="119" y="27"/>
                  </a:lnTo>
                  <a:lnTo>
                    <a:pt x="135" y="27"/>
                  </a:lnTo>
                  <a:lnTo>
                    <a:pt x="151" y="27"/>
                  </a:lnTo>
                  <a:lnTo>
                    <a:pt x="167" y="27"/>
                  </a:lnTo>
                  <a:lnTo>
                    <a:pt x="182" y="27"/>
                  </a:lnTo>
                  <a:lnTo>
                    <a:pt x="185" y="22"/>
                  </a:lnTo>
                  <a:lnTo>
                    <a:pt x="186" y="27"/>
                  </a:lnTo>
                  <a:lnTo>
                    <a:pt x="211" y="30"/>
                  </a:lnTo>
                  <a:lnTo>
                    <a:pt x="236" y="33"/>
                  </a:lnTo>
                  <a:lnTo>
                    <a:pt x="240" y="22"/>
                  </a:lnTo>
                  <a:lnTo>
                    <a:pt x="251" y="20"/>
                  </a:lnTo>
                  <a:lnTo>
                    <a:pt x="255" y="7"/>
                  </a:lnTo>
                  <a:lnTo>
                    <a:pt x="261" y="9"/>
                  </a:lnTo>
                  <a:lnTo>
                    <a:pt x="267" y="0"/>
                  </a:lnTo>
                  <a:lnTo>
                    <a:pt x="282" y="16"/>
                  </a:lnTo>
                  <a:lnTo>
                    <a:pt x="295" y="31"/>
                  </a:lnTo>
                  <a:lnTo>
                    <a:pt x="301" y="48"/>
                  </a:lnTo>
                  <a:lnTo>
                    <a:pt x="307" y="75"/>
                  </a:lnTo>
                  <a:lnTo>
                    <a:pt x="313" y="103"/>
                  </a:lnTo>
                  <a:lnTo>
                    <a:pt x="332" y="124"/>
                  </a:lnTo>
                  <a:lnTo>
                    <a:pt x="319" y="134"/>
                  </a:lnTo>
                  <a:lnTo>
                    <a:pt x="307" y="144"/>
                  </a:lnTo>
                  <a:lnTo>
                    <a:pt x="299" y="174"/>
                  </a:lnTo>
                  <a:lnTo>
                    <a:pt x="297" y="206"/>
                  </a:lnTo>
                  <a:lnTo>
                    <a:pt x="294" y="223"/>
                  </a:lnTo>
                  <a:lnTo>
                    <a:pt x="273" y="261"/>
                  </a:lnTo>
                  <a:lnTo>
                    <a:pt x="268" y="287"/>
                  </a:lnTo>
                  <a:lnTo>
                    <a:pt x="257" y="290"/>
                  </a:lnTo>
                  <a:lnTo>
                    <a:pt x="254" y="315"/>
                  </a:lnTo>
                  <a:lnTo>
                    <a:pt x="252" y="340"/>
                  </a:lnTo>
                  <a:lnTo>
                    <a:pt x="238" y="344"/>
                  </a:lnTo>
                  <a:lnTo>
                    <a:pt x="230" y="355"/>
                  </a:lnTo>
                  <a:lnTo>
                    <a:pt x="238" y="360"/>
                  </a:lnTo>
                  <a:lnTo>
                    <a:pt x="257" y="378"/>
                  </a:lnTo>
                  <a:lnTo>
                    <a:pt x="265" y="394"/>
                  </a:lnTo>
                  <a:lnTo>
                    <a:pt x="273" y="410"/>
                  </a:lnTo>
                  <a:lnTo>
                    <a:pt x="285" y="415"/>
                  </a:lnTo>
                  <a:lnTo>
                    <a:pt x="290" y="433"/>
                  </a:lnTo>
                  <a:lnTo>
                    <a:pt x="275" y="433"/>
                  </a:lnTo>
                  <a:lnTo>
                    <a:pt x="259" y="433"/>
                  </a:lnTo>
                  <a:lnTo>
                    <a:pt x="251" y="443"/>
                  </a:lnTo>
                  <a:lnTo>
                    <a:pt x="241" y="453"/>
                  </a:lnTo>
                  <a:lnTo>
                    <a:pt x="218" y="453"/>
                  </a:lnTo>
                  <a:lnTo>
                    <a:pt x="209" y="457"/>
                  </a:lnTo>
                  <a:lnTo>
                    <a:pt x="204" y="454"/>
                  </a:lnTo>
                  <a:lnTo>
                    <a:pt x="190" y="455"/>
                  </a:lnTo>
                  <a:lnTo>
                    <a:pt x="187" y="459"/>
                  </a:lnTo>
                  <a:lnTo>
                    <a:pt x="173" y="446"/>
                  </a:lnTo>
                  <a:lnTo>
                    <a:pt x="159" y="432"/>
                  </a:lnTo>
                  <a:lnTo>
                    <a:pt x="150" y="437"/>
                  </a:lnTo>
                  <a:lnTo>
                    <a:pt x="139" y="439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4" y="416"/>
                  </a:lnTo>
                  <a:lnTo>
                    <a:pt x="102" y="401"/>
                  </a:lnTo>
                  <a:lnTo>
                    <a:pt x="94" y="389"/>
                  </a:lnTo>
                  <a:lnTo>
                    <a:pt x="76" y="371"/>
                  </a:lnTo>
                  <a:lnTo>
                    <a:pt x="72" y="361"/>
                  </a:lnTo>
                  <a:lnTo>
                    <a:pt x="54" y="348"/>
                  </a:lnTo>
                  <a:lnTo>
                    <a:pt x="51" y="341"/>
                  </a:lnTo>
                  <a:lnTo>
                    <a:pt x="35" y="337"/>
                  </a:lnTo>
                  <a:lnTo>
                    <a:pt x="40" y="315"/>
                  </a:lnTo>
                  <a:lnTo>
                    <a:pt x="31" y="301"/>
                  </a:lnTo>
                  <a:lnTo>
                    <a:pt x="22" y="286"/>
                  </a:lnTo>
                  <a:lnTo>
                    <a:pt x="20" y="273"/>
                  </a:lnTo>
                  <a:lnTo>
                    <a:pt x="15" y="261"/>
                  </a:lnTo>
                  <a:lnTo>
                    <a:pt x="8" y="243"/>
                  </a:lnTo>
                  <a:lnTo>
                    <a:pt x="0" y="242"/>
                  </a:lnTo>
                  <a:lnTo>
                    <a:pt x="7" y="224"/>
                  </a:lnTo>
                  <a:lnTo>
                    <a:pt x="9" y="213"/>
                  </a:lnTo>
                  <a:lnTo>
                    <a:pt x="11" y="208"/>
                  </a:lnTo>
                  <a:lnTo>
                    <a:pt x="11" y="199"/>
                  </a:lnTo>
                  <a:lnTo>
                    <a:pt x="22" y="181"/>
                  </a:lnTo>
                  <a:lnTo>
                    <a:pt x="29" y="175"/>
                  </a:lnTo>
                  <a:lnTo>
                    <a:pt x="42" y="175"/>
                  </a:lnTo>
                  <a:lnTo>
                    <a:pt x="41" y="153"/>
                  </a:lnTo>
                  <a:lnTo>
                    <a:pt x="41" y="129"/>
                  </a:lnTo>
                  <a:lnTo>
                    <a:pt x="40" y="107"/>
                  </a:lnTo>
                  <a:lnTo>
                    <a:pt x="38" y="8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79" name="Freeform 243"/>
            <p:cNvSpPr>
              <a:spLocks noChangeAspect="1"/>
            </p:cNvSpPr>
            <p:nvPr/>
          </p:nvSpPr>
          <p:spPr bwMode="auto">
            <a:xfrm>
              <a:off x="3130" y="3288"/>
              <a:ext cx="275" cy="278"/>
            </a:xfrm>
            <a:custGeom>
              <a:avLst/>
              <a:gdLst>
                <a:gd name="T0" fmla="*/ 163 w 273"/>
                <a:gd name="T1" fmla="*/ 184 h 277"/>
                <a:gd name="T2" fmla="*/ 164 w 273"/>
                <a:gd name="T3" fmla="*/ 151 h 277"/>
                <a:gd name="T4" fmla="*/ 165 w 273"/>
                <a:gd name="T5" fmla="*/ 117 h 277"/>
                <a:gd name="T6" fmla="*/ 186 w 273"/>
                <a:gd name="T7" fmla="*/ 117 h 277"/>
                <a:gd name="T8" fmla="*/ 186 w 273"/>
                <a:gd name="T9" fmla="*/ 96 h 277"/>
                <a:gd name="T10" fmla="*/ 187 w 273"/>
                <a:gd name="T11" fmla="*/ 74 h 277"/>
                <a:gd name="T12" fmla="*/ 188 w 273"/>
                <a:gd name="T13" fmla="*/ 53 h 277"/>
                <a:gd name="T14" fmla="*/ 188 w 273"/>
                <a:gd name="T15" fmla="*/ 31 h 277"/>
                <a:gd name="T16" fmla="*/ 214 w 273"/>
                <a:gd name="T17" fmla="*/ 29 h 277"/>
                <a:gd name="T18" fmla="*/ 237 w 273"/>
                <a:gd name="T19" fmla="*/ 26 h 277"/>
                <a:gd name="T20" fmla="*/ 245 w 273"/>
                <a:gd name="T21" fmla="*/ 35 h 277"/>
                <a:gd name="T22" fmla="*/ 262 w 273"/>
                <a:gd name="T23" fmla="*/ 26 h 277"/>
                <a:gd name="T24" fmla="*/ 277 w 273"/>
                <a:gd name="T25" fmla="*/ 19 h 277"/>
                <a:gd name="T26" fmla="*/ 255 w 273"/>
                <a:gd name="T27" fmla="*/ 13 h 277"/>
                <a:gd name="T28" fmla="*/ 241 w 273"/>
                <a:gd name="T29" fmla="*/ 16 h 277"/>
                <a:gd name="T30" fmla="*/ 210 w 273"/>
                <a:gd name="T31" fmla="*/ 19 h 277"/>
                <a:gd name="T32" fmla="*/ 178 w 273"/>
                <a:gd name="T33" fmla="*/ 22 h 277"/>
                <a:gd name="T34" fmla="*/ 159 w 273"/>
                <a:gd name="T35" fmla="*/ 19 h 277"/>
                <a:gd name="T36" fmla="*/ 140 w 273"/>
                <a:gd name="T37" fmla="*/ 15 h 277"/>
                <a:gd name="T38" fmla="*/ 137 w 273"/>
                <a:gd name="T39" fmla="*/ 9 h 277"/>
                <a:gd name="T40" fmla="*/ 113 w 273"/>
                <a:gd name="T41" fmla="*/ 9 h 277"/>
                <a:gd name="T42" fmla="*/ 90 w 273"/>
                <a:gd name="T43" fmla="*/ 8 h 277"/>
                <a:gd name="T44" fmla="*/ 65 w 273"/>
                <a:gd name="T45" fmla="*/ 8 h 277"/>
                <a:gd name="T46" fmla="*/ 41 w 273"/>
                <a:gd name="T47" fmla="*/ 7 h 277"/>
                <a:gd name="T48" fmla="*/ 25 w 273"/>
                <a:gd name="T49" fmla="*/ 0 h 277"/>
                <a:gd name="T50" fmla="*/ 1 w 273"/>
                <a:gd name="T51" fmla="*/ 7 h 277"/>
                <a:gd name="T52" fmla="*/ 0 w 273"/>
                <a:gd name="T53" fmla="*/ 20 h 277"/>
                <a:gd name="T54" fmla="*/ 13 w 273"/>
                <a:gd name="T55" fmla="*/ 48 h 277"/>
                <a:gd name="T56" fmla="*/ 28 w 273"/>
                <a:gd name="T57" fmla="*/ 77 h 277"/>
                <a:gd name="T58" fmla="*/ 41 w 273"/>
                <a:gd name="T59" fmla="*/ 105 h 277"/>
                <a:gd name="T60" fmla="*/ 54 w 273"/>
                <a:gd name="T61" fmla="*/ 134 h 277"/>
                <a:gd name="T62" fmla="*/ 56 w 273"/>
                <a:gd name="T63" fmla="*/ 147 h 277"/>
                <a:gd name="T64" fmla="*/ 52 w 273"/>
                <a:gd name="T65" fmla="*/ 146 h 277"/>
                <a:gd name="T66" fmla="*/ 56 w 273"/>
                <a:gd name="T67" fmla="*/ 170 h 277"/>
                <a:gd name="T68" fmla="*/ 59 w 273"/>
                <a:gd name="T69" fmla="*/ 193 h 277"/>
                <a:gd name="T70" fmla="*/ 63 w 273"/>
                <a:gd name="T71" fmla="*/ 218 h 277"/>
                <a:gd name="T72" fmla="*/ 66 w 273"/>
                <a:gd name="T73" fmla="*/ 241 h 277"/>
                <a:gd name="T74" fmla="*/ 79 w 273"/>
                <a:gd name="T75" fmla="*/ 257 h 277"/>
                <a:gd name="T76" fmla="*/ 90 w 273"/>
                <a:gd name="T77" fmla="*/ 273 h 277"/>
                <a:gd name="T78" fmla="*/ 102 w 273"/>
                <a:gd name="T79" fmla="*/ 261 h 277"/>
                <a:gd name="T80" fmla="*/ 108 w 273"/>
                <a:gd name="T81" fmla="*/ 275 h 277"/>
                <a:gd name="T82" fmla="*/ 139 w 273"/>
                <a:gd name="T83" fmla="*/ 279 h 277"/>
                <a:gd name="T84" fmla="*/ 155 w 273"/>
                <a:gd name="T85" fmla="*/ 272 h 277"/>
                <a:gd name="T86" fmla="*/ 158 w 273"/>
                <a:gd name="T87" fmla="*/ 250 h 277"/>
                <a:gd name="T88" fmla="*/ 160 w 273"/>
                <a:gd name="T89" fmla="*/ 228 h 277"/>
                <a:gd name="T90" fmla="*/ 162 w 273"/>
                <a:gd name="T91" fmla="*/ 205 h 277"/>
                <a:gd name="T92" fmla="*/ 163 w 273"/>
                <a:gd name="T93" fmla="*/ 184 h 2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3"/>
                <a:gd name="T142" fmla="*/ 0 h 277"/>
                <a:gd name="T143" fmla="*/ 273 w 273"/>
                <a:gd name="T144" fmla="*/ 277 h 2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3" h="277">
                  <a:moveTo>
                    <a:pt x="161" y="182"/>
                  </a:moveTo>
                  <a:lnTo>
                    <a:pt x="162" y="149"/>
                  </a:lnTo>
                  <a:lnTo>
                    <a:pt x="163" y="117"/>
                  </a:lnTo>
                  <a:lnTo>
                    <a:pt x="184" y="117"/>
                  </a:lnTo>
                  <a:lnTo>
                    <a:pt x="184" y="96"/>
                  </a:lnTo>
                  <a:lnTo>
                    <a:pt x="185" y="74"/>
                  </a:lnTo>
                  <a:lnTo>
                    <a:pt x="186" y="53"/>
                  </a:lnTo>
                  <a:lnTo>
                    <a:pt x="186" y="31"/>
                  </a:lnTo>
                  <a:lnTo>
                    <a:pt x="210" y="29"/>
                  </a:lnTo>
                  <a:lnTo>
                    <a:pt x="233" y="26"/>
                  </a:lnTo>
                  <a:lnTo>
                    <a:pt x="241" y="35"/>
                  </a:lnTo>
                  <a:lnTo>
                    <a:pt x="258" y="26"/>
                  </a:lnTo>
                  <a:lnTo>
                    <a:pt x="273" y="19"/>
                  </a:lnTo>
                  <a:lnTo>
                    <a:pt x="251" y="13"/>
                  </a:lnTo>
                  <a:lnTo>
                    <a:pt x="237" y="16"/>
                  </a:lnTo>
                  <a:lnTo>
                    <a:pt x="206" y="19"/>
                  </a:lnTo>
                  <a:lnTo>
                    <a:pt x="176" y="22"/>
                  </a:lnTo>
                  <a:lnTo>
                    <a:pt x="157" y="19"/>
                  </a:lnTo>
                  <a:lnTo>
                    <a:pt x="138" y="15"/>
                  </a:lnTo>
                  <a:lnTo>
                    <a:pt x="135" y="9"/>
                  </a:lnTo>
                  <a:lnTo>
                    <a:pt x="111" y="9"/>
                  </a:lnTo>
                  <a:lnTo>
                    <a:pt x="88" y="8"/>
                  </a:lnTo>
                  <a:lnTo>
                    <a:pt x="65" y="8"/>
                  </a:lnTo>
                  <a:lnTo>
                    <a:pt x="41" y="7"/>
                  </a:lnTo>
                  <a:lnTo>
                    <a:pt x="25" y="0"/>
                  </a:lnTo>
                  <a:lnTo>
                    <a:pt x="1" y="7"/>
                  </a:lnTo>
                  <a:lnTo>
                    <a:pt x="0" y="20"/>
                  </a:lnTo>
                  <a:lnTo>
                    <a:pt x="13" y="48"/>
                  </a:lnTo>
                  <a:lnTo>
                    <a:pt x="28" y="77"/>
                  </a:lnTo>
                  <a:lnTo>
                    <a:pt x="41" y="105"/>
                  </a:lnTo>
                  <a:lnTo>
                    <a:pt x="54" y="134"/>
                  </a:lnTo>
                  <a:lnTo>
                    <a:pt x="56" y="145"/>
                  </a:lnTo>
                  <a:lnTo>
                    <a:pt x="52" y="144"/>
                  </a:lnTo>
                  <a:lnTo>
                    <a:pt x="56" y="168"/>
                  </a:lnTo>
                  <a:lnTo>
                    <a:pt x="59" y="191"/>
                  </a:lnTo>
                  <a:lnTo>
                    <a:pt x="63" y="216"/>
                  </a:lnTo>
                  <a:lnTo>
                    <a:pt x="66" y="239"/>
                  </a:lnTo>
                  <a:lnTo>
                    <a:pt x="77" y="255"/>
                  </a:lnTo>
                  <a:lnTo>
                    <a:pt x="88" y="271"/>
                  </a:lnTo>
                  <a:lnTo>
                    <a:pt x="100" y="259"/>
                  </a:lnTo>
                  <a:lnTo>
                    <a:pt x="106" y="273"/>
                  </a:lnTo>
                  <a:lnTo>
                    <a:pt x="137" y="277"/>
                  </a:lnTo>
                  <a:lnTo>
                    <a:pt x="153" y="270"/>
                  </a:lnTo>
                  <a:lnTo>
                    <a:pt x="156" y="248"/>
                  </a:lnTo>
                  <a:lnTo>
                    <a:pt x="158" y="226"/>
                  </a:lnTo>
                  <a:lnTo>
                    <a:pt x="160" y="203"/>
                  </a:lnTo>
                  <a:lnTo>
                    <a:pt x="161" y="18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0" name="Freeform 244"/>
            <p:cNvSpPr>
              <a:spLocks noChangeAspect="1"/>
            </p:cNvSpPr>
            <p:nvPr/>
          </p:nvSpPr>
          <p:spPr bwMode="auto">
            <a:xfrm>
              <a:off x="3292" y="3307"/>
              <a:ext cx="189" cy="212"/>
            </a:xfrm>
            <a:custGeom>
              <a:avLst/>
              <a:gdLst>
                <a:gd name="T0" fmla="*/ 0 w 188"/>
                <a:gd name="T1" fmla="*/ 165 h 211"/>
                <a:gd name="T2" fmla="*/ 1 w 188"/>
                <a:gd name="T3" fmla="*/ 132 h 211"/>
                <a:gd name="T4" fmla="*/ 2 w 188"/>
                <a:gd name="T5" fmla="*/ 98 h 211"/>
                <a:gd name="T6" fmla="*/ 23 w 188"/>
                <a:gd name="T7" fmla="*/ 98 h 211"/>
                <a:gd name="T8" fmla="*/ 23 w 188"/>
                <a:gd name="T9" fmla="*/ 77 h 211"/>
                <a:gd name="T10" fmla="*/ 24 w 188"/>
                <a:gd name="T11" fmla="*/ 55 h 211"/>
                <a:gd name="T12" fmla="*/ 25 w 188"/>
                <a:gd name="T13" fmla="*/ 34 h 211"/>
                <a:gd name="T14" fmla="*/ 25 w 188"/>
                <a:gd name="T15" fmla="*/ 12 h 211"/>
                <a:gd name="T16" fmla="*/ 49 w 188"/>
                <a:gd name="T17" fmla="*/ 10 h 211"/>
                <a:gd name="T18" fmla="*/ 72 w 188"/>
                <a:gd name="T19" fmla="*/ 7 h 211"/>
                <a:gd name="T20" fmla="*/ 80 w 188"/>
                <a:gd name="T21" fmla="*/ 16 h 211"/>
                <a:gd name="T22" fmla="*/ 99 w 188"/>
                <a:gd name="T23" fmla="*/ 7 h 211"/>
                <a:gd name="T24" fmla="*/ 114 w 188"/>
                <a:gd name="T25" fmla="*/ 0 h 211"/>
                <a:gd name="T26" fmla="*/ 126 w 188"/>
                <a:gd name="T27" fmla="*/ 23 h 211"/>
                <a:gd name="T28" fmla="*/ 138 w 188"/>
                <a:gd name="T29" fmla="*/ 45 h 211"/>
                <a:gd name="T30" fmla="*/ 152 w 188"/>
                <a:gd name="T31" fmla="*/ 58 h 211"/>
                <a:gd name="T32" fmla="*/ 155 w 188"/>
                <a:gd name="T33" fmla="*/ 63 h 211"/>
                <a:gd name="T34" fmla="*/ 161 w 188"/>
                <a:gd name="T35" fmla="*/ 70 h 211"/>
                <a:gd name="T36" fmla="*/ 167 w 188"/>
                <a:gd name="T37" fmla="*/ 88 h 211"/>
                <a:gd name="T38" fmla="*/ 186 w 188"/>
                <a:gd name="T39" fmla="*/ 97 h 211"/>
                <a:gd name="T40" fmla="*/ 190 w 188"/>
                <a:gd name="T41" fmla="*/ 102 h 211"/>
                <a:gd name="T42" fmla="*/ 189 w 188"/>
                <a:gd name="T43" fmla="*/ 103 h 211"/>
                <a:gd name="T44" fmla="*/ 162 w 188"/>
                <a:gd name="T45" fmla="*/ 122 h 211"/>
                <a:gd name="T46" fmla="*/ 142 w 188"/>
                <a:gd name="T47" fmla="*/ 140 h 211"/>
                <a:gd name="T48" fmla="*/ 131 w 188"/>
                <a:gd name="T49" fmla="*/ 161 h 211"/>
                <a:gd name="T50" fmla="*/ 119 w 188"/>
                <a:gd name="T51" fmla="*/ 169 h 211"/>
                <a:gd name="T52" fmla="*/ 108 w 188"/>
                <a:gd name="T53" fmla="*/ 188 h 211"/>
                <a:gd name="T54" fmla="*/ 76 w 188"/>
                <a:gd name="T55" fmla="*/ 184 h 211"/>
                <a:gd name="T56" fmla="*/ 59 w 188"/>
                <a:gd name="T57" fmla="*/ 178 h 211"/>
                <a:gd name="T58" fmla="*/ 49 w 188"/>
                <a:gd name="T59" fmla="*/ 193 h 211"/>
                <a:gd name="T60" fmla="*/ 40 w 188"/>
                <a:gd name="T61" fmla="*/ 209 h 211"/>
                <a:gd name="T62" fmla="*/ 18 w 188"/>
                <a:gd name="T63" fmla="*/ 213 h 211"/>
                <a:gd name="T64" fmla="*/ 11 w 188"/>
                <a:gd name="T65" fmla="*/ 210 h 211"/>
                <a:gd name="T66" fmla="*/ 14 w 188"/>
                <a:gd name="T67" fmla="*/ 188 h 211"/>
                <a:gd name="T68" fmla="*/ 0 w 188"/>
                <a:gd name="T69" fmla="*/ 165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211"/>
                <a:gd name="T107" fmla="*/ 188 w 188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211">
                  <a:moveTo>
                    <a:pt x="0" y="163"/>
                  </a:moveTo>
                  <a:lnTo>
                    <a:pt x="1" y="130"/>
                  </a:lnTo>
                  <a:lnTo>
                    <a:pt x="2" y="98"/>
                  </a:lnTo>
                  <a:lnTo>
                    <a:pt x="23" y="98"/>
                  </a:lnTo>
                  <a:lnTo>
                    <a:pt x="23" y="77"/>
                  </a:lnTo>
                  <a:lnTo>
                    <a:pt x="24" y="55"/>
                  </a:lnTo>
                  <a:lnTo>
                    <a:pt x="25" y="34"/>
                  </a:lnTo>
                  <a:lnTo>
                    <a:pt x="25" y="12"/>
                  </a:lnTo>
                  <a:lnTo>
                    <a:pt x="49" y="10"/>
                  </a:lnTo>
                  <a:lnTo>
                    <a:pt x="72" y="7"/>
                  </a:lnTo>
                  <a:lnTo>
                    <a:pt x="80" y="16"/>
                  </a:lnTo>
                  <a:lnTo>
                    <a:pt x="97" y="7"/>
                  </a:lnTo>
                  <a:lnTo>
                    <a:pt x="112" y="0"/>
                  </a:lnTo>
                  <a:lnTo>
                    <a:pt x="124" y="23"/>
                  </a:lnTo>
                  <a:lnTo>
                    <a:pt x="136" y="45"/>
                  </a:lnTo>
                  <a:lnTo>
                    <a:pt x="150" y="58"/>
                  </a:lnTo>
                  <a:lnTo>
                    <a:pt x="153" y="63"/>
                  </a:lnTo>
                  <a:lnTo>
                    <a:pt x="159" y="70"/>
                  </a:lnTo>
                  <a:lnTo>
                    <a:pt x="165" y="88"/>
                  </a:lnTo>
                  <a:lnTo>
                    <a:pt x="184" y="97"/>
                  </a:lnTo>
                  <a:lnTo>
                    <a:pt x="188" y="102"/>
                  </a:lnTo>
                  <a:lnTo>
                    <a:pt x="187" y="103"/>
                  </a:lnTo>
                  <a:lnTo>
                    <a:pt x="160" y="120"/>
                  </a:lnTo>
                  <a:lnTo>
                    <a:pt x="140" y="138"/>
                  </a:lnTo>
                  <a:lnTo>
                    <a:pt x="129" y="159"/>
                  </a:lnTo>
                  <a:lnTo>
                    <a:pt x="117" y="167"/>
                  </a:lnTo>
                  <a:lnTo>
                    <a:pt x="106" y="186"/>
                  </a:lnTo>
                  <a:lnTo>
                    <a:pt x="76" y="182"/>
                  </a:lnTo>
                  <a:lnTo>
                    <a:pt x="59" y="176"/>
                  </a:lnTo>
                  <a:lnTo>
                    <a:pt x="49" y="191"/>
                  </a:lnTo>
                  <a:lnTo>
                    <a:pt x="40" y="207"/>
                  </a:lnTo>
                  <a:lnTo>
                    <a:pt x="18" y="211"/>
                  </a:lnTo>
                  <a:lnTo>
                    <a:pt x="11" y="208"/>
                  </a:lnTo>
                  <a:lnTo>
                    <a:pt x="14" y="18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1" name="Freeform 245"/>
            <p:cNvSpPr>
              <a:spLocks noChangeAspect="1"/>
            </p:cNvSpPr>
            <p:nvPr/>
          </p:nvSpPr>
          <p:spPr bwMode="auto">
            <a:xfrm>
              <a:off x="3777" y="3158"/>
              <a:ext cx="4" cy="11"/>
            </a:xfrm>
            <a:custGeom>
              <a:avLst/>
              <a:gdLst>
                <a:gd name="T0" fmla="*/ 4 w 4"/>
                <a:gd name="T1" fmla="*/ 11 h 11"/>
                <a:gd name="T2" fmla="*/ 3 w 4"/>
                <a:gd name="T3" fmla="*/ 8 h 11"/>
                <a:gd name="T4" fmla="*/ 0 w 4"/>
                <a:gd name="T5" fmla="*/ 0 h 11"/>
                <a:gd name="T6" fmla="*/ 4 w 4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4" y="11"/>
                  </a:moveTo>
                  <a:lnTo>
                    <a:pt x="3" y="8"/>
                  </a:lnTo>
                  <a:lnTo>
                    <a:pt x="0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2" name="Freeform 246"/>
            <p:cNvSpPr>
              <a:spLocks noChangeAspect="1"/>
            </p:cNvSpPr>
            <p:nvPr/>
          </p:nvSpPr>
          <p:spPr bwMode="auto">
            <a:xfrm>
              <a:off x="3428" y="3561"/>
              <a:ext cx="45" cy="46"/>
            </a:xfrm>
            <a:custGeom>
              <a:avLst/>
              <a:gdLst>
                <a:gd name="T0" fmla="*/ 20 w 45"/>
                <a:gd name="T1" fmla="*/ 6 h 46"/>
                <a:gd name="T2" fmla="*/ 0 w 45"/>
                <a:gd name="T3" fmla="*/ 26 h 46"/>
                <a:gd name="T4" fmla="*/ 14 w 45"/>
                <a:gd name="T5" fmla="*/ 46 h 46"/>
                <a:gd name="T6" fmla="*/ 22 w 45"/>
                <a:gd name="T7" fmla="*/ 40 h 46"/>
                <a:gd name="T8" fmla="*/ 40 w 45"/>
                <a:gd name="T9" fmla="*/ 25 h 46"/>
                <a:gd name="T10" fmla="*/ 45 w 45"/>
                <a:gd name="T11" fmla="*/ 11 h 46"/>
                <a:gd name="T12" fmla="*/ 27 w 45"/>
                <a:gd name="T13" fmla="*/ 0 h 46"/>
                <a:gd name="T14" fmla="*/ 20 w 45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6"/>
                <a:gd name="T26" fmla="*/ 45 w 4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6">
                  <a:moveTo>
                    <a:pt x="20" y="6"/>
                  </a:moveTo>
                  <a:lnTo>
                    <a:pt x="0" y="26"/>
                  </a:lnTo>
                  <a:lnTo>
                    <a:pt x="14" y="46"/>
                  </a:lnTo>
                  <a:lnTo>
                    <a:pt x="22" y="40"/>
                  </a:lnTo>
                  <a:lnTo>
                    <a:pt x="40" y="25"/>
                  </a:lnTo>
                  <a:lnTo>
                    <a:pt x="45" y="11"/>
                  </a:lnTo>
                  <a:lnTo>
                    <a:pt x="27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3" name="Freeform 247"/>
            <p:cNvSpPr>
              <a:spLocks noChangeAspect="1"/>
            </p:cNvSpPr>
            <p:nvPr/>
          </p:nvSpPr>
          <p:spPr bwMode="auto">
            <a:xfrm>
              <a:off x="3763" y="3174"/>
              <a:ext cx="156" cy="315"/>
            </a:xfrm>
            <a:custGeom>
              <a:avLst/>
              <a:gdLst>
                <a:gd name="T0" fmla="*/ 57 w 155"/>
                <a:gd name="T1" fmla="*/ 90 h 313"/>
                <a:gd name="T2" fmla="*/ 49 w 155"/>
                <a:gd name="T3" fmla="*/ 91 h 313"/>
                <a:gd name="T4" fmla="*/ 30 w 155"/>
                <a:gd name="T5" fmla="*/ 101 h 313"/>
                <a:gd name="T6" fmla="*/ 26 w 155"/>
                <a:gd name="T7" fmla="*/ 120 h 313"/>
                <a:gd name="T8" fmla="*/ 21 w 155"/>
                <a:gd name="T9" fmla="*/ 137 h 313"/>
                <a:gd name="T10" fmla="*/ 24 w 155"/>
                <a:gd name="T11" fmla="*/ 162 h 313"/>
                <a:gd name="T12" fmla="*/ 27 w 155"/>
                <a:gd name="T13" fmla="*/ 185 h 313"/>
                <a:gd name="T14" fmla="*/ 16 w 155"/>
                <a:gd name="T15" fmla="*/ 201 h 313"/>
                <a:gd name="T16" fmla="*/ 5 w 155"/>
                <a:gd name="T17" fmla="*/ 217 h 313"/>
                <a:gd name="T18" fmla="*/ 0 w 155"/>
                <a:gd name="T19" fmla="*/ 251 h 313"/>
                <a:gd name="T20" fmla="*/ 4 w 155"/>
                <a:gd name="T21" fmla="*/ 275 h 313"/>
                <a:gd name="T22" fmla="*/ 12 w 155"/>
                <a:gd name="T23" fmla="*/ 306 h 313"/>
                <a:gd name="T24" fmla="*/ 38 w 155"/>
                <a:gd name="T25" fmla="*/ 317 h 313"/>
                <a:gd name="T26" fmla="*/ 56 w 155"/>
                <a:gd name="T27" fmla="*/ 308 h 313"/>
                <a:gd name="T28" fmla="*/ 73 w 155"/>
                <a:gd name="T29" fmla="*/ 299 h 313"/>
                <a:gd name="T30" fmla="*/ 83 w 155"/>
                <a:gd name="T31" fmla="*/ 277 h 313"/>
                <a:gd name="T32" fmla="*/ 90 w 155"/>
                <a:gd name="T33" fmla="*/ 256 h 313"/>
                <a:gd name="T34" fmla="*/ 97 w 155"/>
                <a:gd name="T35" fmla="*/ 233 h 313"/>
                <a:gd name="T36" fmla="*/ 105 w 155"/>
                <a:gd name="T37" fmla="*/ 212 h 313"/>
                <a:gd name="T38" fmla="*/ 112 w 155"/>
                <a:gd name="T39" fmla="*/ 190 h 313"/>
                <a:gd name="T40" fmla="*/ 119 w 155"/>
                <a:gd name="T41" fmla="*/ 169 h 313"/>
                <a:gd name="T42" fmla="*/ 127 w 155"/>
                <a:gd name="T43" fmla="*/ 148 h 313"/>
                <a:gd name="T44" fmla="*/ 133 w 155"/>
                <a:gd name="T45" fmla="*/ 128 h 313"/>
                <a:gd name="T46" fmla="*/ 142 w 155"/>
                <a:gd name="T47" fmla="*/ 112 h 313"/>
                <a:gd name="T48" fmla="*/ 142 w 155"/>
                <a:gd name="T49" fmla="*/ 78 h 313"/>
                <a:gd name="T50" fmla="*/ 153 w 155"/>
                <a:gd name="T51" fmla="*/ 89 h 313"/>
                <a:gd name="T52" fmla="*/ 157 w 155"/>
                <a:gd name="T53" fmla="*/ 75 h 313"/>
                <a:gd name="T54" fmla="*/ 151 w 155"/>
                <a:gd name="T55" fmla="*/ 45 h 313"/>
                <a:gd name="T56" fmla="*/ 144 w 155"/>
                <a:gd name="T57" fmla="*/ 15 h 313"/>
                <a:gd name="T58" fmla="*/ 138 w 155"/>
                <a:gd name="T59" fmla="*/ 0 h 313"/>
                <a:gd name="T60" fmla="*/ 134 w 155"/>
                <a:gd name="T61" fmla="*/ 0 h 313"/>
                <a:gd name="T62" fmla="*/ 128 w 155"/>
                <a:gd name="T63" fmla="*/ 6 h 313"/>
                <a:gd name="T64" fmla="*/ 124 w 155"/>
                <a:gd name="T65" fmla="*/ 31 h 313"/>
                <a:gd name="T66" fmla="*/ 116 w 155"/>
                <a:gd name="T67" fmla="*/ 34 h 313"/>
                <a:gd name="T68" fmla="*/ 112 w 155"/>
                <a:gd name="T69" fmla="*/ 37 h 313"/>
                <a:gd name="T70" fmla="*/ 107 w 155"/>
                <a:gd name="T71" fmla="*/ 34 h 313"/>
                <a:gd name="T72" fmla="*/ 109 w 155"/>
                <a:gd name="T73" fmla="*/ 47 h 313"/>
                <a:gd name="T74" fmla="*/ 104 w 155"/>
                <a:gd name="T75" fmla="*/ 57 h 313"/>
                <a:gd name="T76" fmla="*/ 106 w 155"/>
                <a:gd name="T77" fmla="*/ 59 h 313"/>
                <a:gd name="T78" fmla="*/ 96 w 155"/>
                <a:gd name="T79" fmla="*/ 66 h 313"/>
                <a:gd name="T80" fmla="*/ 97 w 155"/>
                <a:gd name="T81" fmla="*/ 59 h 313"/>
                <a:gd name="T82" fmla="*/ 90 w 155"/>
                <a:gd name="T83" fmla="*/ 75 h 313"/>
                <a:gd name="T84" fmla="*/ 86 w 155"/>
                <a:gd name="T85" fmla="*/ 76 h 313"/>
                <a:gd name="T86" fmla="*/ 82 w 155"/>
                <a:gd name="T87" fmla="*/ 75 h 313"/>
                <a:gd name="T88" fmla="*/ 72 w 155"/>
                <a:gd name="T89" fmla="*/ 89 h 313"/>
                <a:gd name="T90" fmla="*/ 57 w 155"/>
                <a:gd name="T91" fmla="*/ 90 h 3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"/>
                <a:gd name="T139" fmla="*/ 0 h 313"/>
                <a:gd name="T140" fmla="*/ 155 w 155"/>
                <a:gd name="T141" fmla="*/ 313 h 3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" h="313">
                  <a:moveTo>
                    <a:pt x="57" y="88"/>
                  </a:moveTo>
                  <a:lnTo>
                    <a:pt x="49" y="89"/>
                  </a:lnTo>
                  <a:lnTo>
                    <a:pt x="30" y="99"/>
                  </a:lnTo>
                  <a:lnTo>
                    <a:pt x="26" y="118"/>
                  </a:lnTo>
                  <a:lnTo>
                    <a:pt x="21" y="135"/>
                  </a:lnTo>
                  <a:lnTo>
                    <a:pt x="24" y="160"/>
                  </a:lnTo>
                  <a:lnTo>
                    <a:pt x="27" y="183"/>
                  </a:lnTo>
                  <a:lnTo>
                    <a:pt x="16" y="199"/>
                  </a:lnTo>
                  <a:lnTo>
                    <a:pt x="5" y="215"/>
                  </a:lnTo>
                  <a:lnTo>
                    <a:pt x="0" y="247"/>
                  </a:lnTo>
                  <a:lnTo>
                    <a:pt x="4" y="271"/>
                  </a:lnTo>
                  <a:lnTo>
                    <a:pt x="12" y="302"/>
                  </a:lnTo>
                  <a:lnTo>
                    <a:pt x="38" y="313"/>
                  </a:lnTo>
                  <a:lnTo>
                    <a:pt x="56" y="304"/>
                  </a:lnTo>
                  <a:lnTo>
                    <a:pt x="73" y="295"/>
                  </a:lnTo>
                  <a:lnTo>
                    <a:pt x="81" y="273"/>
                  </a:lnTo>
                  <a:lnTo>
                    <a:pt x="88" y="252"/>
                  </a:lnTo>
                  <a:lnTo>
                    <a:pt x="95" y="231"/>
                  </a:lnTo>
                  <a:lnTo>
                    <a:pt x="103" y="210"/>
                  </a:lnTo>
                  <a:lnTo>
                    <a:pt x="110" y="188"/>
                  </a:lnTo>
                  <a:lnTo>
                    <a:pt x="117" y="167"/>
                  </a:lnTo>
                  <a:lnTo>
                    <a:pt x="125" y="146"/>
                  </a:lnTo>
                  <a:lnTo>
                    <a:pt x="131" y="126"/>
                  </a:lnTo>
                  <a:lnTo>
                    <a:pt x="140" y="110"/>
                  </a:lnTo>
                  <a:lnTo>
                    <a:pt x="140" y="78"/>
                  </a:lnTo>
                  <a:lnTo>
                    <a:pt x="151" y="87"/>
                  </a:lnTo>
                  <a:lnTo>
                    <a:pt x="155" y="75"/>
                  </a:lnTo>
                  <a:lnTo>
                    <a:pt x="149" y="45"/>
                  </a:lnTo>
                  <a:lnTo>
                    <a:pt x="142" y="15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2" y="31"/>
                  </a:lnTo>
                  <a:lnTo>
                    <a:pt x="114" y="34"/>
                  </a:lnTo>
                  <a:lnTo>
                    <a:pt x="110" y="37"/>
                  </a:lnTo>
                  <a:lnTo>
                    <a:pt x="105" y="34"/>
                  </a:lnTo>
                  <a:lnTo>
                    <a:pt x="107" y="47"/>
                  </a:lnTo>
                  <a:lnTo>
                    <a:pt x="102" y="57"/>
                  </a:lnTo>
                  <a:lnTo>
                    <a:pt x="104" y="59"/>
                  </a:lnTo>
                  <a:lnTo>
                    <a:pt x="94" y="66"/>
                  </a:lnTo>
                  <a:lnTo>
                    <a:pt x="95" y="59"/>
                  </a:lnTo>
                  <a:lnTo>
                    <a:pt x="88" y="75"/>
                  </a:lnTo>
                  <a:lnTo>
                    <a:pt x="84" y="76"/>
                  </a:lnTo>
                  <a:lnTo>
                    <a:pt x="80" y="75"/>
                  </a:lnTo>
                  <a:lnTo>
                    <a:pt x="72" y="87"/>
                  </a:lnTo>
                  <a:lnTo>
                    <a:pt x="57" y="8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4" name="Freeform 248"/>
            <p:cNvSpPr>
              <a:spLocks noChangeAspect="1"/>
            </p:cNvSpPr>
            <p:nvPr/>
          </p:nvSpPr>
          <p:spPr bwMode="auto">
            <a:xfrm>
              <a:off x="3559" y="3111"/>
              <a:ext cx="65" cy="181"/>
            </a:xfrm>
            <a:custGeom>
              <a:avLst/>
              <a:gdLst>
                <a:gd name="T0" fmla="*/ 38 w 64"/>
                <a:gd name="T1" fmla="*/ 128 h 180"/>
                <a:gd name="T2" fmla="*/ 30 w 64"/>
                <a:gd name="T3" fmla="*/ 152 h 180"/>
                <a:gd name="T4" fmla="*/ 41 w 64"/>
                <a:gd name="T5" fmla="*/ 166 h 180"/>
                <a:gd name="T6" fmla="*/ 50 w 64"/>
                <a:gd name="T7" fmla="*/ 182 h 180"/>
                <a:gd name="T8" fmla="*/ 48 w 64"/>
                <a:gd name="T9" fmla="*/ 168 h 180"/>
                <a:gd name="T10" fmla="*/ 59 w 64"/>
                <a:gd name="T11" fmla="*/ 159 h 180"/>
                <a:gd name="T12" fmla="*/ 62 w 64"/>
                <a:gd name="T13" fmla="*/ 141 h 180"/>
                <a:gd name="T14" fmla="*/ 66 w 64"/>
                <a:gd name="T15" fmla="*/ 124 h 180"/>
                <a:gd name="T16" fmla="*/ 54 w 64"/>
                <a:gd name="T17" fmla="*/ 110 h 180"/>
                <a:gd name="T18" fmla="*/ 42 w 64"/>
                <a:gd name="T19" fmla="*/ 97 h 180"/>
                <a:gd name="T20" fmla="*/ 38 w 64"/>
                <a:gd name="T21" fmla="*/ 72 h 180"/>
                <a:gd name="T22" fmla="*/ 42 w 64"/>
                <a:gd name="T23" fmla="*/ 55 h 180"/>
                <a:gd name="T24" fmla="*/ 49 w 64"/>
                <a:gd name="T25" fmla="*/ 49 h 180"/>
                <a:gd name="T26" fmla="*/ 44 w 64"/>
                <a:gd name="T27" fmla="*/ 32 h 180"/>
                <a:gd name="T28" fmla="*/ 37 w 64"/>
                <a:gd name="T29" fmla="*/ 8 h 180"/>
                <a:gd name="T30" fmla="*/ 28 w 64"/>
                <a:gd name="T31" fmla="*/ 2 h 180"/>
                <a:gd name="T32" fmla="*/ 7 w 64"/>
                <a:gd name="T33" fmla="*/ 0 h 180"/>
                <a:gd name="T34" fmla="*/ 9 w 64"/>
                <a:gd name="T35" fmla="*/ 5 h 180"/>
                <a:gd name="T36" fmla="*/ 21 w 64"/>
                <a:gd name="T37" fmla="*/ 24 h 180"/>
                <a:gd name="T38" fmla="*/ 17 w 64"/>
                <a:gd name="T39" fmla="*/ 32 h 180"/>
                <a:gd name="T40" fmla="*/ 16 w 64"/>
                <a:gd name="T41" fmla="*/ 51 h 180"/>
                <a:gd name="T42" fmla="*/ 14 w 64"/>
                <a:gd name="T43" fmla="*/ 68 h 180"/>
                <a:gd name="T44" fmla="*/ 11 w 64"/>
                <a:gd name="T45" fmla="*/ 74 h 180"/>
                <a:gd name="T46" fmla="*/ 0 w 64"/>
                <a:gd name="T47" fmla="*/ 99 h 180"/>
                <a:gd name="T48" fmla="*/ 10 w 64"/>
                <a:gd name="T49" fmla="*/ 109 h 180"/>
                <a:gd name="T50" fmla="*/ 17 w 64"/>
                <a:gd name="T51" fmla="*/ 119 h 180"/>
                <a:gd name="T52" fmla="*/ 29 w 64"/>
                <a:gd name="T53" fmla="*/ 119 h 180"/>
                <a:gd name="T54" fmla="*/ 38 w 64"/>
                <a:gd name="T55" fmla="*/ 128 h 1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4"/>
                <a:gd name="T85" fmla="*/ 0 h 180"/>
                <a:gd name="T86" fmla="*/ 64 w 64"/>
                <a:gd name="T87" fmla="*/ 180 h 1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4" h="180">
                  <a:moveTo>
                    <a:pt x="36" y="126"/>
                  </a:moveTo>
                  <a:lnTo>
                    <a:pt x="30" y="150"/>
                  </a:lnTo>
                  <a:lnTo>
                    <a:pt x="39" y="164"/>
                  </a:lnTo>
                  <a:lnTo>
                    <a:pt x="48" y="180"/>
                  </a:lnTo>
                  <a:lnTo>
                    <a:pt x="46" y="166"/>
                  </a:lnTo>
                  <a:lnTo>
                    <a:pt x="57" y="157"/>
                  </a:lnTo>
                  <a:lnTo>
                    <a:pt x="60" y="139"/>
                  </a:lnTo>
                  <a:lnTo>
                    <a:pt x="64" y="122"/>
                  </a:lnTo>
                  <a:lnTo>
                    <a:pt x="52" y="108"/>
                  </a:lnTo>
                  <a:lnTo>
                    <a:pt x="40" y="95"/>
                  </a:lnTo>
                  <a:lnTo>
                    <a:pt x="36" y="72"/>
                  </a:lnTo>
                  <a:lnTo>
                    <a:pt x="40" y="55"/>
                  </a:lnTo>
                  <a:lnTo>
                    <a:pt x="47" y="49"/>
                  </a:lnTo>
                  <a:lnTo>
                    <a:pt x="42" y="32"/>
                  </a:lnTo>
                  <a:lnTo>
                    <a:pt x="35" y="8"/>
                  </a:lnTo>
                  <a:lnTo>
                    <a:pt x="28" y="2"/>
                  </a:lnTo>
                  <a:lnTo>
                    <a:pt x="7" y="0"/>
                  </a:lnTo>
                  <a:lnTo>
                    <a:pt x="9" y="5"/>
                  </a:lnTo>
                  <a:lnTo>
                    <a:pt x="21" y="24"/>
                  </a:lnTo>
                  <a:lnTo>
                    <a:pt x="17" y="32"/>
                  </a:lnTo>
                  <a:lnTo>
                    <a:pt x="16" y="51"/>
                  </a:lnTo>
                  <a:lnTo>
                    <a:pt x="14" y="68"/>
                  </a:lnTo>
                  <a:lnTo>
                    <a:pt x="11" y="74"/>
                  </a:lnTo>
                  <a:lnTo>
                    <a:pt x="0" y="97"/>
                  </a:lnTo>
                  <a:lnTo>
                    <a:pt x="10" y="107"/>
                  </a:lnTo>
                  <a:lnTo>
                    <a:pt x="17" y="117"/>
                  </a:lnTo>
                  <a:lnTo>
                    <a:pt x="29" y="117"/>
                  </a:lnTo>
                  <a:lnTo>
                    <a:pt x="36" y="1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5" name="Freeform 249"/>
            <p:cNvSpPr>
              <a:spLocks noChangeAspect="1"/>
            </p:cNvSpPr>
            <p:nvPr/>
          </p:nvSpPr>
          <p:spPr bwMode="auto">
            <a:xfrm>
              <a:off x="3488" y="2944"/>
              <a:ext cx="37" cy="50"/>
            </a:xfrm>
            <a:custGeom>
              <a:avLst/>
              <a:gdLst>
                <a:gd name="T0" fmla="*/ 32 w 37"/>
                <a:gd name="T1" fmla="*/ 13 h 50"/>
                <a:gd name="T2" fmla="*/ 32 w 37"/>
                <a:gd name="T3" fmla="*/ 2 h 50"/>
                <a:gd name="T4" fmla="*/ 21 w 37"/>
                <a:gd name="T5" fmla="*/ 0 h 50"/>
                <a:gd name="T6" fmla="*/ 19 w 37"/>
                <a:gd name="T7" fmla="*/ 8 h 50"/>
                <a:gd name="T8" fmla="*/ 1 w 37"/>
                <a:gd name="T9" fmla="*/ 9 h 50"/>
                <a:gd name="T10" fmla="*/ 0 w 37"/>
                <a:gd name="T11" fmla="*/ 10 h 50"/>
                <a:gd name="T12" fmla="*/ 1 w 37"/>
                <a:gd name="T13" fmla="*/ 11 h 50"/>
                <a:gd name="T14" fmla="*/ 4 w 37"/>
                <a:gd name="T15" fmla="*/ 31 h 50"/>
                <a:gd name="T16" fmla="*/ 9 w 37"/>
                <a:gd name="T17" fmla="*/ 50 h 50"/>
                <a:gd name="T18" fmla="*/ 13 w 37"/>
                <a:gd name="T19" fmla="*/ 50 h 50"/>
                <a:gd name="T20" fmla="*/ 25 w 37"/>
                <a:gd name="T21" fmla="*/ 36 h 50"/>
                <a:gd name="T22" fmla="*/ 37 w 37"/>
                <a:gd name="T23" fmla="*/ 21 h 50"/>
                <a:gd name="T24" fmla="*/ 32 w 37"/>
                <a:gd name="T25" fmla="*/ 13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0"/>
                <a:gd name="T41" fmla="*/ 37 w 37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0">
                  <a:moveTo>
                    <a:pt x="32" y="13"/>
                  </a:moveTo>
                  <a:lnTo>
                    <a:pt x="32" y="2"/>
                  </a:lnTo>
                  <a:lnTo>
                    <a:pt x="21" y="0"/>
                  </a:lnTo>
                  <a:lnTo>
                    <a:pt x="19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31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6" name="Freeform 250"/>
            <p:cNvSpPr>
              <a:spLocks noChangeAspect="1"/>
            </p:cNvSpPr>
            <p:nvPr/>
          </p:nvSpPr>
          <p:spPr bwMode="auto">
            <a:xfrm>
              <a:off x="3121" y="2805"/>
              <a:ext cx="155" cy="202"/>
            </a:xfrm>
            <a:custGeom>
              <a:avLst/>
              <a:gdLst>
                <a:gd name="T0" fmla="*/ 28 w 154"/>
                <a:gd name="T1" fmla="*/ 142 h 201"/>
                <a:gd name="T2" fmla="*/ 9 w 154"/>
                <a:gd name="T3" fmla="*/ 145 h 201"/>
                <a:gd name="T4" fmla="*/ 10 w 154"/>
                <a:gd name="T5" fmla="*/ 151 h 201"/>
                <a:gd name="T6" fmla="*/ 12 w 154"/>
                <a:gd name="T7" fmla="*/ 157 h 201"/>
                <a:gd name="T8" fmla="*/ 16 w 154"/>
                <a:gd name="T9" fmla="*/ 167 h 201"/>
                <a:gd name="T10" fmla="*/ 12 w 154"/>
                <a:gd name="T11" fmla="*/ 171 h 201"/>
                <a:gd name="T12" fmla="*/ 7 w 154"/>
                <a:gd name="T13" fmla="*/ 168 h 201"/>
                <a:gd name="T14" fmla="*/ 0 w 154"/>
                <a:gd name="T15" fmla="*/ 178 h 201"/>
                <a:gd name="T16" fmla="*/ 18 w 154"/>
                <a:gd name="T17" fmla="*/ 203 h 201"/>
                <a:gd name="T18" fmla="*/ 32 w 154"/>
                <a:gd name="T19" fmla="*/ 191 h 201"/>
                <a:gd name="T20" fmla="*/ 40 w 154"/>
                <a:gd name="T21" fmla="*/ 194 h 201"/>
                <a:gd name="T22" fmla="*/ 50 w 154"/>
                <a:gd name="T23" fmla="*/ 198 h 201"/>
                <a:gd name="T24" fmla="*/ 56 w 154"/>
                <a:gd name="T25" fmla="*/ 191 h 201"/>
                <a:gd name="T26" fmla="*/ 68 w 154"/>
                <a:gd name="T27" fmla="*/ 190 h 201"/>
                <a:gd name="T28" fmla="*/ 71 w 154"/>
                <a:gd name="T29" fmla="*/ 200 h 201"/>
                <a:gd name="T30" fmla="*/ 88 w 154"/>
                <a:gd name="T31" fmla="*/ 184 h 201"/>
                <a:gd name="T32" fmla="*/ 103 w 154"/>
                <a:gd name="T33" fmla="*/ 169 h 201"/>
                <a:gd name="T34" fmla="*/ 106 w 154"/>
                <a:gd name="T35" fmla="*/ 151 h 201"/>
                <a:gd name="T36" fmla="*/ 109 w 154"/>
                <a:gd name="T37" fmla="*/ 133 h 201"/>
                <a:gd name="T38" fmla="*/ 123 w 154"/>
                <a:gd name="T39" fmla="*/ 114 h 201"/>
                <a:gd name="T40" fmla="*/ 137 w 154"/>
                <a:gd name="T41" fmla="*/ 93 h 201"/>
                <a:gd name="T42" fmla="*/ 140 w 154"/>
                <a:gd name="T43" fmla="*/ 75 h 201"/>
                <a:gd name="T44" fmla="*/ 144 w 154"/>
                <a:gd name="T45" fmla="*/ 58 h 201"/>
                <a:gd name="T46" fmla="*/ 147 w 154"/>
                <a:gd name="T47" fmla="*/ 40 h 201"/>
                <a:gd name="T48" fmla="*/ 149 w 154"/>
                <a:gd name="T49" fmla="*/ 22 h 201"/>
                <a:gd name="T50" fmla="*/ 156 w 154"/>
                <a:gd name="T51" fmla="*/ 2 h 201"/>
                <a:gd name="T52" fmla="*/ 139 w 154"/>
                <a:gd name="T53" fmla="*/ 1 h 201"/>
                <a:gd name="T54" fmla="*/ 124 w 154"/>
                <a:gd name="T55" fmla="*/ 0 h 201"/>
                <a:gd name="T56" fmla="*/ 112 w 154"/>
                <a:gd name="T57" fmla="*/ 7 h 201"/>
                <a:gd name="T58" fmla="*/ 105 w 154"/>
                <a:gd name="T59" fmla="*/ 32 h 201"/>
                <a:gd name="T60" fmla="*/ 101 w 154"/>
                <a:gd name="T61" fmla="*/ 42 h 201"/>
                <a:gd name="T62" fmla="*/ 83 w 154"/>
                <a:gd name="T63" fmla="*/ 38 h 201"/>
                <a:gd name="T64" fmla="*/ 64 w 154"/>
                <a:gd name="T65" fmla="*/ 33 h 201"/>
                <a:gd name="T66" fmla="*/ 44 w 154"/>
                <a:gd name="T67" fmla="*/ 33 h 201"/>
                <a:gd name="T68" fmla="*/ 42 w 154"/>
                <a:gd name="T69" fmla="*/ 55 h 201"/>
                <a:gd name="T70" fmla="*/ 65 w 154"/>
                <a:gd name="T71" fmla="*/ 53 h 201"/>
                <a:gd name="T72" fmla="*/ 66 w 154"/>
                <a:gd name="T73" fmla="*/ 69 h 201"/>
                <a:gd name="T74" fmla="*/ 57 w 154"/>
                <a:gd name="T75" fmla="*/ 82 h 201"/>
                <a:gd name="T76" fmla="*/ 68 w 154"/>
                <a:gd name="T77" fmla="*/ 105 h 201"/>
                <a:gd name="T78" fmla="*/ 63 w 154"/>
                <a:gd name="T79" fmla="*/ 137 h 201"/>
                <a:gd name="T80" fmla="*/ 56 w 154"/>
                <a:gd name="T81" fmla="*/ 144 h 201"/>
                <a:gd name="T82" fmla="*/ 53 w 154"/>
                <a:gd name="T83" fmla="*/ 137 h 201"/>
                <a:gd name="T84" fmla="*/ 41 w 154"/>
                <a:gd name="T85" fmla="*/ 141 h 201"/>
                <a:gd name="T86" fmla="*/ 30 w 154"/>
                <a:gd name="T87" fmla="*/ 128 h 201"/>
                <a:gd name="T88" fmla="*/ 28 w 154"/>
                <a:gd name="T89" fmla="*/ 142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201"/>
                <a:gd name="T137" fmla="*/ 154 w 154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201">
                  <a:moveTo>
                    <a:pt x="28" y="140"/>
                  </a:moveTo>
                  <a:lnTo>
                    <a:pt x="9" y="143"/>
                  </a:lnTo>
                  <a:lnTo>
                    <a:pt x="10" y="149"/>
                  </a:lnTo>
                  <a:lnTo>
                    <a:pt x="12" y="155"/>
                  </a:lnTo>
                  <a:lnTo>
                    <a:pt x="16" y="165"/>
                  </a:lnTo>
                  <a:lnTo>
                    <a:pt x="12" y="169"/>
                  </a:lnTo>
                  <a:lnTo>
                    <a:pt x="7" y="166"/>
                  </a:lnTo>
                  <a:lnTo>
                    <a:pt x="0" y="176"/>
                  </a:lnTo>
                  <a:lnTo>
                    <a:pt x="18" y="201"/>
                  </a:lnTo>
                  <a:lnTo>
                    <a:pt x="32" y="189"/>
                  </a:lnTo>
                  <a:lnTo>
                    <a:pt x="40" y="192"/>
                  </a:lnTo>
                  <a:lnTo>
                    <a:pt x="50" y="196"/>
                  </a:lnTo>
                  <a:lnTo>
                    <a:pt x="56" y="189"/>
                  </a:lnTo>
                  <a:lnTo>
                    <a:pt x="68" y="188"/>
                  </a:lnTo>
                  <a:lnTo>
                    <a:pt x="71" y="198"/>
                  </a:lnTo>
                  <a:lnTo>
                    <a:pt x="86" y="182"/>
                  </a:lnTo>
                  <a:lnTo>
                    <a:pt x="101" y="167"/>
                  </a:lnTo>
                  <a:lnTo>
                    <a:pt x="104" y="149"/>
                  </a:lnTo>
                  <a:lnTo>
                    <a:pt x="107" y="131"/>
                  </a:lnTo>
                  <a:lnTo>
                    <a:pt x="121" y="112"/>
                  </a:lnTo>
                  <a:lnTo>
                    <a:pt x="135" y="93"/>
                  </a:lnTo>
                  <a:lnTo>
                    <a:pt x="138" y="75"/>
                  </a:lnTo>
                  <a:lnTo>
                    <a:pt x="142" y="58"/>
                  </a:lnTo>
                  <a:lnTo>
                    <a:pt x="145" y="40"/>
                  </a:lnTo>
                  <a:lnTo>
                    <a:pt x="147" y="22"/>
                  </a:lnTo>
                  <a:lnTo>
                    <a:pt x="154" y="2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10" y="7"/>
                  </a:lnTo>
                  <a:lnTo>
                    <a:pt x="103" y="32"/>
                  </a:lnTo>
                  <a:lnTo>
                    <a:pt x="99" y="42"/>
                  </a:lnTo>
                  <a:lnTo>
                    <a:pt x="81" y="38"/>
                  </a:lnTo>
                  <a:lnTo>
                    <a:pt x="64" y="33"/>
                  </a:lnTo>
                  <a:lnTo>
                    <a:pt x="44" y="33"/>
                  </a:lnTo>
                  <a:lnTo>
                    <a:pt x="42" y="55"/>
                  </a:lnTo>
                  <a:lnTo>
                    <a:pt x="65" y="53"/>
                  </a:lnTo>
                  <a:lnTo>
                    <a:pt x="66" y="69"/>
                  </a:lnTo>
                  <a:lnTo>
                    <a:pt x="57" y="82"/>
                  </a:lnTo>
                  <a:lnTo>
                    <a:pt x="68" y="103"/>
                  </a:lnTo>
                  <a:lnTo>
                    <a:pt x="63" y="135"/>
                  </a:lnTo>
                  <a:lnTo>
                    <a:pt x="56" y="142"/>
                  </a:lnTo>
                  <a:lnTo>
                    <a:pt x="53" y="135"/>
                  </a:lnTo>
                  <a:lnTo>
                    <a:pt x="41" y="139"/>
                  </a:lnTo>
                  <a:lnTo>
                    <a:pt x="30" y="12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7" name="Freeform 251"/>
            <p:cNvSpPr>
              <a:spLocks noChangeAspect="1"/>
            </p:cNvSpPr>
            <p:nvPr/>
          </p:nvSpPr>
          <p:spPr bwMode="auto">
            <a:xfrm>
              <a:off x="3590" y="2781"/>
              <a:ext cx="163" cy="217"/>
            </a:xfrm>
            <a:custGeom>
              <a:avLst/>
              <a:gdLst>
                <a:gd name="T0" fmla="*/ 75 w 163"/>
                <a:gd name="T1" fmla="*/ 180 h 216"/>
                <a:gd name="T2" fmla="*/ 57 w 163"/>
                <a:gd name="T3" fmla="*/ 169 h 216"/>
                <a:gd name="T4" fmla="*/ 37 w 163"/>
                <a:gd name="T5" fmla="*/ 157 h 216"/>
                <a:gd name="T6" fmla="*/ 18 w 163"/>
                <a:gd name="T7" fmla="*/ 144 h 216"/>
                <a:gd name="T8" fmla="*/ 0 w 163"/>
                <a:gd name="T9" fmla="*/ 133 h 216"/>
                <a:gd name="T10" fmla="*/ 0 w 163"/>
                <a:gd name="T11" fmla="*/ 106 h 216"/>
                <a:gd name="T12" fmla="*/ 14 w 163"/>
                <a:gd name="T13" fmla="*/ 82 h 216"/>
                <a:gd name="T14" fmla="*/ 22 w 163"/>
                <a:gd name="T15" fmla="*/ 64 h 216"/>
                <a:gd name="T16" fmla="*/ 16 w 163"/>
                <a:gd name="T17" fmla="*/ 46 h 216"/>
                <a:gd name="T18" fmla="*/ 10 w 163"/>
                <a:gd name="T19" fmla="*/ 28 h 216"/>
                <a:gd name="T20" fmla="*/ 1 w 163"/>
                <a:gd name="T21" fmla="*/ 10 h 216"/>
                <a:gd name="T22" fmla="*/ 9 w 163"/>
                <a:gd name="T23" fmla="*/ 0 h 216"/>
                <a:gd name="T24" fmla="*/ 25 w 163"/>
                <a:gd name="T25" fmla="*/ 0 h 216"/>
                <a:gd name="T26" fmla="*/ 40 w 163"/>
                <a:gd name="T27" fmla="*/ 0 h 216"/>
                <a:gd name="T28" fmla="*/ 58 w 163"/>
                <a:gd name="T29" fmla="*/ 3 h 216"/>
                <a:gd name="T30" fmla="*/ 83 w 163"/>
                <a:gd name="T31" fmla="*/ 21 h 216"/>
                <a:gd name="T32" fmla="*/ 111 w 163"/>
                <a:gd name="T33" fmla="*/ 26 h 216"/>
                <a:gd name="T34" fmla="*/ 121 w 163"/>
                <a:gd name="T35" fmla="*/ 18 h 216"/>
                <a:gd name="T36" fmla="*/ 142 w 163"/>
                <a:gd name="T37" fmla="*/ 11 h 216"/>
                <a:gd name="T38" fmla="*/ 163 w 163"/>
                <a:gd name="T39" fmla="*/ 15 h 216"/>
                <a:gd name="T40" fmla="*/ 153 w 163"/>
                <a:gd name="T41" fmla="*/ 29 h 216"/>
                <a:gd name="T42" fmla="*/ 144 w 163"/>
                <a:gd name="T43" fmla="*/ 42 h 216"/>
                <a:gd name="T44" fmla="*/ 144 w 163"/>
                <a:gd name="T45" fmla="*/ 63 h 216"/>
                <a:gd name="T46" fmla="*/ 144 w 163"/>
                <a:gd name="T47" fmla="*/ 85 h 216"/>
                <a:gd name="T48" fmla="*/ 145 w 163"/>
                <a:gd name="T49" fmla="*/ 107 h 216"/>
                <a:gd name="T50" fmla="*/ 145 w 163"/>
                <a:gd name="T51" fmla="*/ 130 h 216"/>
                <a:gd name="T52" fmla="*/ 156 w 163"/>
                <a:gd name="T53" fmla="*/ 149 h 216"/>
                <a:gd name="T54" fmla="*/ 144 w 163"/>
                <a:gd name="T55" fmla="*/ 155 h 216"/>
                <a:gd name="T56" fmla="*/ 137 w 163"/>
                <a:gd name="T57" fmla="*/ 170 h 216"/>
                <a:gd name="T58" fmla="*/ 127 w 163"/>
                <a:gd name="T59" fmla="*/ 177 h 216"/>
                <a:gd name="T60" fmla="*/ 118 w 163"/>
                <a:gd name="T61" fmla="*/ 197 h 216"/>
                <a:gd name="T62" fmla="*/ 109 w 163"/>
                <a:gd name="T63" fmla="*/ 217 h 216"/>
                <a:gd name="T64" fmla="*/ 107 w 163"/>
                <a:gd name="T65" fmla="*/ 218 h 216"/>
                <a:gd name="T66" fmla="*/ 92 w 163"/>
                <a:gd name="T67" fmla="*/ 204 h 216"/>
                <a:gd name="T68" fmla="*/ 76 w 163"/>
                <a:gd name="T69" fmla="*/ 189 h 216"/>
                <a:gd name="T70" fmla="*/ 75 w 163"/>
                <a:gd name="T71" fmla="*/ 180 h 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3"/>
                <a:gd name="T109" fmla="*/ 0 h 216"/>
                <a:gd name="T110" fmla="*/ 163 w 163"/>
                <a:gd name="T111" fmla="*/ 216 h 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3" h="216">
                  <a:moveTo>
                    <a:pt x="75" y="178"/>
                  </a:moveTo>
                  <a:lnTo>
                    <a:pt x="57" y="167"/>
                  </a:lnTo>
                  <a:lnTo>
                    <a:pt x="37" y="155"/>
                  </a:lnTo>
                  <a:lnTo>
                    <a:pt x="18" y="142"/>
                  </a:lnTo>
                  <a:lnTo>
                    <a:pt x="0" y="131"/>
                  </a:lnTo>
                  <a:lnTo>
                    <a:pt x="0" y="106"/>
                  </a:lnTo>
                  <a:lnTo>
                    <a:pt x="14" y="82"/>
                  </a:lnTo>
                  <a:lnTo>
                    <a:pt x="22" y="64"/>
                  </a:lnTo>
                  <a:lnTo>
                    <a:pt x="16" y="46"/>
                  </a:lnTo>
                  <a:lnTo>
                    <a:pt x="1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58" y="3"/>
                  </a:lnTo>
                  <a:lnTo>
                    <a:pt x="83" y="21"/>
                  </a:lnTo>
                  <a:lnTo>
                    <a:pt x="111" y="26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15"/>
                  </a:lnTo>
                  <a:lnTo>
                    <a:pt x="153" y="29"/>
                  </a:lnTo>
                  <a:lnTo>
                    <a:pt x="144" y="42"/>
                  </a:lnTo>
                  <a:lnTo>
                    <a:pt x="144" y="63"/>
                  </a:lnTo>
                  <a:lnTo>
                    <a:pt x="144" y="85"/>
                  </a:lnTo>
                  <a:lnTo>
                    <a:pt x="145" y="107"/>
                  </a:lnTo>
                  <a:lnTo>
                    <a:pt x="145" y="128"/>
                  </a:lnTo>
                  <a:lnTo>
                    <a:pt x="156" y="147"/>
                  </a:lnTo>
                  <a:lnTo>
                    <a:pt x="144" y="153"/>
                  </a:lnTo>
                  <a:lnTo>
                    <a:pt x="137" y="168"/>
                  </a:lnTo>
                  <a:lnTo>
                    <a:pt x="127" y="175"/>
                  </a:lnTo>
                  <a:lnTo>
                    <a:pt x="118" y="195"/>
                  </a:lnTo>
                  <a:lnTo>
                    <a:pt x="109" y="215"/>
                  </a:lnTo>
                  <a:lnTo>
                    <a:pt x="107" y="216"/>
                  </a:lnTo>
                  <a:lnTo>
                    <a:pt x="92" y="202"/>
                  </a:lnTo>
                  <a:lnTo>
                    <a:pt x="76" y="187"/>
                  </a:lnTo>
                  <a:lnTo>
                    <a:pt x="75" y="17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8" name="Freeform 252"/>
            <p:cNvSpPr>
              <a:spLocks noChangeAspect="1"/>
            </p:cNvSpPr>
            <p:nvPr/>
          </p:nvSpPr>
          <p:spPr bwMode="auto">
            <a:xfrm>
              <a:off x="3487" y="2914"/>
              <a:ext cx="39" cy="39"/>
            </a:xfrm>
            <a:custGeom>
              <a:avLst/>
              <a:gdLst>
                <a:gd name="T0" fmla="*/ 14 w 39"/>
                <a:gd name="T1" fmla="*/ 8 h 39"/>
                <a:gd name="T2" fmla="*/ 4 w 39"/>
                <a:gd name="T3" fmla="*/ 25 h 39"/>
                <a:gd name="T4" fmla="*/ 0 w 39"/>
                <a:gd name="T5" fmla="*/ 39 h 39"/>
                <a:gd name="T6" fmla="*/ 1 w 39"/>
                <a:gd name="T7" fmla="*/ 39 h 39"/>
                <a:gd name="T8" fmla="*/ 2 w 39"/>
                <a:gd name="T9" fmla="*/ 39 h 39"/>
                <a:gd name="T10" fmla="*/ 20 w 39"/>
                <a:gd name="T11" fmla="*/ 38 h 39"/>
                <a:gd name="T12" fmla="*/ 22 w 39"/>
                <a:gd name="T13" fmla="*/ 30 h 39"/>
                <a:gd name="T14" fmla="*/ 33 w 39"/>
                <a:gd name="T15" fmla="*/ 32 h 39"/>
                <a:gd name="T16" fmla="*/ 39 w 39"/>
                <a:gd name="T17" fmla="*/ 29 h 39"/>
                <a:gd name="T18" fmla="*/ 32 w 39"/>
                <a:gd name="T19" fmla="*/ 0 h 39"/>
                <a:gd name="T20" fmla="*/ 20 w 39"/>
                <a:gd name="T21" fmla="*/ 8 h 39"/>
                <a:gd name="T22" fmla="*/ 14 w 39"/>
                <a:gd name="T23" fmla="*/ 8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9"/>
                <a:gd name="T38" fmla="*/ 39 w 39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9">
                  <a:moveTo>
                    <a:pt x="14" y="8"/>
                  </a:moveTo>
                  <a:lnTo>
                    <a:pt x="4" y="2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33" y="32"/>
                  </a:lnTo>
                  <a:lnTo>
                    <a:pt x="39" y="29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89" name="Freeform 253"/>
            <p:cNvSpPr>
              <a:spLocks noChangeAspect="1"/>
            </p:cNvSpPr>
            <p:nvPr/>
          </p:nvSpPr>
          <p:spPr bwMode="auto">
            <a:xfrm>
              <a:off x="3838" y="3110"/>
              <a:ext cx="7" cy="1"/>
            </a:xfrm>
            <a:custGeom>
              <a:avLst/>
              <a:gdLst>
                <a:gd name="T0" fmla="*/ 7 w 7"/>
                <a:gd name="T1" fmla="*/ 0 h 1"/>
                <a:gd name="T2" fmla="*/ 6 w 7"/>
                <a:gd name="T3" fmla="*/ 0 h 1"/>
                <a:gd name="T4" fmla="*/ 0 w 7"/>
                <a:gd name="T5" fmla="*/ 1 h 1"/>
                <a:gd name="T6" fmla="*/ 7 w 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"/>
                <a:gd name="T14" fmla="*/ 7 w 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">
                  <a:moveTo>
                    <a:pt x="7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0" name="Freeform 254"/>
            <p:cNvSpPr>
              <a:spLocks noChangeAspect="1"/>
            </p:cNvSpPr>
            <p:nvPr/>
          </p:nvSpPr>
          <p:spPr bwMode="auto">
            <a:xfrm>
              <a:off x="3170" y="2339"/>
              <a:ext cx="210" cy="374"/>
            </a:xfrm>
            <a:custGeom>
              <a:avLst/>
              <a:gdLst>
                <a:gd name="T0" fmla="*/ 207 w 209"/>
                <a:gd name="T1" fmla="*/ 92 h 372"/>
                <a:gd name="T2" fmla="*/ 188 w 209"/>
                <a:gd name="T3" fmla="*/ 81 h 372"/>
                <a:gd name="T4" fmla="*/ 167 w 209"/>
                <a:gd name="T5" fmla="*/ 69 h 372"/>
                <a:gd name="T6" fmla="*/ 146 w 209"/>
                <a:gd name="T7" fmla="*/ 58 h 372"/>
                <a:gd name="T8" fmla="*/ 126 w 209"/>
                <a:gd name="T9" fmla="*/ 46 h 372"/>
                <a:gd name="T10" fmla="*/ 104 w 209"/>
                <a:gd name="T11" fmla="*/ 34 h 372"/>
                <a:gd name="T12" fmla="*/ 83 w 209"/>
                <a:gd name="T13" fmla="*/ 23 h 372"/>
                <a:gd name="T14" fmla="*/ 63 w 209"/>
                <a:gd name="T15" fmla="*/ 11 h 372"/>
                <a:gd name="T16" fmla="*/ 42 w 209"/>
                <a:gd name="T17" fmla="*/ 0 h 372"/>
                <a:gd name="T18" fmla="*/ 23 w 209"/>
                <a:gd name="T19" fmla="*/ 11 h 372"/>
                <a:gd name="T20" fmla="*/ 26 w 209"/>
                <a:gd name="T21" fmla="*/ 28 h 372"/>
                <a:gd name="T22" fmla="*/ 28 w 209"/>
                <a:gd name="T23" fmla="*/ 46 h 372"/>
                <a:gd name="T24" fmla="*/ 45 w 209"/>
                <a:gd name="T25" fmla="*/ 72 h 372"/>
                <a:gd name="T26" fmla="*/ 40 w 209"/>
                <a:gd name="T27" fmla="*/ 82 h 372"/>
                <a:gd name="T28" fmla="*/ 39 w 209"/>
                <a:gd name="T29" fmla="*/ 102 h 372"/>
                <a:gd name="T30" fmla="*/ 38 w 209"/>
                <a:gd name="T31" fmla="*/ 120 h 372"/>
                <a:gd name="T32" fmla="*/ 37 w 209"/>
                <a:gd name="T33" fmla="*/ 137 h 372"/>
                <a:gd name="T34" fmla="*/ 36 w 209"/>
                <a:gd name="T35" fmla="*/ 155 h 372"/>
                <a:gd name="T36" fmla="*/ 27 w 209"/>
                <a:gd name="T37" fmla="*/ 169 h 372"/>
                <a:gd name="T38" fmla="*/ 18 w 209"/>
                <a:gd name="T39" fmla="*/ 184 h 372"/>
                <a:gd name="T40" fmla="*/ 8 w 209"/>
                <a:gd name="T41" fmla="*/ 197 h 372"/>
                <a:gd name="T42" fmla="*/ 0 w 209"/>
                <a:gd name="T43" fmla="*/ 211 h 372"/>
                <a:gd name="T44" fmla="*/ 0 w 209"/>
                <a:gd name="T45" fmla="*/ 230 h 372"/>
                <a:gd name="T46" fmla="*/ 8 w 209"/>
                <a:gd name="T47" fmla="*/ 244 h 372"/>
                <a:gd name="T48" fmla="*/ 17 w 209"/>
                <a:gd name="T49" fmla="*/ 244 h 372"/>
                <a:gd name="T50" fmla="*/ 27 w 209"/>
                <a:gd name="T51" fmla="*/ 268 h 372"/>
                <a:gd name="T52" fmla="*/ 29 w 209"/>
                <a:gd name="T53" fmla="*/ 295 h 372"/>
                <a:gd name="T54" fmla="*/ 42 w 209"/>
                <a:gd name="T55" fmla="*/ 319 h 372"/>
                <a:gd name="T56" fmla="*/ 19 w 209"/>
                <a:gd name="T57" fmla="*/ 319 h 372"/>
                <a:gd name="T58" fmla="*/ 8 w 209"/>
                <a:gd name="T59" fmla="*/ 325 h 372"/>
                <a:gd name="T60" fmla="*/ 26 w 209"/>
                <a:gd name="T61" fmla="*/ 346 h 372"/>
                <a:gd name="T62" fmla="*/ 39 w 209"/>
                <a:gd name="T63" fmla="*/ 376 h 372"/>
                <a:gd name="T64" fmla="*/ 58 w 209"/>
                <a:gd name="T65" fmla="*/ 370 h 372"/>
                <a:gd name="T66" fmla="*/ 63 w 209"/>
                <a:gd name="T67" fmla="*/ 372 h 372"/>
                <a:gd name="T68" fmla="*/ 74 w 209"/>
                <a:gd name="T69" fmla="*/ 370 h 372"/>
                <a:gd name="T70" fmla="*/ 103 w 209"/>
                <a:gd name="T71" fmla="*/ 365 h 372"/>
                <a:gd name="T72" fmla="*/ 113 w 209"/>
                <a:gd name="T73" fmla="*/ 352 h 372"/>
                <a:gd name="T74" fmla="*/ 110 w 209"/>
                <a:gd name="T75" fmla="*/ 346 h 372"/>
                <a:gd name="T76" fmla="*/ 140 w 209"/>
                <a:gd name="T77" fmla="*/ 339 h 372"/>
                <a:gd name="T78" fmla="*/ 155 w 209"/>
                <a:gd name="T79" fmla="*/ 320 h 372"/>
                <a:gd name="T80" fmla="*/ 171 w 209"/>
                <a:gd name="T81" fmla="*/ 302 h 372"/>
                <a:gd name="T82" fmla="*/ 191 w 209"/>
                <a:gd name="T83" fmla="*/ 297 h 372"/>
                <a:gd name="T84" fmla="*/ 189 w 209"/>
                <a:gd name="T85" fmla="*/ 284 h 372"/>
                <a:gd name="T86" fmla="*/ 184 w 209"/>
                <a:gd name="T87" fmla="*/ 270 h 372"/>
                <a:gd name="T88" fmla="*/ 177 w 209"/>
                <a:gd name="T89" fmla="*/ 252 h 372"/>
                <a:gd name="T90" fmla="*/ 169 w 209"/>
                <a:gd name="T91" fmla="*/ 251 h 372"/>
                <a:gd name="T92" fmla="*/ 176 w 209"/>
                <a:gd name="T93" fmla="*/ 233 h 372"/>
                <a:gd name="T94" fmla="*/ 178 w 209"/>
                <a:gd name="T95" fmla="*/ 222 h 372"/>
                <a:gd name="T96" fmla="*/ 180 w 209"/>
                <a:gd name="T97" fmla="*/ 217 h 372"/>
                <a:gd name="T98" fmla="*/ 180 w 209"/>
                <a:gd name="T99" fmla="*/ 208 h 372"/>
                <a:gd name="T100" fmla="*/ 191 w 209"/>
                <a:gd name="T101" fmla="*/ 190 h 372"/>
                <a:gd name="T102" fmla="*/ 198 w 209"/>
                <a:gd name="T103" fmla="*/ 184 h 372"/>
                <a:gd name="T104" fmla="*/ 211 w 209"/>
                <a:gd name="T105" fmla="*/ 184 h 372"/>
                <a:gd name="T106" fmla="*/ 210 w 209"/>
                <a:gd name="T107" fmla="*/ 162 h 372"/>
                <a:gd name="T108" fmla="*/ 210 w 209"/>
                <a:gd name="T109" fmla="*/ 138 h 372"/>
                <a:gd name="T110" fmla="*/ 209 w 209"/>
                <a:gd name="T111" fmla="*/ 116 h 372"/>
                <a:gd name="T112" fmla="*/ 207 w 209"/>
                <a:gd name="T113" fmla="*/ 92 h 3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9"/>
                <a:gd name="T172" fmla="*/ 0 h 372"/>
                <a:gd name="T173" fmla="*/ 209 w 209"/>
                <a:gd name="T174" fmla="*/ 372 h 3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9" h="372">
                  <a:moveTo>
                    <a:pt x="205" y="92"/>
                  </a:moveTo>
                  <a:lnTo>
                    <a:pt x="186" y="81"/>
                  </a:lnTo>
                  <a:lnTo>
                    <a:pt x="165" y="69"/>
                  </a:lnTo>
                  <a:lnTo>
                    <a:pt x="144" y="58"/>
                  </a:lnTo>
                  <a:lnTo>
                    <a:pt x="124" y="46"/>
                  </a:lnTo>
                  <a:lnTo>
                    <a:pt x="104" y="34"/>
                  </a:lnTo>
                  <a:lnTo>
                    <a:pt x="83" y="23"/>
                  </a:lnTo>
                  <a:lnTo>
                    <a:pt x="63" y="11"/>
                  </a:lnTo>
                  <a:lnTo>
                    <a:pt x="42" y="0"/>
                  </a:lnTo>
                  <a:lnTo>
                    <a:pt x="23" y="11"/>
                  </a:lnTo>
                  <a:lnTo>
                    <a:pt x="26" y="28"/>
                  </a:lnTo>
                  <a:lnTo>
                    <a:pt x="28" y="46"/>
                  </a:lnTo>
                  <a:lnTo>
                    <a:pt x="45" y="72"/>
                  </a:lnTo>
                  <a:lnTo>
                    <a:pt x="40" y="82"/>
                  </a:lnTo>
                  <a:lnTo>
                    <a:pt x="39" y="100"/>
                  </a:lnTo>
                  <a:lnTo>
                    <a:pt x="38" y="118"/>
                  </a:lnTo>
                  <a:lnTo>
                    <a:pt x="37" y="135"/>
                  </a:lnTo>
                  <a:lnTo>
                    <a:pt x="36" y="153"/>
                  </a:lnTo>
                  <a:lnTo>
                    <a:pt x="27" y="167"/>
                  </a:lnTo>
                  <a:lnTo>
                    <a:pt x="18" y="182"/>
                  </a:lnTo>
                  <a:lnTo>
                    <a:pt x="8" y="195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8" y="242"/>
                  </a:lnTo>
                  <a:lnTo>
                    <a:pt x="17" y="242"/>
                  </a:lnTo>
                  <a:lnTo>
                    <a:pt x="27" y="266"/>
                  </a:lnTo>
                  <a:lnTo>
                    <a:pt x="29" y="291"/>
                  </a:lnTo>
                  <a:lnTo>
                    <a:pt x="42" y="315"/>
                  </a:lnTo>
                  <a:lnTo>
                    <a:pt x="19" y="315"/>
                  </a:lnTo>
                  <a:lnTo>
                    <a:pt x="8" y="321"/>
                  </a:lnTo>
                  <a:lnTo>
                    <a:pt x="26" y="342"/>
                  </a:lnTo>
                  <a:lnTo>
                    <a:pt x="39" y="372"/>
                  </a:lnTo>
                  <a:lnTo>
                    <a:pt x="58" y="366"/>
                  </a:lnTo>
                  <a:lnTo>
                    <a:pt x="63" y="368"/>
                  </a:lnTo>
                  <a:lnTo>
                    <a:pt x="74" y="366"/>
                  </a:lnTo>
                  <a:lnTo>
                    <a:pt x="103" y="361"/>
                  </a:lnTo>
                  <a:lnTo>
                    <a:pt x="111" y="348"/>
                  </a:lnTo>
                  <a:lnTo>
                    <a:pt x="108" y="342"/>
                  </a:lnTo>
                  <a:lnTo>
                    <a:pt x="138" y="335"/>
                  </a:lnTo>
                  <a:lnTo>
                    <a:pt x="153" y="316"/>
                  </a:lnTo>
                  <a:lnTo>
                    <a:pt x="169" y="298"/>
                  </a:lnTo>
                  <a:lnTo>
                    <a:pt x="189" y="293"/>
                  </a:lnTo>
                  <a:lnTo>
                    <a:pt x="187" y="280"/>
                  </a:lnTo>
                  <a:lnTo>
                    <a:pt x="182" y="268"/>
                  </a:lnTo>
                  <a:lnTo>
                    <a:pt x="175" y="250"/>
                  </a:lnTo>
                  <a:lnTo>
                    <a:pt x="167" y="249"/>
                  </a:lnTo>
                  <a:lnTo>
                    <a:pt x="174" y="231"/>
                  </a:lnTo>
                  <a:lnTo>
                    <a:pt x="176" y="220"/>
                  </a:lnTo>
                  <a:lnTo>
                    <a:pt x="178" y="215"/>
                  </a:lnTo>
                  <a:lnTo>
                    <a:pt x="178" y="206"/>
                  </a:lnTo>
                  <a:lnTo>
                    <a:pt x="189" y="188"/>
                  </a:lnTo>
                  <a:lnTo>
                    <a:pt x="196" y="182"/>
                  </a:lnTo>
                  <a:lnTo>
                    <a:pt x="209" y="182"/>
                  </a:lnTo>
                  <a:lnTo>
                    <a:pt x="208" y="160"/>
                  </a:lnTo>
                  <a:lnTo>
                    <a:pt x="208" y="136"/>
                  </a:lnTo>
                  <a:lnTo>
                    <a:pt x="207" y="114"/>
                  </a:lnTo>
                  <a:lnTo>
                    <a:pt x="205" y="9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1" name="Freeform 255"/>
            <p:cNvSpPr>
              <a:spLocks noChangeAspect="1"/>
            </p:cNvSpPr>
            <p:nvPr/>
          </p:nvSpPr>
          <p:spPr bwMode="auto">
            <a:xfrm>
              <a:off x="3746" y="2595"/>
              <a:ext cx="31" cy="37"/>
            </a:xfrm>
            <a:custGeom>
              <a:avLst/>
              <a:gdLst>
                <a:gd name="T0" fmla="*/ 0 w 30"/>
                <a:gd name="T1" fmla="*/ 37 h 36"/>
                <a:gd name="T2" fmla="*/ 26 w 30"/>
                <a:gd name="T3" fmla="*/ 38 h 36"/>
                <a:gd name="T4" fmla="*/ 32 w 30"/>
                <a:gd name="T5" fmla="*/ 27 h 36"/>
                <a:gd name="T6" fmla="*/ 23 w 30"/>
                <a:gd name="T7" fmla="*/ 0 h 36"/>
                <a:gd name="T8" fmla="*/ 17 w 30"/>
                <a:gd name="T9" fmla="*/ 1 h 36"/>
                <a:gd name="T10" fmla="*/ 0 w 30"/>
                <a:gd name="T11" fmla="*/ 3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6"/>
                <a:gd name="T20" fmla="*/ 30 w 3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6">
                  <a:moveTo>
                    <a:pt x="0" y="35"/>
                  </a:moveTo>
                  <a:lnTo>
                    <a:pt x="24" y="36"/>
                  </a:lnTo>
                  <a:lnTo>
                    <a:pt x="30" y="25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2" name="Freeform 256"/>
            <p:cNvSpPr>
              <a:spLocks noChangeAspect="1"/>
            </p:cNvSpPr>
            <p:nvPr/>
          </p:nvSpPr>
          <p:spPr bwMode="auto">
            <a:xfrm>
              <a:off x="3634" y="2468"/>
              <a:ext cx="134" cy="133"/>
            </a:xfrm>
            <a:custGeom>
              <a:avLst/>
              <a:gdLst>
                <a:gd name="T0" fmla="*/ 0 w 134"/>
                <a:gd name="T1" fmla="*/ 102 h 133"/>
                <a:gd name="T2" fmla="*/ 3 w 134"/>
                <a:gd name="T3" fmla="*/ 85 h 133"/>
                <a:gd name="T4" fmla="*/ 5 w 134"/>
                <a:gd name="T5" fmla="*/ 53 h 133"/>
                <a:gd name="T6" fmla="*/ 13 w 134"/>
                <a:gd name="T7" fmla="*/ 23 h 133"/>
                <a:gd name="T8" fmla="*/ 25 w 134"/>
                <a:gd name="T9" fmla="*/ 13 h 133"/>
                <a:gd name="T10" fmla="*/ 38 w 134"/>
                <a:gd name="T11" fmla="*/ 3 h 133"/>
                <a:gd name="T12" fmla="*/ 40 w 134"/>
                <a:gd name="T13" fmla="*/ 0 h 133"/>
                <a:gd name="T14" fmla="*/ 47 w 134"/>
                <a:gd name="T15" fmla="*/ 16 h 133"/>
                <a:gd name="T16" fmla="*/ 53 w 134"/>
                <a:gd name="T17" fmla="*/ 33 h 133"/>
                <a:gd name="T18" fmla="*/ 60 w 134"/>
                <a:gd name="T19" fmla="*/ 50 h 133"/>
                <a:gd name="T20" fmla="*/ 66 w 134"/>
                <a:gd name="T21" fmla="*/ 67 h 133"/>
                <a:gd name="T22" fmla="*/ 67 w 134"/>
                <a:gd name="T23" fmla="*/ 60 h 133"/>
                <a:gd name="T24" fmla="*/ 73 w 134"/>
                <a:gd name="T25" fmla="*/ 65 h 133"/>
                <a:gd name="T26" fmla="*/ 89 w 134"/>
                <a:gd name="T27" fmla="*/ 76 h 133"/>
                <a:gd name="T28" fmla="*/ 111 w 134"/>
                <a:gd name="T29" fmla="*/ 99 h 133"/>
                <a:gd name="T30" fmla="*/ 134 w 134"/>
                <a:gd name="T31" fmla="*/ 121 h 133"/>
                <a:gd name="T32" fmla="*/ 134 w 134"/>
                <a:gd name="T33" fmla="*/ 125 h 133"/>
                <a:gd name="T34" fmla="*/ 133 w 134"/>
                <a:gd name="T35" fmla="*/ 127 h 133"/>
                <a:gd name="T36" fmla="*/ 127 w 134"/>
                <a:gd name="T37" fmla="*/ 128 h 133"/>
                <a:gd name="T38" fmla="*/ 116 w 134"/>
                <a:gd name="T39" fmla="*/ 133 h 133"/>
                <a:gd name="T40" fmla="*/ 115 w 134"/>
                <a:gd name="T41" fmla="*/ 128 h 133"/>
                <a:gd name="T42" fmla="*/ 97 w 134"/>
                <a:gd name="T43" fmla="*/ 122 h 133"/>
                <a:gd name="T44" fmla="*/ 84 w 134"/>
                <a:gd name="T45" fmla="*/ 108 h 133"/>
                <a:gd name="T46" fmla="*/ 77 w 134"/>
                <a:gd name="T47" fmla="*/ 100 h 133"/>
                <a:gd name="T48" fmla="*/ 65 w 134"/>
                <a:gd name="T49" fmla="*/ 93 h 133"/>
                <a:gd name="T50" fmla="*/ 54 w 134"/>
                <a:gd name="T51" fmla="*/ 90 h 133"/>
                <a:gd name="T52" fmla="*/ 41 w 134"/>
                <a:gd name="T53" fmla="*/ 92 h 133"/>
                <a:gd name="T54" fmla="*/ 31 w 134"/>
                <a:gd name="T55" fmla="*/ 81 h 133"/>
                <a:gd name="T56" fmla="*/ 28 w 134"/>
                <a:gd name="T57" fmla="*/ 100 h 133"/>
                <a:gd name="T58" fmla="*/ 18 w 134"/>
                <a:gd name="T59" fmla="*/ 92 h 133"/>
                <a:gd name="T60" fmla="*/ 9 w 134"/>
                <a:gd name="T61" fmla="*/ 103 h 133"/>
                <a:gd name="T62" fmla="*/ 0 w 134"/>
                <a:gd name="T63" fmla="*/ 102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"/>
                <a:gd name="T97" fmla="*/ 0 h 133"/>
                <a:gd name="T98" fmla="*/ 134 w 134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" h="133">
                  <a:moveTo>
                    <a:pt x="0" y="102"/>
                  </a:moveTo>
                  <a:lnTo>
                    <a:pt x="3" y="85"/>
                  </a:lnTo>
                  <a:lnTo>
                    <a:pt x="5" y="53"/>
                  </a:lnTo>
                  <a:lnTo>
                    <a:pt x="13" y="23"/>
                  </a:lnTo>
                  <a:lnTo>
                    <a:pt x="25" y="13"/>
                  </a:lnTo>
                  <a:lnTo>
                    <a:pt x="38" y="3"/>
                  </a:lnTo>
                  <a:lnTo>
                    <a:pt x="40" y="0"/>
                  </a:lnTo>
                  <a:lnTo>
                    <a:pt x="47" y="16"/>
                  </a:lnTo>
                  <a:lnTo>
                    <a:pt x="53" y="33"/>
                  </a:lnTo>
                  <a:lnTo>
                    <a:pt x="60" y="50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73" y="65"/>
                  </a:lnTo>
                  <a:lnTo>
                    <a:pt x="89" y="76"/>
                  </a:lnTo>
                  <a:lnTo>
                    <a:pt x="111" y="99"/>
                  </a:lnTo>
                  <a:lnTo>
                    <a:pt x="134" y="121"/>
                  </a:lnTo>
                  <a:lnTo>
                    <a:pt x="134" y="125"/>
                  </a:lnTo>
                  <a:lnTo>
                    <a:pt x="133" y="127"/>
                  </a:lnTo>
                  <a:lnTo>
                    <a:pt x="127" y="128"/>
                  </a:lnTo>
                  <a:lnTo>
                    <a:pt x="116" y="133"/>
                  </a:lnTo>
                  <a:lnTo>
                    <a:pt x="115" y="128"/>
                  </a:lnTo>
                  <a:lnTo>
                    <a:pt x="97" y="122"/>
                  </a:lnTo>
                  <a:lnTo>
                    <a:pt x="84" y="108"/>
                  </a:lnTo>
                  <a:lnTo>
                    <a:pt x="77" y="100"/>
                  </a:lnTo>
                  <a:lnTo>
                    <a:pt x="65" y="93"/>
                  </a:lnTo>
                  <a:lnTo>
                    <a:pt x="54" y="90"/>
                  </a:lnTo>
                  <a:lnTo>
                    <a:pt x="41" y="92"/>
                  </a:lnTo>
                  <a:lnTo>
                    <a:pt x="31" y="81"/>
                  </a:lnTo>
                  <a:lnTo>
                    <a:pt x="28" y="100"/>
                  </a:lnTo>
                  <a:lnTo>
                    <a:pt x="18" y="92"/>
                  </a:lnTo>
                  <a:lnTo>
                    <a:pt x="9" y="103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3" name="Freeform 257"/>
            <p:cNvSpPr>
              <a:spLocks noChangeAspect="1"/>
            </p:cNvSpPr>
            <p:nvPr/>
          </p:nvSpPr>
          <p:spPr bwMode="auto">
            <a:xfrm>
              <a:off x="2643" y="2303"/>
              <a:ext cx="335" cy="349"/>
            </a:xfrm>
            <a:custGeom>
              <a:avLst/>
              <a:gdLst>
                <a:gd name="T0" fmla="*/ 74 w 334"/>
                <a:gd name="T1" fmla="*/ 329 h 347"/>
                <a:gd name="T2" fmla="*/ 87 w 334"/>
                <a:gd name="T3" fmla="*/ 351 h 347"/>
                <a:gd name="T4" fmla="*/ 103 w 334"/>
                <a:gd name="T5" fmla="*/ 350 h 347"/>
                <a:gd name="T6" fmla="*/ 120 w 334"/>
                <a:gd name="T7" fmla="*/ 338 h 347"/>
                <a:gd name="T8" fmla="*/ 136 w 334"/>
                <a:gd name="T9" fmla="*/ 344 h 347"/>
                <a:gd name="T10" fmla="*/ 147 w 334"/>
                <a:gd name="T11" fmla="*/ 308 h 347"/>
                <a:gd name="T12" fmla="*/ 163 w 334"/>
                <a:gd name="T13" fmla="*/ 288 h 347"/>
                <a:gd name="T14" fmla="*/ 181 w 334"/>
                <a:gd name="T15" fmla="*/ 280 h 347"/>
                <a:gd name="T16" fmla="*/ 188 w 334"/>
                <a:gd name="T17" fmla="*/ 269 h 347"/>
                <a:gd name="T18" fmla="*/ 208 w 334"/>
                <a:gd name="T19" fmla="*/ 255 h 347"/>
                <a:gd name="T20" fmla="*/ 235 w 334"/>
                <a:gd name="T21" fmla="*/ 234 h 347"/>
                <a:gd name="T22" fmla="*/ 258 w 334"/>
                <a:gd name="T23" fmla="*/ 236 h 347"/>
                <a:gd name="T24" fmla="*/ 299 w 334"/>
                <a:gd name="T25" fmla="*/ 229 h 347"/>
                <a:gd name="T26" fmla="*/ 333 w 334"/>
                <a:gd name="T27" fmla="*/ 206 h 347"/>
                <a:gd name="T28" fmla="*/ 334 w 334"/>
                <a:gd name="T29" fmla="*/ 173 h 347"/>
                <a:gd name="T30" fmla="*/ 336 w 334"/>
                <a:gd name="T31" fmla="*/ 139 h 347"/>
                <a:gd name="T32" fmla="*/ 312 w 334"/>
                <a:gd name="T33" fmla="*/ 121 h 347"/>
                <a:gd name="T34" fmla="*/ 274 w 334"/>
                <a:gd name="T35" fmla="*/ 101 h 347"/>
                <a:gd name="T36" fmla="*/ 258 w 334"/>
                <a:gd name="T37" fmla="*/ 80 h 347"/>
                <a:gd name="T38" fmla="*/ 229 w 334"/>
                <a:gd name="T39" fmla="*/ 58 h 347"/>
                <a:gd name="T40" fmla="*/ 199 w 334"/>
                <a:gd name="T41" fmla="*/ 35 h 347"/>
                <a:gd name="T42" fmla="*/ 170 w 334"/>
                <a:gd name="T43" fmla="*/ 11 h 347"/>
                <a:gd name="T44" fmla="*/ 135 w 334"/>
                <a:gd name="T45" fmla="*/ 0 h 347"/>
                <a:gd name="T46" fmla="*/ 120 w 334"/>
                <a:gd name="T47" fmla="*/ 25 h 347"/>
                <a:gd name="T48" fmla="*/ 124 w 334"/>
                <a:gd name="T49" fmla="*/ 74 h 347"/>
                <a:gd name="T50" fmla="*/ 128 w 334"/>
                <a:gd name="T51" fmla="*/ 126 h 347"/>
                <a:gd name="T52" fmla="*/ 133 w 334"/>
                <a:gd name="T53" fmla="*/ 176 h 347"/>
                <a:gd name="T54" fmla="*/ 140 w 334"/>
                <a:gd name="T55" fmla="*/ 204 h 347"/>
                <a:gd name="T56" fmla="*/ 117 w 334"/>
                <a:gd name="T57" fmla="*/ 224 h 347"/>
                <a:gd name="T58" fmla="*/ 79 w 334"/>
                <a:gd name="T59" fmla="*/ 224 h 347"/>
                <a:gd name="T60" fmla="*/ 57 w 334"/>
                <a:gd name="T61" fmla="*/ 222 h 347"/>
                <a:gd name="T62" fmla="*/ 25 w 334"/>
                <a:gd name="T63" fmla="*/ 230 h 347"/>
                <a:gd name="T64" fmla="*/ 5 w 334"/>
                <a:gd name="T65" fmla="*/ 242 h 347"/>
                <a:gd name="T66" fmla="*/ 6 w 334"/>
                <a:gd name="T67" fmla="*/ 267 h 347"/>
                <a:gd name="T68" fmla="*/ 18 w 334"/>
                <a:gd name="T69" fmla="*/ 298 h 347"/>
                <a:gd name="T70" fmla="*/ 28 w 334"/>
                <a:gd name="T71" fmla="*/ 305 h 347"/>
                <a:gd name="T72" fmla="*/ 46 w 334"/>
                <a:gd name="T73" fmla="*/ 306 h 347"/>
                <a:gd name="T74" fmla="*/ 63 w 334"/>
                <a:gd name="T75" fmla="*/ 297 h 347"/>
                <a:gd name="T76" fmla="*/ 77 w 334"/>
                <a:gd name="T77" fmla="*/ 321 h 3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4"/>
                <a:gd name="T118" fmla="*/ 0 h 347"/>
                <a:gd name="T119" fmla="*/ 334 w 334"/>
                <a:gd name="T120" fmla="*/ 347 h 3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4" h="347">
                  <a:moveTo>
                    <a:pt x="77" y="317"/>
                  </a:moveTo>
                  <a:lnTo>
                    <a:pt x="74" y="325"/>
                  </a:lnTo>
                  <a:lnTo>
                    <a:pt x="76" y="326"/>
                  </a:lnTo>
                  <a:lnTo>
                    <a:pt x="87" y="347"/>
                  </a:lnTo>
                  <a:lnTo>
                    <a:pt x="91" y="342"/>
                  </a:lnTo>
                  <a:lnTo>
                    <a:pt x="103" y="346"/>
                  </a:lnTo>
                  <a:lnTo>
                    <a:pt x="113" y="339"/>
                  </a:lnTo>
                  <a:lnTo>
                    <a:pt x="120" y="334"/>
                  </a:lnTo>
                  <a:lnTo>
                    <a:pt x="123" y="344"/>
                  </a:lnTo>
                  <a:lnTo>
                    <a:pt x="136" y="340"/>
                  </a:lnTo>
                  <a:lnTo>
                    <a:pt x="141" y="309"/>
                  </a:lnTo>
                  <a:lnTo>
                    <a:pt x="147" y="304"/>
                  </a:lnTo>
                  <a:lnTo>
                    <a:pt x="159" y="294"/>
                  </a:lnTo>
                  <a:lnTo>
                    <a:pt x="163" y="284"/>
                  </a:lnTo>
                  <a:lnTo>
                    <a:pt x="166" y="271"/>
                  </a:lnTo>
                  <a:lnTo>
                    <a:pt x="179" y="276"/>
                  </a:lnTo>
                  <a:lnTo>
                    <a:pt x="182" y="267"/>
                  </a:lnTo>
                  <a:lnTo>
                    <a:pt x="186" y="265"/>
                  </a:lnTo>
                  <a:lnTo>
                    <a:pt x="194" y="254"/>
                  </a:lnTo>
                  <a:lnTo>
                    <a:pt x="206" y="253"/>
                  </a:lnTo>
                  <a:lnTo>
                    <a:pt x="208" y="244"/>
                  </a:lnTo>
                  <a:lnTo>
                    <a:pt x="233" y="232"/>
                  </a:lnTo>
                  <a:lnTo>
                    <a:pt x="253" y="233"/>
                  </a:lnTo>
                  <a:lnTo>
                    <a:pt x="256" y="234"/>
                  </a:lnTo>
                  <a:lnTo>
                    <a:pt x="275" y="227"/>
                  </a:lnTo>
                  <a:lnTo>
                    <a:pt x="297" y="227"/>
                  </a:lnTo>
                  <a:lnTo>
                    <a:pt x="320" y="225"/>
                  </a:lnTo>
                  <a:lnTo>
                    <a:pt x="331" y="204"/>
                  </a:lnTo>
                  <a:lnTo>
                    <a:pt x="331" y="188"/>
                  </a:lnTo>
                  <a:lnTo>
                    <a:pt x="332" y="171"/>
                  </a:lnTo>
                  <a:lnTo>
                    <a:pt x="333" y="154"/>
                  </a:lnTo>
                  <a:lnTo>
                    <a:pt x="334" y="137"/>
                  </a:lnTo>
                  <a:lnTo>
                    <a:pt x="311" y="137"/>
                  </a:lnTo>
                  <a:lnTo>
                    <a:pt x="310" y="119"/>
                  </a:lnTo>
                  <a:lnTo>
                    <a:pt x="282" y="107"/>
                  </a:lnTo>
                  <a:lnTo>
                    <a:pt x="272" y="99"/>
                  </a:lnTo>
                  <a:lnTo>
                    <a:pt x="272" y="91"/>
                  </a:lnTo>
                  <a:lnTo>
                    <a:pt x="256" y="80"/>
                  </a:lnTo>
                  <a:lnTo>
                    <a:pt x="242" y="69"/>
                  </a:lnTo>
                  <a:lnTo>
                    <a:pt x="227" y="58"/>
                  </a:lnTo>
                  <a:lnTo>
                    <a:pt x="213" y="46"/>
                  </a:lnTo>
                  <a:lnTo>
                    <a:pt x="197" y="35"/>
                  </a:lnTo>
                  <a:lnTo>
                    <a:pt x="182" y="23"/>
                  </a:lnTo>
                  <a:lnTo>
                    <a:pt x="168" y="11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17" y="0"/>
                  </a:lnTo>
                  <a:lnTo>
                    <a:pt x="120" y="25"/>
                  </a:lnTo>
                  <a:lnTo>
                    <a:pt x="122" y="50"/>
                  </a:lnTo>
                  <a:lnTo>
                    <a:pt x="124" y="74"/>
                  </a:lnTo>
                  <a:lnTo>
                    <a:pt x="126" y="100"/>
                  </a:lnTo>
                  <a:lnTo>
                    <a:pt x="128" y="124"/>
                  </a:lnTo>
                  <a:lnTo>
                    <a:pt x="130" y="149"/>
                  </a:lnTo>
                  <a:lnTo>
                    <a:pt x="133" y="174"/>
                  </a:lnTo>
                  <a:lnTo>
                    <a:pt x="135" y="199"/>
                  </a:lnTo>
                  <a:lnTo>
                    <a:pt x="140" y="202"/>
                  </a:lnTo>
                  <a:lnTo>
                    <a:pt x="137" y="222"/>
                  </a:lnTo>
                  <a:lnTo>
                    <a:pt x="117" y="222"/>
                  </a:lnTo>
                  <a:lnTo>
                    <a:pt x="99" y="222"/>
                  </a:lnTo>
                  <a:lnTo>
                    <a:pt x="79" y="222"/>
                  </a:lnTo>
                  <a:lnTo>
                    <a:pt x="59" y="222"/>
                  </a:lnTo>
                  <a:lnTo>
                    <a:pt x="57" y="220"/>
                  </a:lnTo>
                  <a:lnTo>
                    <a:pt x="29" y="227"/>
                  </a:lnTo>
                  <a:lnTo>
                    <a:pt x="25" y="228"/>
                  </a:lnTo>
                  <a:lnTo>
                    <a:pt x="13" y="221"/>
                  </a:lnTo>
                  <a:lnTo>
                    <a:pt x="5" y="240"/>
                  </a:lnTo>
                  <a:lnTo>
                    <a:pt x="0" y="239"/>
                  </a:lnTo>
                  <a:lnTo>
                    <a:pt x="6" y="263"/>
                  </a:lnTo>
                  <a:lnTo>
                    <a:pt x="11" y="272"/>
                  </a:lnTo>
                  <a:lnTo>
                    <a:pt x="18" y="294"/>
                  </a:lnTo>
                  <a:lnTo>
                    <a:pt x="14" y="299"/>
                  </a:lnTo>
                  <a:lnTo>
                    <a:pt x="28" y="301"/>
                  </a:lnTo>
                  <a:lnTo>
                    <a:pt x="34" y="303"/>
                  </a:lnTo>
                  <a:lnTo>
                    <a:pt x="46" y="302"/>
                  </a:lnTo>
                  <a:lnTo>
                    <a:pt x="59" y="296"/>
                  </a:lnTo>
                  <a:lnTo>
                    <a:pt x="63" y="293"/>
                  </a:lnTo>
                  <a:lnTo>
                    <a:pt x="69" y="312"/>
                  </a:lnTo>
                  <a:lnTo>
                    <a:pt x="77" y="317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4" name="Freeform 258"/>
            <p:cNvSpPr>
              <a:spLocks noChangeAspect="1"/>
            </p:cNvSpPr>
            <p:nvPr/>
          </p:nvSpPr>
          <p:spPr bwMode="auto">
            <a:xfrm>
              <a:off x="2548" y="2250"/>
              <a:ext cx="247" cy="294"/>
            </a:xfrm>
            <a:custGeom>
              <a:avLst/>
              <a:gdLst>
                <a:gd name="T0" fmla="*/ 13 w 246"/>
                <a:gd name="T1" fmla="*/ 255 h 293"/>
                <a:gd name="T2" fmla="*/ 8 w 246"/>
                <a:gd name="T3" fmla="*/ 264 h 293"/>
                <a:gd name="T4" fmla="*/ 13 w 246"/>
                <a:gd name="T5" fmla="*/ 236 h 293"/>
                <a:gd name="T6" fmla="*/ 19 w 246"/>
                <a:gd name="T7" fmla="*/ 209 h 293"/>
                <a:gd name="T8" fmla="*/ 13 w 246"/>
                <a:gd name="T9" fmla="*/ 186 h 293"/>
                <a:gd name="T10" fmla="*/ 14 w 246"/>
                <a:gd name="T11" fmla="*/ 162 h 293"/>
                <a:gd name="T12" fmla="*/ 1 w 246"/>
                <a:gd name="T13" fmla="*/ 146 h 293"/>
                <a:gd name="T14" fmla="*/ 0 w 246"/>
                <a:gd name="T15" fmla="*/ 155 h 293"/>
                <a:gd name="T16" fmla="*/ 2 w 246"/>
                <a:gd name="T17" fmla="*/ 139 h 293"/>
                <a:gd name="T18" fmla="*/ 23 w 246"/>
                <a:gd name="T19" fmla="*/ 139 h 293"/>
                <a:gd name="T20" fmla="*/ 43 w 246"/>
                <a:gd name="T21" fmla="*/ 139 h 293"/>
                <a:gd name="T22" fmla="*/ 62 w 246"/>
                <a:gd name="T23" fmla="*/ 139 h 293"/>
                <a:gd name="T24" fmla="*/ 82 w 246"/>
                <a:gd name="T25" fmla="*/ 139 h 293"/>
                <a:gd name="T26" fmla="*/ 82 w 246"/>
                <a:gd name="T27" fmla="*/ 120 h 293"/>
                <a:gd name="T28" fmla="*/ 83 w 246"/>
                <a:gd name="T29" fmla="*/ 100 h 293"/>
                <a:gd name="T30" fmla="*/ 103 w 246"/>
                <a:gd name="T31" fmla="*/ 90 h 293"/>
                <a:gd name="T32" fmla="*/ 103 w 246"/>
                <a:gd name="T33" fmla="*/ 60 h 293"/>
                <a:gd name="T34" fmla="*/ 104 w 246"/>
                <a:gd name="T35" fmla="*/ 30 h 293"/>
                <a:gd name="T36" fmla="*/ 120 w 246"/>
                <a:gd name="T37" fmla="*/ 30 h 293"/>
                <a:gd name="T38" fmla="*/ 139 w 246"/>
                <a:gd name="T39" fmla="*/ 30 h 293"/>
                <a:gd name="T40" fmla="*/ 156 w 246"/>
                <a:gd name="T41" fmla="*/ 30 h 293"/>
                <a:gd name="T42" fmla="*/ 173 w 246"/>
                <a:gd name="T43" fmla="*/ 30 h 293"/>
                <a:gd name="T44" fmla="*/ 173 w 246"/>
                <a:gd name="T45" fmla="*/ 0 h 293"/>
                <a:gd name="T46" fmla="*/ 191 w 246"/>
                <a:gd name="T47" fmla="*/ 14 h 293"/>
                <a:gd name="T48" fmla="*/ 211 w 246"/>
                <a:gd name="T49" fmla="*/ 27 h 293"/>
                <a:gd name="T50" fmla="*/ 230 w 246"/>
                <a:gd name="T51" fmla="*/ 40 h 293"/>
                <a:gd name="T52" fmla="*/ 248 w 246"/>
                <a:gd name="T53" fmla="*/ 53 h 293"/>
                <a:gd name="T54" fmla="*/ 231 w 246"/>
                <a:gd name="T55" fmla="*/ 53 h 293"/>
                <a:gd name="T56" fmla="*/ 213 w 246"/>
                <a:gd name="T57" fmla="*/ 53 h 293"/>
                <a:gd name="T58" fmla="*/ 216 w 246"/>
                <a:gd name="T59" fmla="*/ 78 h 293"/>
                <a:gd name="T60" fmla="*/ 218 w 246"/>
                <a:gd name="T61" fmla="*/ 103 h 293"/>
                <a:gd name="T62" fmla="*/ 220 w 246"/>
                <a:gd name="T63" fmla="*/ 127 h 293"/>
                <a:gd name="T64" fmla="*/ 222 w 246"/>
                <a:gd name="T65" fmla="*/ 155 h 293"/>
                <a:gd name="T66" fmla="*/ 224 w 246"/>
                <a:gd name="T67" fmla="*/ 179 h 293"/>
                <a:gd name="T68" fmla="*/ 226 w 246"/>
                <a:gd name="T69" fmla="*/ 204 h 293"/>
                <a:gd name="T70" fmla="*/ 229 w 246"/>
                <a:gd name="T71" fmla="*/ 229 h 293"/>
                <a:gd name="T72" fmla="*/ 231 w 246"/>
                <a:gd name="T73" fmla="*/ 254 h 293"/>
                <a:gd name="T74" fmla="*/ 236 w 246"/>
                <a:gd name="T75" fmla="*/ 257 h 293"/>
                <a:gd name="T76" fmla="*/ 233 w 246"/>
                <a:gd name="T77" fmla="*/ 277 h 293"/>
                <a:gd name="T78" fmla="*/ 213 w 246"/>
                <a:gd name="T79" fmla="*/ 277 h 293"/>
                <a:gd name="T80" fmla="*/ 195 w 246"/>
                <a:gd name="T81" fmla="*/ 277 h 293"/>
                <a:gd name="T82" fmla="*/ 175 w 246"/>
                <a:gd name="T83" fmla="*/ 277 h 293"/>
                <a:gd name="T84" fmla="*/ 155 w 246"/>
                <a:gd name="T85" fmla="*/ 277 h 293"/>
                <a:gd name="T86" fmla="*/ 153 w 246"/>
                <a:gd name="T87" fmla="*/ 275 h 293"/>
                <a:gd name="T88" fmla="*/ 125 w 246"/>
                <a:gd name="T89" fmla="*/ 282 h 293"/>
                <a:gd name="T90" fmla="*/ 119 w 246"/>
                <a:gd name="T91" fmla="*/ 283 h 293"/>
                <a:gd name="T92" fmla="*/ 107 w 246"/>
                <a:gd name="T93" fmla="*/ 276 h 293"/>
                <a:gd name="T94" fmla="*/ 99 w 246"/>
                <a:gd name="T95" fmla="*/ 295 h 293"/>
                <a:gd name="T96" fmla="*/ 94 w 246"/>
                <a:gd name="T97" fmla="*/ 294 h 293"/>
                <a:gd name="T98" fmla="*/ 79 w 246"/>
                <a:gd name="T99" fmla="*/ 278 h 293"/>
                <a:gd name="T100" fmla="*/ 65 w 246"/>
                <a:gd name="T101" fmla="*/ 262 h 293"/>
                <a:gd name="T102" fmla="*/ 45 w 246"/>
                <a:gd name="T103" fmla="*/ 251 h 293"/>
                <a:gd name="T104" fmla="*/ 28 w 246"/>
                <a:gd name="T105" fmla="*/ 253 h 293"/>
                <a:gd name="T106" fmla="*/ 13 w 246"/>
                <a:gd name="T107" fmla="*/ 255 h 2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6"/>
                <a:gd name="T163" fmla="*/ 0 h 293"/>
                <a:gd name="T164" fmla="*/ 246 w 246"/>
                <a:gd name="T165" fmla="*/ 293 h 2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6" h="293">
                  <a:moveTo>
                    <a:pt x="13" y="253"/>
                  </a:moveTo>
                  <a:lnTo>
                    <a:pt x="8" y="262"/>
                  </a:lnTo>
                  <a:lnTo>
                    <a:pt x="13" y="234"/>
                  </a:lnTo>
                  <a:lnTo>
                    <a:pt x="19" y="207"/>
                  </a:lnTo>
                  <a:lnTo>
                    <a:pt x="13" y="184"/>
                  </a:lnTo>
                  <a:lnTo>
                    <a:pt x="14" y="160"/>
                  </a:lnTo>
                  <a:lnTo>
                    <a:pt x="1" y="146"/>
                  </a:lnTo>
                  <a:lnTo>
                    <a:pt x="0" y="153"/>
                  </a:lnTo>
                  <a:lnTo>
                    <a:pt x="2" y="139"/>
                  </a:lnTo>
                  <a:lnTo>
                    <a:pt x="23" y="139"/>
                  </a:lnTo>
                  <a:lnTo>
                    <a:pt x="43" y="139"/>
                  </a:lnTo>
                  <a:lnTo>
                    <a:pt x="62" y="139"/>
                  </a:lnTo>
                  <a:lnTo>
                    <a:pt x="82" y="139"/>
                  </a:lnTo>
                  <a:lnTo>
                    <a:pt x="82" y="120"/>
                  </a:lnTo>
                  <a:lnTo>
                    <a:pt x="83" y="100"/>
                  </a:lnTo>
                  <a:lnTo>
                    <a:pt x="103" y="90"/>
                  </a:lnTo>
                  <a:lnTo>
                    <a:pt x="103" y="60"/>
                  </a:lnTo>
                  <a:lnTo>
                    <a:pt x="104" y="30"/>
                  </a:lnTo>
                  <a:lnTo>
                    <a:pt x="120" y="30"/>
                  </a:lnTo>
                  <a:lnTo>
                    <a:pt x="137" y="30"/>
                  </a:lnTo>
                  <a:lnTo>
                    <a:pt x="154" y="30"/>
                  </a:lnTo>
                  <a:lnTo>
                    <a:pt x="171" y="30"/>
                  </a:lnTo>
                  <a:lnTo>
                    <a:pt x="171" y="0"/>
                  </a:lnTo>
                  <a:lnTo>
                    <a:pt x="189" y="14"/>
                  </a:lnTo>
                  <a:lnTo>
                    <a:pt x="209" y="27"/>
                  </a:lnTo>
                  <a:lnTo>
                    <a:pt x="228" y="40"/>
                  </a:lnTo>
                  <a:lnTo>
                    <a:pt x="246" y="53"/>
                  </a:lnTo>
                  <a:lnTo>
                    <a:pt x="229" y="53"/>
                  </a:lnTo>
                  <a:lnTo>
                    <a:pt x="211" y="53"/>
                  </a:lnTo>
                  <a:lnTo>
                    <a:pt x="214" y="78"/>
                  </a:lnTo>
                  <a:lnTo>
                    <a:pt x="216" y="103"/>
                  </a:lnTo>
                  <a:lnTo>
                    <a:pt x="218" y="127"/>
                  </a:lnTo>
                  <a:lnTo>
                    <a:pt x="220" y="153"/>
                  </a:lnTo>
                  <a:lnTo>
                    <a:pt x="222" y="177"/>
                  </a:lnTo>
                  <a:lnTo>
                    <a:pt x="224" y="202"/>
                  </a:lnTo>
                  <a:lnTo>
                    <a:pt x="227" y="227"/>
                  </a:lnTo>
                  <a:lnTo>
                    <a:pt x="229" y="252"/>
                  </a:lnTo>
                  <a:lnTo>
                    <a:pt x="234" y="255"/>
                  </a:lnTo>
                  <a:lnTo>
                    <a:pt x="231" y="275"/>
                  </a:lnTo>
                  <a:lnTo>
                    <a:pt x="211" y="275"/>
                  </a:lnTo>
                  <a:lnTo>
                    <a:pt x="193" y="275"/>
                  </a:lnTo>
                  <a:lnTo>
                    <a:pt x="173" y="275"/>
                  </a:lnTo>
                  <a:lnTo>
                    <a:pt x="153" y="275"/>
                  </a:lnTo>
                  <a:lnTo>
                    <a:pt x="151" y="273"/>
                  </a:lnTo>
                  <a:lnTo>
                    <a:pt x="123" y="280"/>
                  </a:lnTo>
                  <a:lnTo>
                    <a:pt x="119" y="281"/>
                  </a:lnTo>
                  <a:lnTo>
                    <a:pt x="107" y="274"/>
                  </a:lnTo>
                  <a:lnTo>
                    <a:pt x="99" y="293"/>
                  </a:lnTo>
                  <a:lnTo>
                    <a:pt x="94" y="292"/>
                  </a:lnTo>
                  <a:lnTo>
                    <a:pt x="79" y="276"/>
                  </a:lnTo>
                  <a:lnTo>
                    <a:pt x="65" y="260"/>
                  </a:lnTo>
                  <a:lnTo>
                    <a:pt x="45" y="249"/>
                  </a:lnTo>
                  <a:lnTo>
                    <a:pt x="28" y="251"/>
                  </a:lnTo>
                  <a:lnTo>
                    <a:pt x="13" y="25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5" name="Freeform 259"/>
            <p:cNvSpPr>
              <a:spLocks noChangeAspect="1"/>
            </p:cNvSpPr>
            <p:nvPr/>
          </p:nvSpPr>
          <p:spPr bwMode="auto">
            <a:xfrm>
              <a:off x="2631" y="2047"/>
              <a:ext cx="242" cy="194"/>
            </a:xfrm>
            <a:custGeom>
              <a:avLst/>
              <a:gdLst>
                <a:gd name="T0" fmla="*/ 126 w 241"/>
                <a:gd name="T1" fmla="*/ 48 h 193"/>
                <a:gd name="T2" fmla="*/ 106 w 241"/>
                <a:gd name="T3" fmla="*/ 60 h 193"/>
                <a:gd name="T4" fmla="*/ 88 w 241"/>
                <a:gd name="T5" fmla="*/ 72 h 193"/>
                <a:gd name="T6" fmla="*/ 78 w 241"/>
                <a:gd name="T7" fmla="*/ 90 h 193"/>
                <a:gd name="T8" fmla="*/ 69 w 241"/>
                <a:gd name="T9" fmla="*/ 109 h 193"/>
                <a:gd name="T10" fmla="*/ 71 w 241"/>
                <a:gd name="T11" fmla="*/ 130 h 193"/>
                <a:gd name="T12" fmla="*/ 61 w 241"/>
                <a:gd name="T13" fmla="*/ 147 h 193"/>
                <a:gd name="T14" fmla="*/ 53 w 241"/>
                <a:gd name="T15" fmla="*/ 163 h 193"/>
                <a:gd name="T16" fmla="*/ 37 w 241"/>
                <a:gd name="T17" fmla="*/ 175 h 193"/>
                <a:gd name="T18" fmla="*/ 22 w 241"/>
                <a:gd name="T19" fmla="*/ 186 h 193"/>
                <a:gd name="T20" fmla="*/ 0 w 241"/>
                <a:gd name="T21" fmla="*/ 195 h 193"/>
                <a:gd name="T22" fmla="*/ 22 w 241"/>
                <a:gd name="T23" fmla="*/ 195 h 193"/>
                <a:gd name="T24" fmla="*/ 45 w 241"/>
                <a:gd name="T25" fmla="*/ 195 h 193"/>
                <a:gd name="T26" fmla="*/ 67 w 241"/>
                <a:gd name="T27" fmla="*/ 195 h 193"/>
                <a:gd name="T28" fmla="*/ 89 w 241"/>
                <a:gd name="T29" fmla="*/ 195 h 193"/>
                <a:gd name="T30" fmla="*/ 93 w 241"/>
                <a:gd name="T31" fmla="*/ 168 h 193"/>
                <a:gd name="T32" fmla="*/ 110 w 241"/>
                <a:gd name="T33" fmla="*/ 159 h 193"/>
                <a:gd name="T34" fmla="*/ 128 w 241"/>
                <a:gd name="T35" fmla="*/ 149 h 193"/>
                <a:gd name="T36" fmla="*/ 146 w 241"/>
                <a:gd name="T37" fmla="*/ 143 h 193"/>
                <a:gd name="T38" fmla="*/ 163 w 241"/>
                <a:gd name="T39" fmla="*/ 135 h 193"/>
                <a:gd name="T40" fmla="*/ 177 w 241"/>
                <a:gd name="T41" fmla="*/ 125 h 193"/>
                <a:gd name="T42" fmla="*/ 192 w 241"/>
                <a:gd name="T43" fmla="*/ 115 h 193"/>
                <a:gd name="T44" fmla="*/ 190 w 241"/>
                <a:gd name="T45" fmla="*/ 101 h 193"/>
                <a:gd name="T46" fmla="*/ 217 w 241"/>
                <a:gd name="T47" fmla="*/ 89 h 193"/>
                <a:gd name="T48" fmla="*/ 239 w 241"/>
                <a:gd name="T49" fmla="*/ 86 h 193"/>
                <a:gd name="T50" fmla="*/ 243 w 241"/>
                <a:gd name="T51" fmla="*/ 80 h 193"/>
                <a:gd name="T52" fmla="*/ 230 w 241"/>
                <a:gd name="T53" fmla="*/ 60 h 193"/>
                <a:gd name="T54" fmla="*/ 228 w 241"/>
                <a:gd name="T55" fmla="*/ 42 h 193"/>
                <a:gd name="T56" fmla="*/ 224 w 241"/>
                <a:gd name="T57" fmla="*/ 25 h 193"/>
                <a:gd name="T58" fmla="*/ 220 w 241"/>
                <a:gd name="T59" fmla="*/ 20 h 193"/>
                <a:gd name="T60" fmla="*/ 207 w 241"/>
                <a:gd name="T61" fmla="*/ 16 h 193"/>
                <a:gd name="T62" fmla="*/ 201 w 241"/>
                <a:gd name="T63" fmla="*/ 17 h 193"/>
                <a:gd name="T64" fmla="*/ 167 w 241"/>
                <a:gd name="T65" fmla="*/ 15 h 193"/>
                <a:gd name="T66" fmla="*/ 158 w 241"/>
                <a:gd name="T67" fmla="*/ 0 h 193"/>
                <a:gd name="T68" fmla="*/ 147 w 241"/>
                <a:gd name="T69" fmla="*/ 10 h 193"/>
                <a:gd name="T70" fmla="*/ 137 w 241"/>
                <a:gd name="T71" fmla="*/ 29 h 193"/>
                <a:gd name="T72" fmla="*/ 126 w 241"/>
                <a:gd name="T73" fmla="*/ 48 h 1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1"/>
                <a:gd name="T112" fmla="*/ 0 h 193"/>
                <a:gd name="T113" fmla="*/ 241 w 241"/>
                <a:gd name="T114" fmla="*/ 193 h 1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1" h="193">
                  <a:moveTo>
                    <a:pt x="124" y="48"/>
                  </a:moveTo>
                  <a:lnTo>
                    <a:pt x="106" y="60"/>
                  </a:lnTo>
                  <a:lnTo>
                    <a:pt x="88" y="72"/>
                  </a:lnTo>
                  <a:lnTo>
                    <a:pt x="78" y="90"/>
                  </a:lnTo>
                  <a:lnTo>
                    <a:pt x="69" y="107"/>
                  </a:lnTo>
                  <a:lnTo>
                    <a:pt x="71" y="128"/>
                  </a:lnTo>
                  <a:lnTo>
                    <a:pt x="61" y="145"/>
                  </a:lnTo>
                  <a:lnTo>
                    <a:pt x="53" y="161"/>
                  </a:lnTo>
                  <a:lnTo>
                    <a:pt x="37" y="173"/>
                  </a:lnTo>
                  <a:lnTo>
                    <a:pt x="22" y="184"/>
                  </a:lnTo>
                  <a:lnTo>
                    <a:pt x="0" y="193"/>
                  </a:lnTo>
                  <a:lnTo>
                    <a:pt x="22" y="193"/>
                  </a:lnTo>
                  <a:lnTo>
                    <a:pt x="45" y="193"/>
                  </a:lnTo>
                  <a:lnTo>
                    <a:pt x="67" y="193"/>
                  </a:lnTo>
                  <a:lnTo>
                    <a:pt x="89" y="193"/>
                  </a:lnTo>
                  <a:lnTo>
                    <a:pt x="93" y="166"/>
                  </a:lnTo>
                  <a:lnTo>
                    <a:pt x="110" y="157"/>
                  </a:lnTo>
                  <a:lnTo>
                    <a:pt x="126" y="147"/>
                  </a:lnTo>
                  <a:lnTo>
                    <a:pt x="144" y="141"/>
                  </a:lnTo>
                  <a:lnTo>
                    <a:pt x="161" y="133"/>
                  </a:lnTo>
                  <a:lnTo>
                    <a:pt x="175" y="123"/>
                  </a:lnTo>
                  <a:lnTo>
                    <a:pt x="190" y="113"/>
                  </a:lnTo>
                  <a:lnTo>
                    <a:pt x="188" y="99"/>
                  </a:lnTo>
                  <a:lnTo>
                    <a:pt x="215" y="89"/>
                  </a:lnTo>
                  <a:lnTo>
                    <a:pt x="237" y="86"/>
                  </a:lnTo>
                  <a:lnTo>
                    <a:pt x="241" y="80"/>
                  </a:lnTo>
                  <a:lnTo>
                    <a:pt x="228" y="60"/>
                  </a:lnTo>
                  <a:lnTo>
                    <a:pt x="226" y="42"/>
                  </a:lnTo>
                  <a:lnTo>
                    <a:pt x="222" y="25"/>
                  </a:lnTo>
                  <a:lnTo>
                    <a:pt x="218" y="20"/>
                  </a:lnTo>
                  <a:lnTo>
                    <a:pt x="205" y="16"/>
                  </a:lnTo>
                  <a:lnTo>
                    <a:pt x="199" y="17"/>
                  </a:lnTo>
                  <a:lnTo>
                    <a:pt x="165" y="15"/>
                  </a:lnTo>
                  <a:lnTo>
                    <a:pt x="156" y="0"/>
                  </a:lnTo>
                  <a:lnTo>
                    <a:pt x="145" y="10"/>
                  </a:lnTo>
                  <a:lnTo>
                    <a:pt x="135" y="29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6" name="Freeform 260"/>
            <p:cNvSpPr>
              <a:spLocks noChangeAspect="1"/>
            </p:cNvSpPr>
            <p:nvPr/>
          </p:nvSpPr>
          <p:spPr bwMode="auto">
            <a:xfrm>
              <a:off x="2897" y="2338"/>
              <a:ext cx="319" cy="279"/>
            </a:xfrm>
            <a:custGeom>
              <a:avLst/>
              <a:gdLst>
                <a:gd name="T0" fmla="*/ 35 w 317"/>
                <a:gd name="T1" fmla="*/ 256 h 277"/>
                <a:gd name="T2" fmla="*/ 27 w 317"/>
                <a:gd name="T3" fmla="*/ 258 h 277"/>
                <a:gd name="T4" fmla="*/ 15 w 317"/>
                <a:gd name="T5" fmla="*/ 249 h 277"/>
                <a:gd name="T6" fmla="*/ 17 w 317"/>
                <a:gd name="T7" fmla="*/ 241 h 277"/>
                <a:gd name="T8" fmla="*/ 19 w 317"/>
                <a:gd name="T9" fmla="*/ 240 h 277"/>
                <a:gd name="T10" fmla="*/ 2 w 317"/>
                <a:gd name="T11" fmla="*/ 223 h 277"/>
                <a:gd name="T12" fmla="*/ 0 w 317"/>
                <a:gd name="T13" fmla="*/ 200 h 277"/>
                <a:gd name="T14" fmla="*/ 3 w 317"/>
                <a:gd name="T15" fmla="*/ 201 h 277"/>
                <a:gd name="T16" fmla="*/ 22 w 317"/>
                <a:gd name="T17" fmla="*/ 194 h 277"/>
                <a:gd name="T18" fmla="*/ 44 w 317"/>
                <a:gd name="T19" fmla="*/ 194 h 277"/>
                <a:gd name="T20" fmla="*/ 67 w 317"/>
                <a:gd name="T21" fmla="*/ 192 h 277"/>
                <a:gd name="T22" fmla="*/ 78 w 317"/>
                <a:gd name="T23" fmla="*/ 171 h 277"/>
                <a:gd name="T24" fmla="*/ 78 w 317"/>
                <a:gd name="T25" fmla="*/ 155 h 277"/>
                <a:gd name="T26" fmla="*/ 79 w 317"/>
                <a:gd name="T27" fmla="*/ 138 h 277"/>
                <a:gd name="T28" fmla="*/ 82 w 317"/>
                <a:gd name="T29" fmla="*/ 121 h 277"/>
                <a:gd name="T30" fmla="*/ 83 w 317"/>
                <a:gd name="T31" fmla="*/ 104 h 277"/>
                <a:gd name="T32" fmla="*/ 98 w 317"/>
                <a:gd name="T33" fmla="*/ 101 h 277"/>
                <a:gd name="T34" fmla="*/ 115 w 317"/>
                <a:gd name="T35" fmla="*/ 96 h 277"/>
                <a:gd name="T36" fmla="*/ 130 w 317"/>
                <a:gd name="T37" fmla="*/ 81 h 277"/>
                <a:gd name="T38" fmla="*/ 147 w 317"/>
                <a:gd name="T39" fmla="*/ 62 h 277"/>
                <a:gd name="T40" fmla="*/ 170 w 317"/>
                <a:gd name="T41" fmla="*/ 47 h 277"/>
                <a:gd name="T42" fmla="*/ 192 w 317"/>
                <a:gd name="T43" fmla="*/ 32 h 277"/>
                <a:gd name="T44" fmla="*/ 215 w 317"/>
                <a:gd name="T45" fmla="*/ 15 h 277"/>
                <a:gd name="T46" fmla="*/ 236 w 317"/>
                <a:gd name="T47" fmla="*/ 0 h 277"/>
                <a:gd name="T48" fmla="*/ 267 w 317"/>
                <a:gd name="T49" fmla="*/ 7 h 277"/>
                <a:gd name="T50" fmla="*/ 284 w 317"/>
                <a:gd name="T51" fmla="*/ 20 h 277"/>
                <a:gd name="T52" fmla="*/ 299 w 317"/>
                <a:gd name="T53" fmla="*/ 13 h 277"/>
                <a:gd name="T54" fmla="*/ 299 w 317"/>
                <a:gd name="T55" fmla="*/ 12 h 277"/>
                <a:gd name="T56" fmla="*/ 302 w 317"/>
                <a:gd name="T57" fmla="*/ 29 h 277"/>
                <a:gd name="T58" fmla="*/ 304 w 317"/>
                <a:gd name="T59" fmla="*/ 47 h 277"/>
                <a:gd name="T60" fmla="*/ 321 w 317"/>
                <a:gd name="T61" fmla="*/ 75 h 277"/>
                <a:gd name="T62" fmla="*/ 316 w 317"/>
                <a:gd name="T63" fmla="*/ 85 h 277"/>
                <a:gd name="T64" fmla="*/ 315 w 317"/>
                <a:gd name="T65" fmla="*/ 103 h 277"/>
                <a:gd name="T66" fmla="*/ 314 w 317"/>
                <a:gd name="T67" fmla="*/ 121 h 277"/>
                <a:gd name="T68" fmla="*/ 313 w 317"/>
                <a:gd name="T69" fmla="*/ 138 h 277"/>
                <a:gd name="T70" fmla="*/ 312 w 317"/>
                <a:gd name="T71" fmla="*/ 156 h 277"/>
                <a:gd name="T72" fmla="*/ 303 w 317"/>
                <a:gd name="T73" fmla="*/ 170 h 277"/>
                <a:gd name="T74" fmla="*/ 294 w 317"/>
                <a:gd name="T75" fmla="*/ 185 h 277"/>
                <a:gd name="T76" fmla="*/ 284 w 317"/>
                <a:gd name="T77" fmla="*/ 198 h 277"/>
                <a:gd name="T78" fmla="*/ 276 w 317"/>
                <a:gd name="T79" fmla="*/ 214 h 277"/>
                <a:gd name="T80" fmla="*/ 276 w 317"/>
                <a:gd name="T81" fmla="*/ 233 h 277"/>
                <a:gd name="T82" fmla="*/ 253 w 317"/>
                <a:gd name="T83" fmla="*/ 246 h 277"/>
                <a:gd name="T84" fmla="*/ 231 w 317"/>
                <a:gd name="T85" fmla="*/ 244 h 277"/>
                <a:gd name="T86" fmla="*/ 210 w 317"/>
                <a:gd name="T87" fmla="*/ 242 h 277"/>
                <a:gd name="T88" fmla="*/ 186 w 317"/>
                <a:gd name="T89" fmla="*/ 254 h 277"/>
                <a:gd name="T90" fmla="*/ 171 w 317"/>
                <a:gd name="T91" fmla="*/ 247 h 277"/>
                <a:gd name="T92" fmla="*/ 156 w 317"/>
                <a:gd name="T93" fmla="*/ 241 h 277"/>
                <a:gd name="T94" fmla="*/ 136 w 317"/>
                <a:gd name="T95" fmla="*/ 247 h 277"/>
                <a:gd name="T96" fmla="*/ 121 w 317"/>
                <a:gd name="T97" fmla="*/ 234 h 277"/>
                <a:gd name="T98" fmla="*/ 102 w 317"/>
                <a:gd name="T99" fmla="*/ 232 h 277"/>
                <a:gd name="T100" fmla="*/ 82 w 317"/>
                <a:gd name="T101" fmla="*/ 239 h 277"/>
                <a:gd name="T102" fmla="*/ 76 w 317"/>
                <a:gd name="T103" fmla="*/ 255 h 277"/>
                <a:gd name="T104" fmla="*/ 69 w 317"/>
                <a:gd name="T105" fmla="*/ 271 h 277"/>
                <a:gd name="T106" fmla="*/ 69 w 317"/>
                <a:gd name="T107" fmla="*/ 281 h 277"/>
                <a:gd name="T108" fmla="*/ 50 w 317"/>
                <a:gd name="T109" fmla="*/ 265 h 277"/>
                <a:gd name="T110" fmla="*/ 45 w 317"/>
                <a:gd name="T111" fmla="*/ 272 h 277"/>
                <a:gd name="T112" fmla="*/ 44 w 317"/>
                <a:gd name="T113" fmla="*/ 275 h 277"/>
                <a:gd name="T114" fmla="*/ 40 w 317"/>
                <a:gd name="T115" fmla="*/ 263 h 277"/>
                <a:gd name="T116" fmla="*/ 35 w 317"/>
                <a:gd name="T117" fmla="*/ 256 h 2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7"/>
                <a:gd name="T178" fmla="*/ 0 h 277"/>
                <a:gd name="T179" fmla="*/ 317 w 317"/>
                <a:gd name="T180" fmla="*/ 277 h 2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7" h="277">
                  <a:moveTo>
                    <a:pt x="35" y="252"/>
                  </a:moveTo>
                  <a:lnTo>
                    <a:pt x="27" y="254"/>
                  </a:lnTo>
                  <a:lnTo>
                    <a:pt x="15" y="245"/>
                  </a:lnTo>
                  <a:lnTo>
                    <a:pt x="17" y="237"/>
                  </a:lnTo>
                  <a:lnTo>
                    <a:pt x="19" y="236"/>
                  </a:lnTo>
                  <a:lnTo>
                    <a:pt x="2" y="219"/>
                  </a:lnTo>
                  <a:lnTo>
                    <a:pt x="0" y="198"/>
                  </a:lnTo>
                  <a:lnTo>
                    <a:pt x="3" y="199"/>
                  </a:lnTo>
                  <a:lnTo>
                    <a:pt x="22" y="192"/>
                  </a:lnTo>
                  <a:lnTo>
                    <a:pt x="44" y="192"/>
                  </a:lnTo>
                  <a:lnTo>
                    <a:pt x="67" y="190"/>
                  </a:lnTo>
                  <a:lnTo>
                    <a:pt x="78" y="169"/>
                  </a:lnTo>
                  <a:lnTo>
                    <a:pt x="78" y="153"/>
                  </a:lnTo>
                  <a:lnTo>
                    <a:pt x="79" y="136"/>
                  </a:lnTo>
                  <a:lnTo>
                    <a:pt x="80" y="119"/>
                  </a:lnTo>
                  <a:lnTo>
                    <a:pt x="81" y="102"/>
                  </a:lnTo>
                  <a:lnTo>
                    <a:pt x="96" y="99"/>
                  </a:lnTo>
                  <a:lnTo>
                    <a:pt x="113" y="94"/>
                  </a:lnTo>
                  <a:lnTo>
                    <a:pt x="128" y="79"/>
                  </a:lnTo>
                  <a:lnTo>
                    <a:pt x="145" y="62"/>
                  </a:lnTo>
                  <a:lnTo>
                    <a:pt x="168" y="47"/>
                  </a:lnTo>
                  <a:lnTo>
                    <a:pt x="190" y="32"/>
                  </a:lnTo>
                  <a:lnTo>
                    <a:pt x="213" y="15"/>
                  </a:lnTo>
                  <a:lnTo>
                    <a:pt x="234" y="0"/>
                  </a:lnTo>
                  <a:lnTo>
                    <a:pt x="263" y="7"/>
                  </a:lnTo>
                  <a:lnTo>
                    <a:pt x="280" y="20"/>
                  </a:lnTo>
                  <a:lnTo>
                    <a:pt x="295" y="13"/>
                  </a:lnTo>
                  <a:lnTo>
                    <a:pt x="295" y="12"/>
                  </a:lnTo>
                  <a:lnTo>
                    <a:pt x="298" y="29"/>
                  </a:lnTo>
                  <a:lnTo>
                    <a:pt x="300" y="47"/>
                  </a:lnTo>
                  <a:lnTo>
                    <a:pt x="317" y="73"/>
                  </a:lnTo>
                  <a:lnTo>
                    <a:pt x="312" y="83"/>
                  </a:lnTo>
                  <a:lnTo>
                    <a:pt x="311" y="101"/>
                  </a:lnTo>
                  <a:lnTo>
                    <a:pt x="310" y="119"/>
                  </a:lnTo>
                  <a:lnTo>
                    <a:pt x="309" y="136"/>
                  </a:lnTo>
                  <a:lnTo>
                    <a:pt x="308" y="154"/>
                  </a:lnTo>
                  <a:lnTo>
                    <a:pt x="299" y="168"/>
                  </a:lnTo>
                  <a:lnTo>
                    <a:pt x="290" y="183"/>
                  </a:lnTo>
                  <a:lnTo>
                    <a:pt x="280" y="196"/>
                  </a:lnTo>
                  <a:lnTo>
                    <a:pt x="272" y="210"/>
                  </a:lnTo>
                  <a:lnTo>
                    <a:pt x="272" y="229"/>
                  </a:lnTo>
                  <a:lnTo>
                    <a:pt x="249" y="242"/>
                  </a:lnTo>
                  <a:lnTo>
                    <a:pt x="229" y="240"/>
                  </a:lnTo>
                  <a:lnTo>
                    <a:pt x="208" y="238"/>
                  </a:lnTo>
                  <a:lnTo>
                    <a:pt x="184" y="250"/>
                  </a:lnTo>
                  <a:lnTo>
                    <a:pt x="169" y="243"/>
                  </a:lnTo>
                  <a:lnTo>
                    <a:pt x="154" y="237"/>
                  </a:lnTo>
                  <a:lnTo>
                    <a:pt x="134" y="243"/>
                  </a:lnTo>
                  <a:lnTo>
                    <a:pt x="119" y="230"/>
                  </a:lnTo>
                  <a:lnTo>
                    <a:pt x="100" y="228"/>
                  </a:lnTo>
                  <a:lnTo>
                    <a:pt x="80" y="235"/>
                  </a:lnTo>
                  <a:lnTo>
                    <a:pt x="76" y="251"/>
                  </a:lnTo>
                  <a:lnTo>
                    <a:pt x="69" y="267"/>
                  </a:lnTo>
                  <a:lnTo>
                    <a:pt x="69" y="277"/>
                  </a:lnTo>
                  <a:lnTo>
                    <a:pt x="50" y="261"/>
                  </a:lnTo>
                  <a:lnTo>
                    <a:pt x="45" y="268"/>
                  </a:lnTo>
                  <a:lnTo>
                    <a:pt x="44" y="271"/>
                  </a:lnTo>
                  <a:lnTo>
                    <a:pt x="40" y="259"/>
                  </a:lnTo>
                  <a:lnTo>
                    <a:pt x="35" y="25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7" name="Freeform 261"/>
            <p:cNvSpPr>
              <a:spLocks noChangeAspect="1"/>
            </p:cNvSpPr>
            <p:nvPr/>
          </p:nvSpPr>
          <p:spPr bwMode="auto">
            <a:xfrm>
              <a:off x="2537" y="2500"/>
              <a:ext cx="124" cy="100"/>
            </a:xfrm>
            <a:custGeom>
              <a:avLst/>
              <a:gdLst>
                <a:gd name="T0" fmla="*/ 24 w 123"/>
                <a:gd name="T1" fmla="*/ 4 h 100"/>
                <a:gd name="T2" fmla="*/ 19 w 123"/>
                <a:gd name="T3" fmla="*/ 13 h 100"/>
                <a:gd name="T4" fmla="*/ 10 w 123"/>
                <a:gd name="T5" fmla="*/ 29 h 100"/>
                <a:gd name="T6" fmla="*/ 0 w 123"/>
                <a:gd name="T7" fmla="*/ 46 h 100"/>
                <a:gd name="T8" fmla="*/ 13 w 123"/>
                <a:gd name="T9" fmla="*/ 63 h 100"/>
                <a:gd name="T10" fmla="*/ 19 w 123"/>
                <a:gd name="T11" fmla="*/ 57 h 100"/>
                <a:gd name="T12" fmla="*/ 14 w 123"/>
                <a:gd name="T13" fmla="*/ 61 h 100"/>
                <a:gd name="T14" fmla="*/ 18 w 123"/>
                <a:gd name="T15" fmla="*/ 64 h 100"/>
                <a:gd name="T16" fmla="*/ 18 w 123"/>
                <a:gd name="T17" fmla="*/ 70 h 100"/>
                <a:gd name="T18" fmla="*/ 39 w 123"/>
                <a:gd name="T19" fmla="*/ 70 h 100"/>
                <a:gd name="T20" fmla="*/ 42 w 123"/>
                <a:gd name="T21" fmla="*/ 66 h 100"/>
                <a:gd name="T22" fmla="*/ 69 w 123"/>
                <a:gd name="T23" fmla="*/ 72 h 100"/>
                <a:gd name="T24" fmla="*/ 74 w 123"/>
                <a:gd name="T25" fmla="*/ 77 h 100"/>
                <a:gd name="T26" fmla="*/ 45 w 123"/>
                <a:gd name="T27" fmla="*/ 72 h 100"/>
                <a:gd name="T28" fmla="*/ 30 w 123"/>
                <a:gd name="T29" fmla="*/ 77 h 100"/>
                <a:gd name="T30" fmla="*/ 13 w 123"/>
                <a:gd name="T31" fmla="*/ 82 h 100"/>
                <a:gd name="T32" fmla="*/ 15 w 123"/>
                <a:gd name="T33" fmla="*/ 93 h 100"/>
                <a:gd name="T34" fmla="*/ 30 w 123"/>
                <a:gd name="T35" fmla="*/ 91 h 100"/>
                <a:gd name="T36" fmla="*/ 38 w 123"/>
                <a:gd name="T37" fmla="*/ 89 h 100"/>
                <a:gd name="T38" fmla="*/ 38 w 123"/>
                <a:gd name="T39" fmla="*/ 91 h 100"/>
                <a:gd name="T40" fmla="*/ 19 w 123"/>
                <a:gd name="T41" fmla="*/ 93 h 100"/>
                <a:gd name="T42" fmla="*/ 14 w 123"/>
                <a:gd name="T43" fmla="*/ 100 h 100"/>
                <a:gd name="T44" fmla="*/ 41 w 123"/>
                <a:gd name="T45" fmla="*/ 95 h 100"/>
                <a:gd name="T46" fmla="*/ 58 w 123"/>
                <a:gd name="T47" fmla="*/ 93 h 100"/>
                <a:gd name="T48" fmla="*/ 77 w 123"/>
                <a:gd name="T49" fmla="*/ 91 h 100"/>
                <a:gd name="T50" fmla="*/ 95 w 123"/>
                <a:gd name="T51" fmla="*/ 96 h 100"/>
                <a:gd name="T52" fmla="*/ 125 w 123"/>
                <a:gd name="T53" fmla="*/ 98 h 100"/>
                <a:gd name="T54" fmla="*/ 118 w 123"/>
                <a:gd name="T55" fmla="*/ 76 h 100"/>
                <a:gd name="T56" fmla="*/ 113 w 123"/>
                <a:gd name="T57" fmla="*/ 67 h 100"/>
                <a:gd name="T58" fmla="*/ 107 w 123"/>
                <a:gd name="T59" fmla="*/ 43 h 100"/>
                <a:gd name="T60" fmla="*/ 92 w 123"/>
                <a:gd name="T61" fmla="*/ 27 h 100"/>
                <a:gd name="T62" fmla="*/ 78 w 123"/>
                <a:gd name="T63" fmla="*/ 11 h 100"/>
                <a:gd name="T64" fmla="*/ 56 w 123"/>
                <a:gd name="T65" fmla="*/ 0 h 100"/>
                <a:gd name="T66" fmla="*/ 39 w 123"/>
                <a:gd name="T67" fmla="*/ 2 h 100"/>
                <a:gd name="T68" fmla="*/ 24 w 123"/>
                <a:gd name="T69" fmla="*/ 4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00"/>
                <a:gd name="T107" fmla="*/ 123 w 123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00">
                  <a:moveTo>
                    <a:pt x="24" y="4"/>
                  </a:moveTo>
                  <a:lnTo>
                    <a:pt x="19" y="13"/>
                  </a:lnTo>
                  <a:lnTo>
                    <a:pt x="10" y="29"/>
                  </a:lnTo>
                  <a:lnTo>
                    <a:pt x="0" y="46"/>
                  </a:lnTo>
                  <a:lnTo>
                    <a:pt x="13" y="63"/>
                  </a:lnTo>
                  <a:lnTo>
                    <a:pt x="19" y="57"/>
                  </a:lnTo>
                  <a:lnTo>
                    <a:pt x="14" y="61"/>
                  </a:lnTo>
                  <a:lnTo>
                    <a:pt x="18" y="64"/>
                  </a:lnTo>
                  <a:lnTo>
                    <a:pt x="18" y="70"/>
                  </a:lnTo>
                  <a:lnTo>
                    <a:pt x="39" y="70"/>
                  </a:lnTo>
                  <a:lnTo>
                    <a:pt x="42" y="66"/>
                  </a:lnTo>
                  <a:lnTo>
                    <a:pt x="67" y="72"/>
                  </a:lnTo>
                  <a:lnTo>
                    <a:pt x="72" y="77"/>
                  </a:lnTo>
                  <a:lnTo>
                    <a:pt x="45" y="72"/>
                  </a:lnTo>
                  <a:lnTo>
                    <a:pt x="30" y="77"/>
                  </a:lnTo>
                  <a:lnTo>
                    <a:pt x="13" y="82"/>
                  </a:lnTo>
                  <a:lnTo>
                    <a:pt x="15" y="93"/>
                  </a:lnTo>
                  <a:lnTo>
                    <a:pt x="30" y="91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19" y="93"/>
                  </a:lnTo>
                  <a:lnTo>
                    <a:pt x="14" y="100"/>
                  </a:lnTo>
                  <a:lnTo>
                    <a:pt x="41" y="95"/>
                  </a:lnTo>
                  <a:lnTo>
                    <a:pt x="58" y="93"/>
                  </a:lnTo>
                  <a:lnTo>
                    <a:pt x="75" y="91"/>
                  </a:lnTo>
                  <a:lnTo>
                    <a:pt x="93" y="96"/>
                  </a:lnTo>
                  <a:lnTo>
                    <a:pt x="123" y="98"/>
                  </a:lnTo>
                  <a:lnTo>
                    <a:pt x="116" y="76"/>
                  </a:lnTo>
                  <a:lnTo>
                    <a:pt x="111" y="67"/>
                  </a:lnTo>
                  <a:lnTo>
                    <a:pt x="105" y="43"/>
                  </a:lnTo>
                  <a:lnTo>
                    <a:pt x="90" y="27"/>
                  </a:lnTo>
                  <a:lnTo>
                    <a:pt x="76" y="11"/>
                  </a:lnTo>
                  <a:lnTo>
                    <a:pt x="56" y="0"/>
                  </a:lnTo>
                  <a:lnTo>
                    <a:pt x="39" y="2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8" name="Freeform 262"/>
            <p:cNvSpPr>
              <a:spLocks noChangeAspect="1"/>
            </p:cNvSpPr>
            <p:nvPr/>
          </p:nvSpPr>
          <p:spPr bwMode="auto">
            <a:xfrm>
              <a:off x="3039" y="2016"/>
              <a:ext cx="78" cy="164"/>
            </a:xfrm>
            <a:custGeom>
              <a:avLst/>
              <a:gdLst>
                <a:gd name="T0" fmla="*/ 52 w 78"/>
                <a:gd name="T1" fmla="*/ 156 h 164"/>
                <a:gd name="T2" fmla="*/ 42 w 78"/>
                <a:gd name="T3" fmla="*/ 164 h 164"/>
                <a:gd name="T4" fmla="*/ 36 w 78"/>
                <a:gd name="T5" fmla="*/ 143 h 164"/>
                <a:gd name="T6" fmla="*/ 31 w 78"/>
                <a:gd name="T7" fmla="*/ 121 h 164"/>
                <a:gd name="T8" fmla="*/ 16 w 78"/>
                <a:gd name="T9" fmla="*/ 103 h 164"/>
                <a:gd name="T10" fmla="*/ 0 w 78"/>
                <a:gd name="T11" fmla="*/ 81 h 164"/>
                <a:gd name="T12" fmla="*/ 8 w 78"/>
                <a:gd name="T13" fmla="*/ 64 h 164"/>
                <a:gd name="T14" fmla="*/ 17 w 78"/>
                <a:gd name="T15" fmla="*/ 47 h 164"/>
                <a:gd name="T16" fmla="*/ 15 w 78"/>
                <a:gd name="T17" fmla="*/ 15 h 164"/>
                <a:gd name="T18" fmla="*/ 19 w 78"/>
                <a:gd name="T19" fmla="*/ 8 h 164"/>
                <a:gd name="T20" fmla="*/ 41 w 78"/>
                <a:gd name="T21" fmla="*/ 0 h 164"/>
                <a:gd name="T22" fmla="*/ 49 w 78"/>
                <a:gd name="T23" fmla="*/ 6 h 164"/>
                <a:gd name="T24" fmla="*/ 54 w 78"/>
                <a:gd name="T25" fmla="*/ 13 h 164"/>
                <a:gd name="T26" fmla="*/ 66 w 78"/>
                <a:gd name="T27" fmla="*/ 6 h 164"/>
                <a:gd name="T28" fmla="*/ 56 w 78"/>
                <a:gd name="T29" fmla="*/ 30 h 164"/>
                <a:gd name="T30" fmla="*/ 68 w 78"/>
                <a:gd name="T31" fmla="*/ 48 h 164"/>
                <a:gd name="T32" fmla="*/ 58 w 78"/>
                <a:gd name="T33" fmla="*/ 61 h 164"/>
                <a:gd name="T34" fmla="*/ 49 w 78"/>
                <a:gd name="T35" fmla="*/ 75 h 164"/>
                <a:gd name="T36" fmla="*/ 66 w 78"/>
                <a:gd name="T37" fmla="*/ 87 h 164"/>
                <a:gd name="T38" fmla="*/ 78 w 78"/>
                <a:gd name="T39" fmla="*/ 95 h 164"/>
                <a:gd name="T40" fmla="*/ 77 w 78"/>
                <a:gd name="T41" fmla="*/ 114 h 164"/>
                <a:gd name="T42" fmla="*/ 65 w 78"/>
                <a:gd name="T43" fmla="*/ 125 h 164"/>
                <a:gd name="T44" fmla="*/ 52 w 78"/>
                <a:gd name="T45" fmla="*/ 136 h 164"/>
                <a:gd name="T46" fmla="*/ 52 w 78"/>
                <a:gd name="T47" fmla="*/ 15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164"/>
                <a:gd name="T74" fmla="*/ 78 w 78"/>
                <a:gd name="T75" fmla="*/ 164 h 1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164">
                  <a:moveTo>
                    <a:pt x="52" y="156"/>
                  </a:moveTo>
                  <a:lnTo>
                    <a:pt x="42" y="164"/>
                  </a:lnTo>
                  <a:lnTo>
                    <a:pt x="36" y="143"/>
                  </a:lnTo>
                  <a:lnTo>
                    <a:pt x="31" y="121"/>
                  </a:lnTo>
                  <a:lnTo>
                    <a:pt x="16" y="103"/>
                  </a:lnTo>
                  <a:lnTo>
                    <a:pt x="0" y="81"/>
                  </a:lnTo>
                  <a:lnTo>
                    <a:pt x="8" y="64"/>
                  </a:lnTo>
                  <a:lnTo>
                    <a:pt x="17" y="47"/>
                  </a:lnTo>
                  <a:lnTo>
                    <a:pt x="15" y="15"/>
                  </a:lnTo>
                  <a:lnTo>
                    <a:pt x="19" y="8"/>
                  </a:lnTo>
                  <a:lnTo>
                    <a:pt x="41" y="0"/>
                  </a:lnTo>
                  <a:lnTo>
                    <a:pt x="49" y="6"/>
                  </a:lnTo>
                  <a:lnTo>
                    <a:pt x="54" y="13"/>
                  </a:lnTo>
                  <a:lnTo>
                    <a:pt x="66" y="6"/>
                  </a:lnTo>
                  <a:lnTo>
                    <a:pt x="56" y="30"/>
                  </a:lnTo>
                  <a:lnTo>
                    <a:pt x="68" y="48"/>
                  </a:lnTo>
                  <a:lnTo>
                    <a:pt x="58" y="61"/>
                  </a:lnTo>
                  <a:lnTo>
                    <a:pt x="49" y="75"/>
                  </a:lnTo>
                  <a:lnTo>
                    <a:pt x="66" y="87"/>
                  </a:lnTo>
                  <a:lnTo>
                    <a:pt x="78" y="95"/>
                  </a:lnTo>
                  <a:lnTo>
                    <a:pt x="77" y="114"/>
                  </a:lnTo>
                  <a:lnTo>
                    <a:pt x="65" y="125"/>
                  </a:lnTo>
                  <a:lnTo>
                    <a:pt x="52" y="136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399" name="Freeform 263"/>
            <p:cNvSpPr>
              <a:spLocks noChangeAspect="1"/>
            </p:cNvSpPr>
            <p:nvPr/>
          </p:nvSpPr>
          <p:spPr bwMode="auto">
            <a:xfrm>
              <a:off x="2947" y="2567"/>
              <a:ext cx="245" cy="221"/>
            </a:xfrm>
            <a:custGeom>
              <a:avLst/>
              <a:gdLst>
                <a:gd name="T0" fmla="*/ 163 w 244"/>
                <a:gd name="T1" fmla="*/ 159 h 220"/>
                <a:gd name="T2" fmla="*/ 147 w 244"/>
                <a:gd name="T3" fmla="*/ 164 h 220"/>
                <a:gd name="T4" fmla="*/ 138 w 244"/>
                <a:gd name="T5" fmla="*/ 177 h 220"/>
                <a:gd name="T6" fmla="*/ 129 w 244"/>
                <a:gd name="T7" fmla="*/ 192 h 220"/>
                <a:gd name="T8" fmla="*/ 121 w 244"/>
                <a:gd name="T9" fmla="*/ 211 h 220"/>
                <a:gd name="T10" fmla="*/ 114 w 244"/>
                <a:gd name="T11" fmla="*/ 209 h 220"/>
                <a:gd name="T12" fmla="*/ 115 w 244"/>
                <a:gd name="T13" fmla="*/ 217 h 220"/>
                <a:gd name="T14" fmla="*/ 96 w 244"/>
                <a:gd name="T15" fmla="*/ 217 h 220"/>
                <a:gd name="T16" fmla="*/ 91 w 244"/>
                <a:gd name="T17" fmla="*/ 215 h 220"/>
                <a:gd name="T18" fmla="*/ 89 w 244"/>
                <a:gd name="T19" fmla="*/ 216 h 220"/>
                <a:gd name="T20" fmla="*/ 86 w 244"/>
                <a:gd name="T21" fmla="*/ 219 h 220"/>
                <a:gd name="T22" fmla="*/ 84 w 244"/>
                <a:gd name="T23" fmla="*/ 212 h 220"/>
                <a:gd name="T24" fmla="*/ 83 w 244"/>
                <a:gd name="T25" fmla="*/ 222 h 220"/>
                <a:gd name="T26" fmla="*/ 83 w 244"/>
                <a:gd name="T27" fmla="*/ 217 h 220"/>
                <a:gd name="T28" fmla="*/ 80 w 244"/>
                <a:gd name="T29" fmla="*/ 218 h 220"/>
                <a:gd name="T30" fmla="*/ 74 w 244"/>
                <a:gd name="T31" fmla="*/ 219 h 220"/>
                <a:gd name="T32" fmla="*/ 65 w 244"/>
                <a:gd name="T33" fmla="*/ 221 h 220"/>
                <a:gd name="T34" fmla="*/ 56 w 244"/>
                <a:gd name="T35" fmla="*/ 197 h 220"/>
                <a:gd name="T36" fmla="*/ 57 w 244"/>
                <a:gd name="T37" fmla="*/ 196 h 220"/>
                <a:gd name="T38" fmla="*/ 54 w 244"/>
                <a:gd name="T39" fmla="*/ 193 h 220"/>
                <a:gd name="T40" fmla="*/ 55 w 244"/>
                <a:gd name="T41" fmla="*/ 192 h 220"/>
                <a:gd name="T42" fmla="*/ 51 w 244"/>
                <a:gd name="T43" fmla="*/ 187 h 220"/>
                <a:gd name="T44" fmla="*/ 29 w 244"/>
                <a:gd name="T45" fmla="*/ 173 h 220"/>
                <a:gd name="T46" fmla="*/ 18 w 244"/>
                <a:gd name="T47" fmla="*/ 172 h 220"/>
                <a:gd name="T48" fmla="*/ 21 w 244"/>
                <a:gd name="T49" fmla="*/ 169 h 220"/>
                <a:gd name="T50" fmla="*/ 0 w 244"/>
                <a:gd name="T51" fmla="*/ 174 h 220"/>
                <a:gd name="T52" fmla="*/ 3 w 244"/>
                <a:gd name="T53" fmla="*/ 142 h 220"/>
                <a:gd name="T54" fmla="*/ 5 w 244"/>
                <a:gd name="T55" fmla="*/ 109 h 220"/>
                <a:gd name="T56" fmla="*/ 20 w 244"/>
                <a:gd name="T57" fmla="*/ 83 h 220"/>
                <a:gd name="T58" fmla="*/ 21 w 244"/>
                <a:gd name="T59" fmla="*/ 62 h 220"/>
                <a:gd name="T60" fmla="*/ 18 w 244"/>
                <a:gd name="T61" fmla="*/ 49 h 220"/>
                <a:gd name="T62" fmla="*/ 19 w 244"/>
                <a:gd name="T63" fmla="*/ 49 h 220"/>
                <a:gd name="T64" fmla="*/ 19 w 244"/>
                <a:gd name="T65" fmla="*/ 39 h 220"/>
                <a:gd name="T66" fmla="*/ 26 w 244"/>
                <a:gd name="T67" fmla="*/ 23 h 220"/>
                <a:gd name="T68" fmla="*/ 30 w 244"/>
                <a:gd name="T69" fmla="*/ 7 h 220"/>
                <a:gd name="T70" fmla="*/ 50 w 244"/>
                <a:gd name="T71" fmla="*/ 0 h 220"/>
                <a:gd name="T72" fmla="*/ 69 w 244"/>
                <a:gd name="T73" fmla="*/ 2 h 220"/>
                <a:gd name="T74" fmla="*/ 84 w 244"/>
                <a:gd name="T75" fmla="*/ 15 h 220"/>
                <a:gd name="T76" fmla="*/ 104 w 244"/>
                <a:gd name="T77" fmla="*/ 9 h 220"/>
                <a:gd name="T78" fmla="*/ 119 w 244"/>
                <a:gd name="T79" fmla="*/ 15 h 220"/>
                <a:gd name="T80" fmla="*/ 136 w 244"/>
                <a:gd name="T81" fmla="*/ 22 h 220"/>
                <a:gd name="T82" fmla="*/ 160 w 244"/>
                <a:gd name="T83" fmla="*/ 10 h 220"/>
                <a:gd name="T84" fmla="*/ 181 w 244"/>
                <a:gd name="T85" fmla="*/ 12 h 220"/>
                <a:gd name="T86" fmla="*/ 201 w 244"/>
                <a:gd name="T87" fmla="*/ 14 h 220"/>
                <a:gd name="T88" fmla="*/ 224 w 244"/>
                <a:gd name="T89" fmla="*/ 1 h 220"/>
                <a:gd name="T90" fmla="*/ 232 w 244"/>
                <a:gd name="T91" fmla="*/ 15 h 220"/>
                <a:gd name="T92" fmla="*/ 236 w 244"/>
                <a:gd name="T93" fmla="*/ 33 h 220"/>
                <a:gd name="T94" fmla="*/ 246 w 244"/>
                <a:gd name="T95" fmla="*/ 42 h 220"/>
                <a:gd name="T96" fmla="*/ 240 w 244"/>
                <a:gd name="T97" fmla="*/ 55 h 220"/>
                <a:gd name="T98" fmla="*/ 226 w 244"/>
                <a:gd name="T99" fmla="*/ 67 h 220"/>
                <a:gd name="T100" fmla="*/ 219 w 244"/>
                <a:gd name="T101" fmla="*/ 84 h 220"/>
                <a:gd name="T102" fmla="*/ 212 w 244"/>
                <a:gd name="T103" fmla="*/ 102 h 220"/>
                <a:gd name="T104" fmla="*/ 204 w 244"/>
                <a:gd name="T105" fmla="*/ 122 h 220"/>
                <a:gd name="T106" fmla="*/ 196 w 244"/>
                <a:gd name="T107" fmla="*/ 133 h 220"/>
                <a:gd name="T108" fmla="*/ 189 w 244"/>
                <a:gd name="T109" fmla="*/ 154 h 220"/>
                <a:gd name="T110" fmla="*/ 175 w 244"/>
                <a:gd name="T111" fmla="*/ 173 h 220"/>
                <a:gd name="T112" fmla="*/ 163 w 244"/>
                <a:gd name="T113" fmla="*/ 159 h 2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4"/>
                <a:gd name="T172" fmla="*/ 0 h 220"/>
                <a:gd name="T173" fmla="*/ 244 w 244"/>
                <a:gd name="T174" fmla="*/ 220 h 2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4" h="220">
                  <a:moveTo>
                    <a:pt x="161" y="157"/>
                  </a:moveTo>
                  <a:lnTo>
                    <a:pt x="145" y="162"/>
                  </a:lnTo>
                  <a:lnTo>
                    <a:pt x="136" y="175"/>
                  </a:lnTo>
                  <a:lnTo>
                    <a:pt x="127" y="190"/>
                  </a:lnTo>
                  <a:lnTo>
                    <a:pt x="121" y="209"/>
                  </a:lnTo>
                  <a:lnTo>
                    <a:pt x="114" y="207"/>
                  </a:lnTo>
                  <a:lnTo>
                    <a:pt x="115" y="215"/>
                  </a:lnTo>
                  <a:lnTo>
                    <a:pt x="96" y="215"/>
                  </a:lnTo>
                  <a:lnTo>
                    <a:pt x="91" y="213"/>
                  </a:lnTo>
                  <a:lnTo>
                    <a:pt x="89" y="214"/>
                  </a:lnTo>
                  <a:lnTo>
                    <a:pt x="86" y="217"/>
                  </a:lnTo>
                  <a:lnTo>
                    <a:pt x="84" y="210"/>
                  </a:lnTo>
                  <a:lnTo>
                    <a:pt x="83" y="220"/>
                  </a:lnTo>
                  <a:lnTo>
                    <a:pt x="83" y="215"/>
                  </a:lnTo>
                  <a:lnTo>
                    <a:pt x="80" y="216"/>
                  </a:lnTo>
                  <a:lnTo>
                    <a:pt x="74" y="217"/>
                  </a:lnTo>
                  <a:lnTo>
                    <a:pt x="65" y="219"/>
                  </a:lnTo>
                  <a:lnTo>
                    <a:pt x="56" y="195"/>
                  </a:lnTo>
                  <a:lnTo>
                    <a:pt x="57" y="194"/>
                  </a:lnTo>
                  <a:lnTo>
                    <a:pt x="54" y="191"/>
                  </a:lnTo>
                  <a:lnTo>
                    <a:pt x="55" y="190"/>
                  </a:lnTo>
                  <a:lnTo>
                    <a:pt x="51" y="185"/>
                  </a:lnTo>
                  <a:lnTo>
                    <a:pt x="29" y="171"/>
                  </a:lnTo>
                  <a:lnTo>
                    <a:pt x="18" y="170"/>
                  </a:lnTo>
                  <a:lnTo>
                    <a:pt x="21" y="167"/>
                  </a:lnTo>
                  <a:lnTo>
                    <a:pt x="0" y="172"/>
                  </a:lnTo>
                  <a:lnTo>
                    <a:pt x="3" y="140"/>
                  </a:lnTo>
                  <a:lnTo>
                    <a:pt x="5" y="109"/>
                  </a:lnTo>
                  <a:lnTo>
                    <a:pt x="20" y="83"/>
                  </a:lnTo>
                  <a:lnTo>
                    <a:pt x="21" y="62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39"/>
                  </a:lnTo>
                  <a:lnTo>
                    <a:pt x="26" y="23"/>
                  </a:lnTo>
                  <a:lnTo>
                    <a:pt x="30" y="7"/>
                  </a:lnTo>
                  <a:lnTo>
                    <a:pt x="50" y="0"/>
                  </a:lnTo>
                  <a:lnTo>
                    <a:pt x="69" y="2"/>
                  </a:lnTo>
                  <a:lnTo>
                    <a:pt x="84" y="15"/>
                  </a:lnTo>
                  <a:lnTo>
                    <a:pt x="104" y="9"/>
                  </a:lnTo>
                  <a:lnTo>
                    <a:pt x="119" y="15"/>
                  </a:lnTo>
                  <a:lnTo>
                    <a:pt x="134" y="22"/>
                  </a:lnTo>
                  <a:lnTo>
                    <a:pt x="158" y="10"/>
                  </a:lnTo>
                  <a:lnTo>
                    <a:pt x="179" y="12"/>
                  </a:lnTo>
                  <a:lnTo>
                    <a:pt x="199" y="14"/>
                  </a:lnTo>
                  <a:lnTo>
                    <a:pt x="222" y="1"/>
                  </a:lnTo>
                  <a:lnTo>
                    <a:pt x="230" y="15"/>
                  </a:lnTo>
                  <a:lnTo>
                    <a:pt x="234" y="33"/>
                  </a:lnTo>
                  <a:lnTo>
                    <a:pt x="244" y="42"/>
                  </a:lnTo>
                  <a:lnTo>
                    <a:pt x="238" y="55"/>
                  </a:lnTo>
                  <a:lnTo>
                    <a:pt x="224" y="67"/>
                  </a:lnTo>
                  <a:lnTo>
                    <a:pt x="217" y="84"/>
                  </a:lnTo>
                  <a:lnTo>
                    <a:pt x="210" y="102"/>
                  </a:lnTo>
                  <a:lnTo>
                    <a:pt x="202" y="120"/>
                  </a:lnTo>
                  <a:lnTo>
                    <a:pt x="194" y="131"/>
                  </a:lnTo>
                  <a:lnTo>
                    <a:pt x="187" y="152"/>
                  </a:lnTo>
                  <a:lnTo>
                    <a:pt x="173" y="171"/>
                  </a:lnTo>
                  <a:lnTo>
                    <a:pt x="161" y="157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0" name="Freeform 264"/>
            <p:cNvSpPr>
              <a:spLocks noChangeAspect="1"/>
            </p:cNvSpPr>
            <p:nvPr/>
          </p:nvSpPr>
          <p:spPr bwMode="auto">
            <a:xfrm>
              <a:off x="2909" y="2600"/>
              <a:ext cx="59" cy="143"/>
            </a:xfrm>
            <a:custGeom>
              <a:avLst/>
              <a:gdLst>
                <a:gd name="T0" fmla="*/ 3 w 59"/>
                <a:gd name="T1" fmla="*/ 31 h 142"/>
                <a:gd name="T2" fmla="*/ 2 w 59"/>
                <a:gd name="T3" fmla="*/ 31 h 142"/>
                <a:gd name="T4" fmla="*/ 0 w 59"/>
                <a:gd name="T5" fmla="*/ 41 h 142"/>
                <a:gd name="T6" fmla="*/ 11 w 59"/>
                <a:gd name="T7" fmla="*/ 54 h 142"/>
                <a:gd name="T8" fmla="*/ 14 w 59"/>
                <a:gd name="T9" fmla="*/ 75 h 142"/>
                <a:gd name="T10" fmla="*/ 14 w 59"/>
                <a:gd name="T11" fmla="*/ 93 h 142"/>
                <a:gd name="T12" fmla="*/ 15 w 59"/>
                <a:gd name="T13" fmla="*/ 110 h 142"/>
                <a:gd name="T14" fmla="*/ 17 w 59"/>
                <a:gd name="T15" fmla="*/ 127 h 142"/>
                <a:gd name="T16" fmla="*/ 17 w 59"/>
                <a:gd name="T17" fmla="*/ 144 h 142"/>
                <a:gd name="T18" fmla="*/ 38 w 59"/>
                <a:gd name="T19" fmla="*/ 141 h 142"/>
                <a:gd name="T20" fmla="*/ 41 w 59"/>
                <a:gd name="T21" fmla="*/ 109 h 142"/>
                <a:gd name="T22" fmla="*/ 43 w 59"/>
                <a:gd name="T23" fmla="*/ 78 h 142"/>
                <a:gd name="T24" fmla="*/ 58 w 59"/>
                <a:gd name="T25" fmla="*/ 50 h 142"/>
                <a:gd name="T26" fmla="*/ 59 w 59"/>
                <a:gd name="T27" fmla="*/ 29 h 142"/>
                <a:gd name="T28" fmla="*/ 56 w 59"/>
                <a:gd name="T29" fmla="*/ 16 h 142"/>
                <a:gd name="T30" fmla="*/ 57 w 59"/>
                <a:gd name="T31" fmla="*/ 16 h 142"/>
                <a:gd name="T32" fmla="*/ 38 w 59"/>
                <a:gd name="T33" fmla="*/ 0 h 142"/>
                <a:gd name="T34" fmla="*/ 33 w 59"/>
                <a:gd name="T35" fmla="*/ 7 h 142"/>
                <a:gd name="T36" fmla="*/ 32 w 59"/>
                <a:gd name="T37" fmla="*/ 10 h 142"/>
                <a:gd name="T38" fmla="*/ 32 w 59"/>
                <a:gd name="T39" fmla="*/ 11 h 142"/>
                <a:gd name="T40" fmla="*/ 32 w 59"/>
                <a:gd name="T41" fmla="*/ 13 h 142"/>
                <a:gd name="T42" fmla="*/ 17 w 59"/>
                <a:gd name="T43" fmla="*/ 22 h 142"/>
                <a:gd name="T44" fmla="*/ 3 w 59"/>
                <a:gd name="T45" fmla="*/ 31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42"/>
                <a:gd name="T71" fmla="*/ 59 w 59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42">
                  <a:moveTo>
                    <a:pt x="3" y="31"/>
                  </a:moveTo>
                  <a:lnTo>
                    <a:pt x="2" y="31"/>
                  </a:lnTo>
                  <a:lnTo>
                    <a:pt x="0" y="41"/>
                  </a:lnTo>
                  <a:lnTo>
                    <a:pt x="11" y="54"/>
                  </a:lnTo>
                  <a:lnTo>
                    <a:pt x="14" y="73"/>
                  </a:lnTo>
                  <a:lnTo>
                    <a:pt x="14" y="91"/>
                  </a:lnTo>
                  <a:lnTo>
                    <a:pt x="15" y="108"/>
                  </a:lnTo>
                  <a:lnTo>
                    <a:pt x="17" y="125"/>
                  </a:lnTo>
                  <a:lnTo>
                    <a:pt x="17" y="142"/>
                  </a:lnTo>
                  <a:lnTo>
                    <a:pt x="38" y="139"/>
                  </a:lnTo>
                  <a:lnTo>
                    <a:pt x="41" y="107"/>
                  </a:lnTo>
                  <a:lnTo>
                    <a:pt x="43" y="76"/>
                  </a:lnTo>
                  <a:lnTo>
                    <a:pt x="58" y="50"/>
                  </a:lnTo>
                  <a:lnTo>
                    <a:pt x="59" y="29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38" y="0"/>
                  </a:lnTo>
                  <a:lnTo>
                    <a:pt x="33" y="7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17" y="2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1" name="Freeform 265"/>
            <p:cNvSpPr>
              <a:spLocks noChangeAspect="1"/>
            </p:cNvSpPr>
            <p:nvPr/>
          </p:nvSpPr>
          <p:spPr bwMode="auto">
            <a:xfrm>
              <a:off x="2779" y="2536"/>
              <a:ext cx="162" cy="131"/>
            </a:xfrm>
            <a:custGeom>
              <a:avLst/>
              <a:gdLst>
                <a:gd name="T0" fmla="*/ 134 w 161"/>
                <a:gd name="T1" fmla="*/ 97 h 130"/>
                <a:gd name="T2" fmla="*/ 128 w 161"/>
                <a:gd name="T3" fmla="*/ 97 h 130"/>
                <a:gd name="T4" fmla="*/ 111 w 161"/>
                <a:gd name="T5" fmla="*/ 94 h 130"/>
                <a:gd name="T6" fmla="*/ 106 w 161"/>
                <a:gd name="T7" fmla="*/ 96 h 130"/>
                <a:gd name="T8" fmla="*/ 79 w 161"/>
                <a:gd name="T9" fmla="*/ 96 h 130"/>
                <a:gd name="T10" fmla="*/ 55 w 161"/>
                <a:gd name="T11" fmla="*/ 97 h 130"/>
                <a:gd name="T12" fmla="*/ 56 w 161"/>
                <a:gd name="T13" fmla="*/ 115 h 130"/>
                <a:gd name="T14" fmla="*/ 58 w 161"/>
                <a:gd name="T15" fmla="*/ 132 h 130"/>
                <a:gd name="T16" fmla="*/ 39 w 161"/>
                <a:gd name="T17" fmla="*/ 122 h 130"/>
                <a:gd name="T18" fmla="*/ 21 w 161"/>
                <a:gd name="T19" fmla="*/ 128 h 130"/>
                <a:gd name="T20" fmla="*/ 9 w 161"/>
                <a:gd name="T21" fmla="*/ 115 h 130"/>
                <a:gd name="T22" fmla="*/ 0 w 161"/>
                <a:gd name="T23" fmla="*/ 110 h 130"/>
                <a:gd name="T24" fmla="*/ 5 w 161"/>
                <a:gd name="T25" fmla="*/ 79 h 130"/>
                <a:gd name="T26" fmla="*/ 11 w 161"/>
                <a:gd name="T27" fmla="*/ 74 h 130"/>
                <a:gd name="T28" fmla="*/ 23 w 161"/>
                <a:gd name="T29" fmla="*/ 62 h 130"/>
                <a:gd name="T30" fmla="*/ 27 w 161"/>
                <a:gd name="T31" fmla="*/ 52 h 130"/>
                <a:gd name="T32" fmla="*/ 30 w 161"/>
                <a:gd name="T33" fmla="*/ 39 h 130"/>
                <a:gd name="T34" fmla="*/ 43 w 161"/>
                <a:gd name="T35" fmla="*/ 44 h 130"/>
                <a:gd name="T36" fmla="*/ 46 w 161"/>
                <a:gd name="T37" fmla="*/ 35 h 130"/>
                <a:gd name="T38" fmla="*/ 50 w 161"/>
                <a:gd name="T39" fmla="*/ 33 h 130"/>
                <a:gd name="T40" fmla="*/ 58 w 161"/>
                <a:gd name="T41" fmla="*/ 22 h 130"/>
                <a:gd name="T42" fmla="*/ 70 w 161"/>
                <a:gd name="T43" fmla="*/ 21 h 130"/>
                <a:gd name="T44" fmla="*/ 72 w 161"/>
                <a:gd name="T45" fmla="*/ 12 h 130"/>
                <a:gd name="T46" fmla="*/ 99 w 161"/>
                <a:gd name="T47" fmla="*/ 0 h 130"/>
                <a:gd name="T48" fmla="*/ 119 w 161"/>
                <a:gd name="T49" fmla="*/ 1 h 130"/>
                <a:gd name="T50" fmla="*/ 121 w 161"/>
                <a:gd name="T51" fmla="*/ 22 h 130"/>
                <a:gd name="T52" fmla="*/ 138 w 161"/>
                <a:gd name="T53" fmla="*/ 39 h 130"/>
                <a:gd name="T54" fmla="*/ 136 w 161"/>
                <a:gd name="T55" fmla="*/ 40 h 130"/>
                <a:gd name="T56" fmla="*/ 134 w 161"/>
                <a:gd name="T57" fmla="*/ 48 h 130"/>
                <a:gd name="T58" fmla="*/ 146 w 161"/>
                <a:gd name="T59" fmla="*/ 57 h 130"/>
                <a:gd name="T60" fmla="*/ 154 w 161"/>
                <a:gd name="T61" fmla="*/ 55 h 130"/>
                <a:gd name="T62" fmla="*/ 159 w 161"/>
                <a:gd name="T63" fmla="*/ 62 h 130"/>
                <a:gd name="T64" fmla="*/ 163 w 161"/>
                <a:gd name="T65" fmla="*/ 76 h 130"/>
                <a:gd name="T66" fmla="*/ 163 w 161"/>
                <a:gd name="T67" fmla="*/ 77 h 130"/>
                <a:gd name="T68" fmla="*/ 163 w 161"/>
                <a:gd name="T69" fmla="*/ 79 h 130"/>
                <a:gd name="T70" fmla="*/ 148 w 161"/>
                <a:gd name="T71" fmla="*/ 88 h 130"/>
                <a:gd name="T72" fmla="*/ 134 w 161"/>
                <a:gd name="T73" fmla="*/ 97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130"/>
                <a:gd name="T113" fmla="*/ 161 w 161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130">
                  <a:moveTo>
                    <a:pt x="132" y="95"/>
                  </a:moveTo>
                  <a:lnTo>
                    <a:pt x="126" y="95"/>
                  </a:lnTo>
                  <a:lnTo>
                    <a:pt x="109" y="92"/>
                  </a:lnTo>
                  <a:lnTo>
                    <a:pt x="104" y="94"/>
                  </a:lnTo>
                  <a:lnTo>
                    <a:pt x="79" y="94"/>
                  </a:lnTo>
                  <a:lnTo>
                    <a:pt x="55" y="95"/>
                  </a:lnTo>
                  <a:lnTo>
                    <a:pt x="56" y="113"/>
                  </a:lnTo>
                  <a:lnTo>
                    <a:pt x="58" y="130"/>
                  </a:lnTo>
                  <a:lnTo>
                    <a:pt x="39" y="120"/>
                  </a:lnTo>
                  <a:lnTo>
                    <a:pt x="21" y="126"/>
                  </a:lnTo>
                  <a:lnTo>
                    <a:pt x="9" y="113"/>
                  </a:lnTo>
                  <a:lnTo>
                    <a:pt x="0" y="108"/>
                  </a:lnTo>
                  <a:lnTo>
                    <a:pt x="5" y="77"/>
                  </a:lnTo>
                  <a:lnTo>
                    <a:pt x="11" y="72"/>
                  </a:lnTo>
                  <a:lnTo>
                    <a:pt x="23" y="62"/>
                  </a:lnTo>
                  <a:lnTo>
                    <a:pt x="27" y="52"/>
                  </a:lnTo>
                  <a:lnTo>
                    <a:pt x="30" y="39"/>
                  </a:lnTo>
                  <a:lnTo>
                    <a:pt x="43" y="44"/>
                  </a:lnTo>
                  <a:lnTo>
                    <a:pt x="46" y="35"/>
                  </a:lnTo>
                  <a:lnTo>
                    <a:pt x="50" y="33"/>
                  </a:lnTo>
                  <a:lnTo>
                    <a:pt x="58" y="22"/>
                  </a:lnTo>
                  <a:lnTo>
                    <a:pt x="70" y="21"/>
                  </a:lnTo>
                  <a:lnTo>
                    <a:pt x="72" y="12"/>
                  </a:lnTo>
                  <a:lnTo>
                    <a:pt x="97" y="0"/>
                  </a:lnTo>
                  <a:lnTo>
                    <a:pt x="117" y="1"/>
                  </a:lnTo>
                  <a:lnTo>
                    <a:pt x="119" y="22"/>
                  </a:lnTo>
                  <a:lnTo>
                    <a:pt x="136" y="39"/>
                  </a:lnTo>
                  <a:lnTo>
                    <a:pt x="134" y="40"/>
                  </a:lnTo>
                  <a:lnTo>
                    <a:pt x="132" y="48"/>
                  </a:lnTo>
                  <a:lnTo>
                    <a:pt x="144" y="57"/>
                  </a:lnTo>
                  <a:lnTo>
                    <a:pt x="152" y="55"/>
                  </a:lnTo>
                  <a:lnTo>
                    <a:pt x="157" y="62"/>
                  </a:lnTo>
                  <a:lnTo>
                    <a:pt x="161" y="74"/>
                  </a:lnTo>
                  <a:lnTo>
                    <a:pt x="161" y="75"/>
                  </a:lnTo>
                  <a:lnTo>
                    <a:pt x="161" y="77"/>
                  </a:lnTo>
                  <a:lnTo>
                    <a:pt x="146" y="86"/>
                  </a:lnTo>
                  <a:lnTo>
                    <a:pt x="132" y="9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2" name="Freeform 266"/>
            <p:cNvSpPr>
              <a:spLocks noChangeAspect="1"/>
            </p:cNvSpPr>
            <p:nvPr/>
          </p:nvSpPr>
          <p:spPr bwMode="auto">
            <a:xfrm>
              <a:off x="3068" y="2582"/>
              <a:ext cx="157" cy="266"/>
            </a:xfrm>
            <a:custGeom>
              <a:avLst/>
              <a:gdLst>
                <a:gd name="T0" fmla="*/ 146 w 156"/>
                <a:gd name="T1" fmla="*/ 75 h 264"/>
                <a:gd name="T2" fmla="*/ 123 w 156"/>
                <a:gd name="T3" fmla="*/ 75 h 264"/>
                <a:gd name="T4" fmla="*/ 112 w 156"/>
                <a:gd name="T5" fmla="*/ 81 h 264"/>
                <a:gd name="T6" fmla="*/ 130 w 156"/>
                <a:gd name="T7" fmla="*/ 102 h 264"/>
                <a:gd name="T8" fmla="*/ 143 w 156"/>
                <a:gd name="T9" fmla="*/ 132 h 264"/>
                <a:gd name="T10" fmla="*/ 133 w 156"/>
                <a:gd name="T11" fmla="*/ 151 h 264"/>
                <a:gd name="T12" fmla="*/ 123 w 156"/>
                <a:gd name="T13" fmla="*/ 170 h 264"/>
                <a:gd name="T14" fmla="*/ 130 w 156"/>
                <a:gd name="T15" fmla="*/ 204 h 264"/>
                <a:gd name="T16" fmla="*/ 141 w 156"/>
                <a:gd name="T17" fmla="*/ 221 h 264"/>
                <a:gd name="T18" fmla="*/ 153 w 156"/>
                <a:gd name="T19" fmla="*/ 237 h 264"/>
                <a:gd name="T20" fmla="*/ 158 w 156"/>
                <a:gd name="T21" fmla="*/ 258 h 264"/>
                <a:gd name="T22" fmla="*/ 154 w 156"/>
                <a:gd name="T23" fmla="*/ 268 h 264"/>
                <a:gd name="T24" fmla="*/ 136 w 156"/>
                <a:gd name="T25" fmla="*/ 264 h 264"/>
                <a:gd name="T26" fmla="*/ 119 w 156"/>
                <a:gd name="T27" fmla="*/ 259 h 264"/>
                <a:gd name="T28" fmla="*/ 99 w 156"/>
                <a:gd name="T29" fmla="*/ 259 h 264"/>
                <a:gd name="T30" fmla="*/ 80 w 156"/>
                <a:gd name="T31" fmla="*/ 259 h 264"/>
                <a:gd name="T32" fmla="*/ 57 w 156"/>
                <a:gd name="T33" fmla="*/ 259 h 264"/>
                <a:gd name="T34" fmla="*/ 41 w 156"/>
                <a:gd name="T35" fmla="*/ 257 h 264"/>
                <a:gd name="T36" fmla="*/ 26 w 156"/>
                <a:gd name="T37" fmla="*/ 255 h 264"/>
                <a:gd name="T38" fmla="*/ 26 w 156"/>
                <a:gd name="T39" fmla="*/ 231 h 264"/>
                <a:gd name="T40" fmla="*/ 24 w 156"/>
                <a:gd name="T41" fmla="*/ 220 h 264"/>
                <a:gd name="T42" fmla="*/ 22 w 156"/>
                <a:gd name="T43" fmla="*/ 215 h 264"/>
                <a:gd name="T44" fmla="*/ 9 w 156"/>
                <a:gd name="T45" fmla="*/ 214 h 264"/>
                <a:gd name="T46" fmla="*/ 3 w 156"/>
                <a:gd name="T47" fmla="*/ 199 h 264"/>
                <a:gd name="T48" fmla="*/ 0 w 156"/>
                <a:gd name="T49" fmla="*/ 202 h 264"/>
                <a:gd name="T50" fmla="*/ 1 w 156"/>
                <a:gd name="T51" fmla="*/ 196 h 264"/>
                <a:gd name="T52" fmla="*/ 7 w 156"/>
                <a:gd name="T53" fmla="*/ 177 h 264"/>
                <a:gd name="T54" fmla="*/ 16 w 156"/>
                <a:gd name="T55" fmla="*/ 162 h 264"/>
                <a:gd name="T56" fmla="*/ 25 w 156"/>
                <a:gd name="T57" fmla="*/ 149 h 264"/>
                <a:gd name="T58" fmla="*/ 41 w 156"/>
                <a:gd name="T59" fmla="*/ 144 h 264"/>
                <a:gd name="T60" fmla="*/ 53 w 156"/>
                <a:gd name="T61" fmla="*/ 158 h 264"/>
                <a:gd name="T62" fmla="*/ 67 w 156"/>
                <a:gd name="T63" fmla="*/ 139 h 264"/>
                <a:gd name="T64" fmla="*/ 74 w 156"/>
                <a:gd name="T65" fmla="*/ 118 h 264"/>
                <a:gd name="T66" fmla="*/ 84 w 156"/>
                <a:gd name="T67" fmla="*/ 107 h 264"/>
                <a:gd name="T68" fmla="*/ 92 w 156"/>
                <a:gd name="T69" fmla="*/ 89 h 264"/>
                <a:gd name="T70" fmla="*/ 99 w 156"/>
                <a:gd name="T71" fmla="*/ 71 h 264"/>
                <a:gd name="T72" fmla="*/ 106 w 156"/>
                <a:gd name="T73" fmla="*/ 52 h 264"/>
                <a:gd name="T74" fmla="*/ 120 w 156"/>
                <a:gd name="T75" fmla="*/ 40 h 264"/>
                <a:gd name="T76" fmla="*/ 126 w 156"/>
                <a:gd name="T77" fmla="*/ 27 h 264"/>
                <a:gd name="T78" fmla="*/ 116 w 156"/>
                <a:gd name="T79" fmla="*/ 18 h 264"/>
                <a:gd name="T80" fmla="*/ 112 w 156"/>
                <a:gd name="T81" fmla="*/ 0 h 264"/>
                <a:gd name="T82" fmla="*/ 121 w 156"/>
                <a:gd name="T83" fmla="*/ 0 h 264"/>
                <a:gd name="T84" fmla="*/ 131 w 156"/>
                <a:gd name="T85" fmla="*/ 24 h 264"/>
                <a:gd name="T86" fmla="*/ 133 w 156"/>
                <a:gd name="T87" fmla="*/ 49 h 264"/>
                <a:gd name="T88" fmla="*/ 146 w 156"/>
                <a:gd name="T89" fmla="*/ 75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264"/>
                <a:gd name="T137" fmla="*/ 156 w 156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264">
                  <a:moveTo>
                    <a:pt x="144" y="73"/>
                  </a:moveTo>
                  <a:lnTo>
                    <a:pt x="121" y="73"/>
                  </a:lnTo>
                  <a:lnTo>
                    <a:pt x="110" y="79"/>
                  </a:lnTo>
                  <a:lnTo>
                    <a:pt x="128" y="100"/>
                  </a:lnTo>
                  <a:lnTo>
                    <a:pt x="141" y="130"/>
                  </a:lnTo>
                  <a:lnTo>
                    <a:pt x="131" y="149"/>
                  </a:lnTo>
                  <a:lnTo>
                    <a:pt x="121" y="168"/>
                  </a:lnTo>
                  <a:lnTo>
                    <a:pt x="128" y="200"/>
                  </a:lnTo>
                  <a:lnTo>
                    <a:pt x="139" y="217"/>
                  </a:lnTo>
                  <a:lnTo>
                    <a:pt x="151" y="233"/>
                  </a:lnTo>
                  <a:lnTo>
                    <a:pt x="156" y="254"/>
                  </a:lnTo>
                  <a:lnTo>
                    <a:pt x="152" y="264"/>
                  </a:lnTo>
                  <a:lnTo>
                    <a:pt x="134" y="260"/>
                  </a:lnTo>
                  <a:lnTo>
                    <a:pt x="117" y="255"/>
                  </a:lnTo>
                  <a:lnTo>
                    <a:pt x="97" y="255"/>
                  </a:lnTo>
                  <a:lnTo>
                    <a:pt x="78" y="255"/>
                  </a:lnTo>
                  <a:lnTo>
                    <a:pt x="57" y="255"/>
                  </a:lnTo>
                  <a:lnTo>
                    <a:pt x="41" y="253"/>
                  </a:lnTo>
                  <a:lnTo>
                    <a:pt x="26" y="251"/>
                  </a:lnTo>
                  <a:lnTo>
                    <a:pt x="26" y="227"/>
                  </a:lnTo>
                  <a:lnTo>
                    <a:pt x="24" y="216"/>
                  </a:lnTo>
                  <a:lnTo>
                    <a:pt x="22" y="211"/>
                  </a:lnTo>
                  <a:lnTo>
                    <a:pt x="9" y="210"/>
                  </a:lnTo>
                  <a:lnTo>
                    <a:pt x="3" y="197"/>
                  </a:lnTo>
                  <a:lnTo>
                    <a:pt x="0" y="198"/>
                  </a:lnTo>
                  <a:lnTo>
                    <a:pt x="1" y="194"/>
                  </a:lnTo>
                  <a:lnTo>
                    <a:pt x="7" y="175"/>
                  </a:lnTo>
                  <a:lnTo>
                    <a:pt x="16" y="160"/>
                  </a:lnTo>
                  <a:lnTo>
                    <a:pt x="25" y="147"/>
                  </a:lnTo>
                  <a:lnTo>
                    <a:pt x="41" y="142"/>
                  </a:lnTo>
                  <a:lnTo>
                    <a:pt x="53" y="156"/>
                  </a:lnTo>
                  <a:lnTo>
                    <a:pt x="67" y="137"/>
                  </a:lnTo>
                  <a:lnTo>
                    <a:pt x="74" y="116"/>
                  </a:lnTo>
                  <a:lnTo>
                    <a:pt x="82" y="105"/>
                  </a:lnTo>
                  <a:lnTo>
                    <a:pt x="90" y="87"/>
                  </a:lnTo>
                  <a:lnTo>
                    <a:pt x="97" y="69"/>
                  </a:lnTo>
                  <a:lnTo>
                    <a:pt x="104" y="52"/>
                  </a:lnTo>
                  <a:lnTo>
                    <a:pt x="118" y="40"/>
                  </a:lnTo>
                  <a:lnTo>
                    <a:pt x="124" y="27"/>
                  </a:lnTo>
                  <a:lnTo>
                    <a:pt x="114" y="18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9" y="24"/>
                  </a:lnTo>
                  <a:lnTo>
                    <a:pt x="131" y="49"/>
                  </a:lnTo>
                  <a:lnTo>
                    <a:pt x="144" y="7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3" name="Freeform 267"/>
            <p:cNvSpPr>
              <a:spLocks noChangeAspect="1"/>
            </p:cNvSpPr>
            <p:nvPr/>
          </p:nvSpPr>
          <p:spPr bwMode="auto">
            <a:xfrm>
              <a:off x="3189" y="2634"/>
              <a:ext cx="267" cy="204"/>
            </a:xfrm>
            <a:custGeom>
              <a:avLst/>
              <a:gdLst>
                <a:gd name="T0" fmla="*/ 94 w 265"/>
                <a:gd name="T1" fmla="*/ 55 h 203"/>
                <a:gd name="T2" fmla="*/ 91 w 265"/>
                <a:gd name="T3" fmla="*/ 49 h 203"/>
                <a:gd name="T4" fmla="*/ 121 w 265"/>
                <a:gd name="T5" fmla="*/ 42 h 203"/>
                <a:gd name="T6" fmla="*/ 136 w 265"/>
                <a:gd name="T7" fmla="*/ 23 h 203"/>
                <a:gd name="T8" fmla="*/ 152 w 265"/>
                <a:gd name="T9" fmla="*/ 5 h 203"/>
                <a:gd name="T10" fmla="*/ 172 w 265"/>
                <a:gd name="T11" fmla="*/ 0 h 203"/>
                <a:gd name="T12" fmla="*/ 181 w 265"/>
                <a:gd name="T13" fmla="*/ 15 h 203"/>
                <a:gd name="T14" fmla="*/ 190 w 265"/>
                <a:gd name="T15" fmla="*/ 29 h 203"/>
                <a:gd name="T16" fmla="*/ 185 w 265"/>
                <a:gd name="T17" fmla="*/ 51 h 203"/>
                <a:gd name="T18" fmla="*/ 203 w 265"/>
                <a:gd name="T19" fmla="*/ 55 h 203"/>
                <a:gd name="T20" fmla="*/ 206 w 265"/>
                <a:gd name="T21" fmla="*/ 62 h 203"/>
                <a:gd name="T22" fmla="*/ 224 w 265"/>
                <a:gd name="T23" fmla="*/ 75 h 203"/>
                <a:gd name="T24" fmla="*/ 228 w 265"/>
                <a:gd name="T25" fmla="*/ 85 h 203"/>
                <a:gd name="T26" fmla="*/ 246 w 265"/>
                <a:gd name="T27" fmla="*/ 105 h 203"/>
                <a:gd name="T28" fmla="*/ 254 w 265"/>
                <a:gd name="T29" fmla="*/ 117 h 203"/>
                <a:gd name="T30" fmla="*/ 266 w 265"/>
                <a:gd name="T31" fmla="*/ 132 h 203"/>
                <a:gd name="T32" fmla="*/ 269 w 265"/>
                <a:gd name="T33" fmla="*/ 140 h 203"/>
                <a:gd name="T34" fmla="*/ 258 w 265"/>
                <a:gd name="T35" fmla="*/ 137 h 203"/>
                <a:gd name="T36" fmla="*/ 242 w 265"/>
                <a:gd name="T37" fmla="*/ 136 h 203"/>
                <a:gd name="T38" fmla="*/ 227 w 265"/>
                <a:gd name="T39" fmla="*/ 134 h 203"/>
                <a:gd name="T40" fmla="*/ 219 w 265"/>
                <a:gd name="T41" fmla="*/ 140 h 203"/>
                <a:gd name="T42" fmla="*/ 204 w 265"/>
                <a:gd name="T43" fmla="*/ 140 h 203"/>
                <a:gd name="T44" fmla="*/ 181 w 265"/>
                <a:gd name="T45" fmla="*/ 148 h 203"/>
                <a:gd name="T46" fmla="*/ 172 w 265"/>
                <a:gd name="T47" fmla="*/ 147 h 203"/>
                <a:gd name="T48" fmla="*/ 162 w 265"/>
                <a:gd name="T49" fmla="*/ 160 h 203"/>
                <a:gd name="T50" fmla="*/ 144 w 265"/>
                <a:gd name="T51" fmla="*/ 155 h 203"/>
                <a:gd name="T52" fmla="*/ 124 w 265"/>
                <a:gd name="T53" fmla="*/ 149 h 203"/>
                <a:gd name="T54" fmla="*/ 103 w 265"/>
                <a:gd name="T55" fmla="*/ 137 h 203"/>
                <a:gd name="T56" fmla="*/ 87 w 265"/>
                <a:gd name="T57" fmla="*/ 158 h 203"/>
                <a:gd name="T58" fmla="*/ 88 w 265"/>
                <a:gd name="T59" fmla="*/ 175 h 203"/>
                <a:gd name="T60" fmla="*/ 71 w 265"/>
                <a:gd name="T61" fmla="*/ 174 h 203"/>
                <a:gd name="T62" fmla="*/ 54 w 265"/>
                <a:gd name="T63" fmla="*/ 173 h 203"/>
                <a:gd name="T64" fmla="*/ 42 w 265"/>
                <a:gd name="T65" fmla="*/ 180 h 203"/>
                <a:gd name="T66" fmla="*/ 35 w 265"/>
                <a:gd name="T67" fmla="*/ 205 h 203"/>
                <a:gd name="T68" fmla="*/ 30 w 265"/>
                <a:gd name="T69" fmla="*/ 184 h 203"/>
                <a:gd name="T70" fmla="*/ 18 w 265"/>
                <a:gd name="T71" fmla="*/ 168 h 203"/>
                <a:gd name="T72" fmla="*/ 7 w 265"/>
                <a:gd name="T73" fmla="*/ 151 h 203"/>
                <a:gd name="T74" fmla="*/ 0 w 265"/>
                <a:gd name="T75" fmla="*/ 119 h 203"/>
                <a:gd name="T76" fmla="*/ 10 w 265"/>
                <a:gd name="T77" fmla="*/ 98 h 203"/>
                <a:gd name="T78" fmla="*/ 20 w 265"/>
                <a:gd name="T79" fmla="*/ 79 h 203"/>
                <a:gd name="T80" fmla="*/ 39 w 265"/>
                <a:gd name="T81" fmla="*/ 73 h 203"/>
                <a:gd name="T82" fmla="*/ 44 w 265"/>
                <a:gd name="T83" fmla="*/ 75 h 203"/>
                <a:gd name="T84" fmla="*/ 55 w 265"/>
                <a:gd name="T85" fmla="*/ 73 h 203"/>
                <a:gd name="T86" fmla="*/ 86 w 265"/>
                <a:gd name="T87" fmla="*/ 68 h 203"/>
                <a:gd name="T88" fmla="*/ 94 w 265"/>
                <a:gd name="T89" fmla="*/ 55 h 2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203"/>
                <a:gd name="T137" fmla="*/ 265 w 265"/>
                <a:gd name="T138" fmla="*/ 203 h 2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203">
                  <a:moveTo>
                    <a:pt x="92" y="55"/>
                  </a:moveTo>
                  <a:lnTo>
                    <a:pt x="89" y="49"/>
                  </a:lnTo>
                  <a:lnTo>
                    <a:pt x="119" y="42"/>
                  </a:lnTo>
                  <a:lnTo>
                    <a:pt x="134" y="23"/>
                  </a:lnTo>
                  <a:lnTo>
                    <a:pt x="150" y="5"/>
                  </a:lnTo>
                  <a:lnTo>
                    <a:pt x="170" y="0"/>
                  </a:lnTo>
                  <a:lnTo>
                    <a:pt x="179" y="15"/>
                  </a:lnTo>
                  <a:lnTo>
                    <a:pt x="188" y="29"/>
                  </a:lnTo>
                  <a:lnTo>
                    <a:pt x="183" y="51"/>
                  </a:lnTo>
                  <a:lnTo>
                    <a:pt x="199" y="55"/>
                  </a:lnTo>
                  <a:lnTo>
                    <a:pt x="202" y="62"/>
                  </a:lnTo>
                  <a:lnTo>
                    <a:pt x="220" y="75"/>
                  </a:lnTo>
                  <a:lnTo>
                    <a:pt x="224" y="85"/>
                  </a:lnTo>
                  <a:lnTo>
                    <a:pt x="242" y="103"/>
                  </a:lnTo>
                  <a:lnTo>
                    <a:pt x="250" y="115"/>
                  </a:lnTo>
                  <a:lnTo>
                    <a:pt x="262" y="130"/>
                  </a:lnTo>
                  <a:lnTo>
                    <a:pt x="265" y="138"/>
                  </a:lnTo>
                  <a:lnTo>
                    <a:pt x="254" y="135"/>
                  </a:lnTo>
                  <a:lnTo>
                    <a:pt x="238" y="134"/>
                  </a:lnTo>
                  <a:lnTo>
                    <a:pt x="223" y="132"/>
                  </a:lnTo>
                  <a:lnTo>
                    <a:pt x="215" y="138"/>
                  </a:lnTo>
                  <a:lnTo>
                    <a:pt x="200" y="138"/>
                  </a:lnTo>
                  <a:lnTo>
                    <a:pt x="179" y="146"/>
                  </a:lnTo>
                  <a:lnTo>
                    <a:pt x="170" y="145"/>
                  </a:lnTo>
                  <a:lnTo>
                    <a:pt x="160" y="158"/>
                  </a:lnTo>
                  <a:lnTo>
                    <a:pt x="142" y="153"/>
                  </a:lnTo>
                  <a:lnTo>
                    <a:pt x="122" y="147"/>
                  </a:lnTo>
                  <a:lnTo>
                    <a:pt x="101" y="135"/>
                  </a:lnTo>
                  <a:lnTo>
                    <a:pt x="85" y="156"/>
                  </a:lnTo>
                  <a:lnTo>
                    <a:pt x="86" y="173"/>
                  </a:lnTo>
                  <a:lnTo>
                    <a:pt x="69" y="172"/>
                  </a:lnTo>
                  <a:lnTo>
                    <a:pt x="54" y="171"/>
                  </a:lnTo>
                  <a:lnTo>
                    <a:pt x="42" y="178"/>
                  </a:lnTo>
                  <a:lnTo>
                    <a:pt x="35" y="203"/>
                  </a:lnTo>
                  <a:lnTo>
                    <a:pt x="30" y="182"/>
                  </a:lnTo>
                  <a:lnTo>
                    <a:pt x="18" y="166"/>
                  </a:lnTo>
                  <a:lnTo>
                    <a:pt x="7" y="149"/>
                  </a:lnTo>
                  <a:lnTo>
                    <a:pt x="0" y="117"/>
                  </a:lnTo>
                  <a:lnTo>
                    <a:pt x="10" y="98"/>
                  </a:lnTo>
                  <a:lnTo>
                    <a:pt x="20" y="79"/>
                  </a:lnTo>
                  <a:lnTo>
                    <a:pt x="39" y="73"/>
                  </a:lnTo>
                  <a:lnTo>
                    <a:pt x="44" y="75"/>
                  </a:lnTo>
                  <a:lnTo>
                    <a:pt x="55" y="73"/>
                  </a:lnTo>
                  <a:lnTo>
                    <a:pt x="84" y="68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4" name="Freeform 268"/>
            <p:cNvSpPr>
              <a:spLocks noChangeAspect="1"/>
            </p:cNvSpPr>
            <p:nvPr/>
          </p:nvSpPr>
          <p:spPr bwMode="auto">
            <a:xfrm>
              <a:off x="2550" y="2566"/>
              <a:ext cx="59" cy="16"/>
            </a:xfrm>
            <a:custGeom>
              <a:avLst/>
              <a:gdLst>
                <a:gd name="T0" fmla="*/ 3 w 59"/>
                <a:gd name="T1" fmla="*/ 8 h 16"/>
                <a:gd name="T2" fmla="*/ 0 w 59"/>
                <a:gd name="T3" fmla="*/ 16 h 16"/>
                <a:gd name="T4" fmla="*/ 17 w 59"/>
                <a:gd name="T5" fmla="*/ 11 h 16"/>
                <a:gd name="T6" fmla="*/ 32 w 59"/>
                <a:gd name="T7" fmla="*/ 6 h 16"/>
                <a:gd name="T8" fmla="*/ 59 w 59"/>
                <a:gd name="T9" fmla="*/ 11 h 16"/>
                <a:gd name="T10" fmla="*/ 54 w 59"/>
                <a:gd name="T11" fmla="*/ 6 h 16"/>
                <a:gd name="T12" fmla="*/ 29 w 59"/>
                <a:gd name="T13" fmla="*/ 0 h 16"/>
                <a:gd name="T14" fmla="*/ 26 w 59"/>
                <a:gd name="T15" fmla="*/ 4 h 16"/>
                <a:gd name="T16" fmla="*/ 5 w 59"/>
                <a:gd name="T17" fmla="*/ 4 h 16"/>
                <a:gd name="T18" fmla="*/ 5 w 59"/>
                <a:gd name="T19" fmla="*/ 8 h 16"/>
                <a:gd name="T20" fmla="*/ 23 w 59"/>
                <a:gd name="T21" fmla="*/ 8 h 16"/>
                <a:gd name="T22" fmla="*/ 12 w 59"/>
                <a:gd name="T23" fmla="*/ 12 h 16"/>
                <a:gd name="T24" fmla="*/ 3 w 59"/>
                <a:gd name="T25" fmla="*/ 8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6"/>
                <a:gd name="T41" fmla="*/ 59 w 5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6">
                  <a:moveTo>
                    <a:pt x="3" y="8"/>
                  </a:moveTo>
                  <a:lnTo>
                    <a:pt x="0" y="16"/>
                  </a:lnTo>
                  <a:lnTo>
                    <a:pt x="17" y="11"/>
                  </a:lnTo>
                  <a:lnTo>
                    <a:pt x="32" y="6"/>
                  </a:lnTo>
                  <a:lnTo>
                    <a:pt x="59" y="11"/>
                  </a:lnTo>
                  <a:lnTo>
                    <a:pt x="54" y="6"/>
                  </a:lnTo>
                  <a:lnTo>
                    <a:pt x="29" y="0"/>
                  </a:lnTo>
                  <a:lnTo>
                    <a:pt x="26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23" y="8"/>
                  </a:lnTo>
                  <a:lnTo>
                    <a:pt x="12" y="1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5" name="Freeform 269"/>
            <p:cNvSpPr>
              <a:spLocks noChangeAspect="1"/>
            </p:cNvSpPr>
            <p:nvPr/>
          </p:nvSpPr>
          <p:spPr bwMode="auto">
            <a:xfrm>
              <a:off x="2827" y="2629"/>
              <a:ext cx="90" cy="148"/>
            </a:xfrm>
            <a:custGeom>
              <a:avLst/>
              <a:gdLst>
                <a:gd name="T0" fmla="*/ 79 w 90"/>
                <a:gd name="T1" fmla="*/ 125 h 148"/>
                <a:gd name="T2" fmla="*/ 65 w 90"/>
                <a:gd name="T3" fmla="*/ 131 h 148"/>
                <a:gd name="T4" fmla="*/ 50 w 90"/>
                <a:gd name="T5" fmla="*/ 137 h 148"/>
                <a:gd name="T6" fmla="*/ 36 w 90"/>
                <a:gd name="T7" fmla="*/ 142 h 148"/>
                <a:gd name="T8" fmla="*/ 21 w 90"/>
                <a:gd name="T9" fmla="*/ 148 h 148"/>
                <a:gd name="T10" fmla="*/ 2 w 90"/>
                <a:gd name="T11" fmla="*/ 141 h 148"/>
                <a:gd name="T12" fmla="*/ 9 w 90"/>
                <a:gd name="T13" fmla="*/ 137 h 148"/>
                <a:gd name="T14" fmla="*/ 4 w 90"/>
                <a:gd name="T15" fmla="*/ 119 h 148"/>
                <a:gd name="T16" fmla="*/ 0 w 90"/>
                <a:gd name="T17" fmla="*/ 101 h 148"/>
                <a:gd name="T18" fmla="*/ 8 w 90"/>
                <a:gd name="T19" fmla="*/ 85 h 148"/>
                <a:gd name="T20" fmla="*/ 15 w 90"/>
                <a:gd name="T21" fmla="*/ 68 h 148"/>
                <a:gd name="T22" fmla="*/ 11 w 90"/>
                <a:gd name="T23" fmla="*/ 38 h 148"/>
                <a:gd name="T24" fmla="*/ 9 w 90"/>
                <a:gd name="T25" fmla="*/ 21 h 148"/>
                <a:gd name="T26" fmla="*/ 8 w 90"/>
                <a:gd name="T27" fmla="*/ 3 h 148"/>
                <a:gd name="T28" fmla="*/ 32 w 90"/>
                <a:gd name="T29" fmla="*/ 2 h 148"/>
                <a:gd name="T30" fmla="*/ 57 w 90"/>
                <a:gd name="T31" fmla="*/ 2 h 148"/>
                <a:gd name="T32" fmla="*/ 62 w 90"/>
                <a:gd name="T33" fmla="*/ 0 h 148"/>
                <a:gd name="T34" fmla="*/ 65 w 90"/>
                <a:gd name="T35" fmla="*/ 7 h 148"/>
                <a:gd name="T36" fmla="*/ 73 w 90"/>
                <a:gd name="T37" fmla="*/ 28 h 148"/>
                <a:gd name="T38" fmla="*/ 73 w 90"/>
                <a:gd name="T39" fmla="*/ 38 h 148"/>
                <a:gd name="T40" fmla="*/ 74 w 90"/>
                <a:gd name="T41" fmla="*/ 55 h 148"/>
                <a:gd name="T42" fmla="*/ 78 w 90"/>
                <a:gd name="T43" fmla="*/ 69 h 148"/>
                <a:gd name="T44" fmla="*/ 79 w 90"/>
                <a:gd name="T45" fmla="*/ 88 h 148"/>
                <a:gd name="T46" fmla="*/ 79 w 90"/>
                <a:gd name="T47" fmla="*/ 107 h 148"/>
                <a:gd name="T48" fmla="*/ 90 w 90"/>
                <a:gd name="T49" fmla="*/ 118 h 148"/>
                <a:gd name="T50" fmla="*/ 80 w 90"/>
                <a:gd name="T51" fmla="*/ 125 h 148"/>
                <a:gd name="T52" fmla="*/ 72 w 90"/>
                <a:gd name="T53" fmla="*/ 119 h 148"/>
                <a:gd name="T54" fmla="*/ 79 w 90"/>
                <a:gd name="T55" fmla="*/ 125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148"/>
                <a:gd name="T86" fmla="*/ 90 w 90"/>
                <a:gd name="T87" fmla="*/ 148 h 1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148">
                  <a:moveTo>
                    <a:pt x="79" y="125"/>
                  </a:moveTo>
                  <a:lnTo>
                    <a:pt x="65" y="131"/>
                  </a:lnTo>
                  <a:lnTo>
                    <a:pt x="50" y="137"/>
                  </a:lnTo>
                  <a:lnTo>
                    <a:pt x="36" y="142"/>
                  </a:lnTo>
                  <a:lnTo>
                    <a:pt x="21" y="148"/>
                  </a:lnTo>
                  <a:lnTo>
                    <a:pt x="2" y="141"/>
                  </a:lnTo>
                  <a:lnTo>
                    <a:pt x="9" y="137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8" y="85"/>
                  </a:lnTo>
                  <a:lnTo>
                    <a:pt x="15" y="68"/>
                  </a:lnTo>
                  <a:lnTo>
                    <a:pt x="11" y="38"/>
                  </a:lnTo>
                  <a:lnTo>
                    <a:pt x="9" y="21"/>
                  </a:lnTo>
                  <a:lnTo>
                    <a:pt x="8" y="3"/>
                  </a:lnTo>
                  <a:lnTo>
                    <a:pt x="32" y="2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65" y="7"/>
                  </a:lnTo>
                  <a:lnTo>
                    <a:pt x="73" y="28"/>
                  </a:lnTo>
                  <a:lnTo>
                    <a:pt x="73" y="38"/>
                  </a:lnTo>
                  <a:lnTo>
                    <a:pt x="74" y="55"/>
                  </a:lnTo>
                  <a:lnTo>
                    <a:pt x="78" y="69"/>
                  </a:lnTo>
                  <a:lnTo>
                    <a:pt x="79" y="88"/>
                  </a:lnTo>
                  <a:lnTo>
                    <a:pt x="79" y="107"/>
                  </a:lnTo>
                  <a:lnTo>
                    <a:pt x="90" y="118"/>
                  </a:lnTo>
                  <a:lnTo>
                    <a:pt x="80" y="125"/>
                  </a:lnTo>
                  <a:lnTo>
                    <a:pt x="72" y="119"/>
                  </a:lnTo>
                  <a:lnTo>
                    <a:pt x="79" y="12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6" name="Freeform 270"/>
            <p:cNvSpPr>
              <a:spLocks noChangeAspect="1"/>
            </p:cNvSpPr>
            <p:nvPr/>
          </p:nvSpPr>
          <p:spPr bwMode="auto">
            <a:xfrm>
              <a:off x="2584" y="2591"/>
              <a:ext cx="150" cy="128"/>
            </a:xfrm>
            <a:custGeom>
              <a:avLst/>
              <a:gdLst>
                <a:gd name="T0" fmla="*/ 137 w 149"/>
                <a:gd name="T1" fmla="*/ 30 h 127"/>
                <a:gd name="T2" fmla="*/ 134 w 149"/>
                <a:gd name="T3" fmla="*/ 38 h 127"/>
                <a:gd name="T4" fmla="*/ 136 w 149"/>
                <a:gd name="T5" fmla="*/ 39 h 127"/>
                <a:gd name="T6" fmla="*/ 147 w 149"/>
                <a:gd name="T7" fmla="*/ 60 h 127"/>
                <a:gd name="T8" fmla="*/ 144 w 149"/>
                <a:gd name="T9" fmla="*/ 80 h 127"/>
                <a:gd name="T10" fmla="*/ 147 w 149"/>
                <a:gd name="T11" fmla="*/ 83 h 127"/>
                <a:gd name="T12" fmla="*/ 149 w 149"/>
                <a:gd name="T13" fmla="*/ 88 h 127"/>
                <a:gd name="T14" fmla="*/ 151 w 149"/>
                <a:gd name="T15" fmla="*/ 96 h 127"/>
                <a:gd name="T16" fmla="*/ 150 w 149"/>
                <a:gd name="T17" fmla="*/ 102 h 127"/>
                <a:gd name="T18" fmla="*/ 141 w 149"/>
                <a:gd name="T19" fmla="*/ 103 h 127"/>
                <a:gd name="T20" fmla="*/ 144 w 149"/>
                <a:gd name="T21" fmla="*/ 113 h 127"/>
                <a:gd name="T22" fmla="*/ 138 w 149"/>
                <a:gd name="T23" fmla="*/ 121 h 127"/>
                <a:gd name="T24" fmla="*/ 136 w 149"/>
                <a:gd name="T25" fmla="*/ 123 h 127"/>
                <a:gd name="T26" fmla="*/ 130 w 149"/>
                <a:gd name="T27" fmla="*/ 124 h 127"/>
                <a:gd name="T28" fmla="*/ 121 w 149"/>
                <a:gd name="T29" fmla="*/ 129 h 127"/>
                <a:gd name="T30" fmla="*/ 116 w 149"/>
                <a:gd name="T31" fmla="*/ 124 h 127"/>
                <a:gd name="T32" fmla="*/ 111 w 149"/>
                <a:gd name="T33" fmla="*/ 100 h 127"/>
                <a:gd name="T34" fmla="*/ 100 w 149"/>
                <a:gd name="T35" fmla="*/ 100 h 127"/>
                <a:gd name="T36" fmla="*/ 91 w 149"/>
                <a:gd name="T37" fmla="*/ 103 h 127"/>
                <a:gd name="T38" fmla="*/ 93 w 149"/>
                <a:gd name="T39" fmla="*/ 87 h 127"/>
                <a:gd name="T40" fmla="*/ 80 w 149"/>
                <a:gd name="T41" fmla="*/ 63 h 127"/>
                <a:gd name="T42" fmla="*/ 51 w 149"/>
                <a:gd name="T43" fmla="*/ 73 h 127"/>
                <a:gd name="T44" fmla="*/ 35 w 149"/>
                <a:gd name="T45" fmla="*/ 88 h 127"/>
                <a:gd name="T46" fmla="*/ 34 w 149"/>
                <a:gd name="T47" fmla="*/ 81 h 127"/>
                <a:gd name="T48" fmla="*/ 29 w 149"/>
                <a:gd name="T49" fmla="*/ 74 h 127"/>
                <a:gd name="T50" fmla="*/ 25 w 149"/>
                <a:gd name="T51" fmla="*/ 68 h 127"/>
                <a:gd name="T52" fmla="*/ 20 w 149"/>
                <a:gd name="T53" fmla="*/ 62 h 127"/>
                <a:gd name="T54" fmla="*/ 9 w 149"/>
                <a:gd name="T55" fmla="*/ 49 h 127"/>
                <a:gd name="T56" fmla="*/ 10 w 149"/>
                <a:gd name="T57" fmla="*/ 44 h 127"/>
                <a:gd name="T58" fmla="*/ 8 w 149"/>
                <a:gd name="T59" fmla="*/ 46 h 127"/>
                <a:gd name="T60" fmla="*/ 6 w 149"/>
                <a:gd name="T61" fmla="*/ 40 h 127"/>
                <a:gd name="T62" fmla="*/ 0 w 149"/>
                <a:gd name="T63" fmla="*/ 42 h 127"/>
                <a:gd name="T64" fmla="*/ 1 w 149"/>
                <a:gd name="T65" fmla="*/ 41 h 127"/>
                <a:gd name="T66" fmla="*/ 6 w 149"/>
                <a:gd name="T67" fmla="*/ 32 h 127"/>
                <a:gd name="T68" fmla="*/ 24 w 149"/>
                <a:gd name="T69" fmla="*/ 25 h 127"/>
                <a:gd name="T70" fmla="*/ 25 w 149"/>
                <a:gd name="T71" fmla="*/ 11 h 127"/>
                <a:gd name="T72" fmla="*/ 28 w 149"/>
                <a:gd name="T73" fmla="*/ 0 h 127"/>
                <a:gd name="T74" fmla="*/ 46 w 149"/>
                <a:gd name="T75" fmla="*/ 5 h 127"/>
                <a:gd name="T76" fmla="*/ 78 w 149"/>
                <a:gd name="T77" fmla="*/ 7 h 127"/>
                <a:gd name="T78" fmla="*/ 72 w 149"/>
                <a:gd name="T79" fmla="*/ 12 h 127"/>
                <a:gd name="T80" fmla="*/ 88 w 149"/>
                <a:gd name="T81" fmla="*/ 14 h 127"/>
                <a:gd name="T82" fmla="*/ 94 w 149"/>
                <a:gd name="T83" fmla="*/ 16 h 127"/>
                <a:gd name="T84" fmla="*/ 106 w 149"/>
                <a:gd name="T85" fmla="*/ 15 h 127"/>
                <a:gd name="T86" fmla="*/ 119 w 149"/>
                <a:gd name="T87" fmla="*/ 9 h 127"/>
                <a:gd name="T88" fmla="*/ 123 w 149"/>
                <a:gd name="T89" fmla="*/ 6 h 127"/>
                <a:gd name="T90" fmla="*/ 129 w 149"/>
                <a:gd name="T91" fmla="*/ 25 h 127"/>
                <a:gd name="T92" fmla="*/ 137 w 149"/>
                <a:gd name="T93" fmla="*/ 30 h 1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"/>
                <a:gd name="T142" fmla="*/ 0 h 127"/>
                <a:gd name="T143" fmla="*/ 149 w 149"/>
                <a:gd name="T144" fmla="*/ 127 h 1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" h="127">
                  <a:moveTo>
                    <a:pt x="135" y="30"/>
                  </a:moveTo>
                  <a:lnTo>
                    <a:pt x="132" y="38"/>
                  </a:lnTo>
                  <a:lnTo>
                    <a:pt x="134" y="39"/>
                  </a:lnTo>
                  <a:lnTo>
                    <a:pt x="145" y="60"/>
                  </a:lnTo>
                  <a:lnTo>
                    <a:pt x="142" y="78"/>
                  </a:lnTo>
                  <a:lnTo>
                    <a:pt x="145" y="81"/>
                  </a:lnTo>
                  <a:lnTo>
                    <a:pt x="147" y="86"/>
                  </a:lnTo>
                  <a:lnTo>
                    <a:pt x="149" y="94"/>
                  </a:lnTo>
                  <a:lnTo>
                    <a:pt x="148" y="100"/>
                  </a:lnTo>
                  <a:lnTo>
                    <a:pt x="139" y="101"/>
                  </a:lnTo>
                  <a:lnTo>
                    <a:pt x="142" y="111"/>
                  </a:lnTo>
                  <a:lnTo>
                    <a:pt x="136" y="119"/>
                  </a:lnTo>
                  <a:lnTo>
                    <a:pt x="134" y="121"/>
                  </a:lnTo>
                  <a:lnTo>
                    <a:pt x="128" y="122"/>
                  </a:lnTo>
                  <a:lnTo>
                    <a:pt x="119" y="127"/>
                  </a:lnTo>
                  <a:lnTo>
                    <a:pt x="114" y="122"/>
                  </a:lnTo>
                  <a:lnTo>
                    <a:pt x="109" y="98"/>
                  </a:lnTo>
                  <a:lnTo>
                    <a:pt x="98" y="98"/>
                  </a:lnTo>
                  <a:lnTo>
                    <a:pt x="89" y="101"/>
                  </a:lnTo>
                  <a:lnTo>
                    <a:pt x="91" y="85"/>
                  </a:lnTo>
                  <a:lnTo>
                    <a:pt x="78" y="63"/>
                  </a:lnTo>
                  <a:lnTo>
                    <a:pt x="51" y="71"/>
                  </a:lnTo>
                  <a:lnTo>
                    <a:pt x="35" y="86"/>
                  </a:lnTo>
                  <a:lnTo>
                    <a:pt x="34" y="79"/>
                  </a:lnTo>
                  <a:lnTo>
                    <a:pt x="29" y="72"/>
                  </a:lnTo>
                  <a:lnTo>
                    <a:pt x="25" y="66"/>
                  </a:lnTo>
                  <a:lnTo>
                    <a:pt x="20" y="62"/>
                  </a:lnTo>
                  <a:lnTo>
                    <a:pt x="9" y="49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6" y="32"/>
                  </a:lnTo>
                  <a:lnTo>
                    <a:pt x="24" y="25"/>
                  </a:lnTo>
                  <a:lnTo>
                    <a:pt x="25" y="11"/>
                  </a:lnTo>
                  <a:lnTo>
                    <a:pt x="28" y="0"/>
                  </a:lnTo>
                  <a:lnTo>
                    <a:pt x="46" y="5"/>
                  </a:lnTo>
                  <a:lnTo>
                    <a:pt x="76" y="7"/>
                  </a:lnTo>
                  <a:lnTo>
                    <a:pt x="72" y="12"/>
                  </a:lnTo>
                  <a:lnTo>
                    <a:pt x="86" y="14"/>
                  </a:lnTo>
                  <a:lnTo>
                    <a:pt x="92" y="16"/>
                  </a:lnTo>
                  <a:lnTo>
                    <a:pt x="104" y="15"/>
                  </a:lnTo>
                  <a:lnTo>
                    <a:pt x="117" y="9"/>
                  </a:lnTo>
                  <a:lnTo>
                    <a:pt x="121" y="6"/>
                  </a:lnTo>
                  <a:lnTo>
                    <a:pt x="127" y="25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7" name="Freeform 271"/>
            <p:cNvSpPr>
              <a:spLocks noChangeAspect="1"/>
            </p:cNvSpPr>
            <p:nvPr/>
          </p:nvSpPr>
          <p:spPr bwMode="auto">
            <a:xfrm>
              <a:off x="2551" y="2591"/>
              <a:ext cx="61" cy="42"/>
            </a:xfrm>
            <a:custGeom>
              <a:avLst/>
              <a:gdLst>
                <a:gd name="T0" fmla="*/ 31 w 61"/>
                <a:gd name="T1" fmla="*/ 28 h 41"/>
                <a:gd name="T2" fmla="*/ 28 w 61"/>
                <a:gd name="T3" fmla="*/ 33 h 41"/>
                <a:gd name="T4" fmla="*/ 32 w 61"/>
                <a:gd name="T5" fmla="*/ 40 h 41"/>
                <a:gd name="T6" fmla="*/ 34 w 61"/>
                <a:gd name="T7" fmla="*/ 43 h 41"/>
                <a:gd name="T8" fmla="*/ 39 w 61"/>
                <a:gd name="T9" fmla="*/ 34 h 41"/>
                <a:gd name="T10" fmla="*/ 57 w 61"/>
                <a:gd name="T11" fmla="*/ 27 h 41"/>
                <a:gd name="T12" fmla="*/ 58 w 61"/>
                <a:gd name="T13" fmla="*/ 11 h 41"/>
                <a:gd name="T14" fmla="*/ 61 w 61"/>
                <a:gd name="T15" fmla="*/ 0 h 41"/>
                <a:gd name="T16" fmla="*/ 44 w 61"/>
                <a:gd name="T17" fmla="*/ 2 h 41"/>
                <a:gd name="T18" fmla="*/ 27 w 61"/>
                <a:gd name="T19" fmla="*/ 4 h 41"/>
                <a:gd name="T20" fmla="*/ 0 w 61"/>
                <a:gd name="T21" fmla="*/ 9 h 41"/>
                <a:gd name="T22" fmla="*/ 10 w 61"/>
                <a:gd name="T23" fmla="*/ 10 h 41"/>
                <a:gd name="T24" fmla="*/ 7 w 61"/>
                <a:gd name="T25" fmla="*/ 15 h 41"/>
                <a:gd name="T26" fmla="*/ 17 w 61"/>
                <a:gd name="T27" fmla="*/ 17 h 41"/>
                <a:gd name="T28" fmla="*/ 16 w 61"/>
                <a:gd name="T29" fmla="*/ 19 h 41"/>
                <a:gd name="T30" fmla="*/ 31 w 61"/>
                <a:gd name="T31" fmla="*/ 19 h 41"/>
                <a:gd name="T32" fmla="*/ 34 w 61"/>
                <a:gd name="T33" fmla="*/ 24 h 41"/>
                <a:gd name="T34" fmla="*/ 23 w 61"/>
                <a:gd name="T35" fmla="*/ 25 h 41"/>
                <a:gd name="T36" fmla="*/ 31 w 61"/>
                <a:gd name="T37" fmla="*/ 28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41"/>
                <a:gd name="T59" fmla="*/ 61 w 61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41">
                  <a:moveTo>
                    <a:pt x="31" y="26"/>
                  </a:moveTo>
                  <a:lnTo>
                    <a:pt x="28" y="31"/>
                  </a:lnTo>
                  <a:lnTo>
                    <a:pt x="32" y="38"/>
                  </a:lnTo>
                  <a:lnTo>
                    <a:pt x="34" y="41"/>
                  </a:lnTo>
                  <a:lnTo>
                    <a:pt x="39" y="32"/>
                  </a:lnTo>
                  <a:lnTo>
                    <a:pt x="57" y="25"/>
                  </a:lnTo>
                  <a:lnTo>
                    <a:pt x="58" y="11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27" y="4"/>
                  </a:lnTo>
                  <a:lnTo>
                    <a:pt x="0" y="9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16" y="19"/>
                  </a:lnTo>
                  <a:lnTo>
                    <a:pt x="31" y="19"/>
                  </a:lnTo>
                  <a:lnTo>
                    <a:pt x="34" y="22"/>
                  </a:lnTo>
                  <a:lnTo>
                    <a:pt x="23" y="23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8" name="Freeform 272"/>
            <p:cNvSpPr>
              <a:spLocks noChangeAspect="1"/>
            </p:cNvSpPr>
            <p:nvPr/>
          </p:nvSpPr>
          <p:spPr bwMode="auto">
            <a:xfrm>
              <a:off x="2719" y="2639"/>
              <a:ext cx="123" cy="149"/>
            </a:xfrm>
            <a:custGeom>
              <a:avLst/>
              <a:gdLst>
                <a:gd name="T0" fmla="*/ 71 w 122"/>
                <a:gd name="T1" fmla="*/ 11 h 149"/>
                <a:gd name="T2" fmla="*/ 60 w 122"/>
                <a:gd name="T3" fmla="*/ 6 h 149"/>
                <a:gd name="T4" fmla="*/ 47 w 122"/>
                <a:gd name="T5" fmla="*/ 10 h 149"/>
                <a:gd name="T6" fmla="*/ 44 w 122"/>
                <a:gd name="T7" fmla="*/ 0 h 149"/>
                <a:gd name="T8" fmla="*/ 37 w 122"/>
                <a:gd name="T9" fmla="*/ 5 h 149"/>
                <a:gd name="T10" fmla="*/ 27 w 122"/>
                <a:gd name="T11" fmla="*/ 12 h 149"/>
                <a:gd name="T12" fmla="*/ 15 w 122"/>
                <a:gd name="T13" fmla="*/ 8 h 149"/>
                <a:gd name="T14" fmla="*/ 11 w 122"/>
                <a:gd name="T15" fmla="*/ 13 h 149"/>
                <a:gd name="T16" fmla="*/ 8 w 122"/>
                <a:gd name="T17" fmla="*/ 31 h 149"/>
                <a:gd name="T18" fmla="*/ 11 w 122"/>
                <a:gd name="T19" fmla="*/ 34 h 149"/>
                <a:gd name="T20" fmla="*/ 13 w 122"/>
                <a:gd name="T21" fmla="*/ 39 h 149"/>
                <a:gd name="T22" fmla="*/ 15 w 122"/>
                <a:gd name="T23" fmla="*/ 47 h 149"/>
                <a:gd name="T24" fmla="*/ 14 w 122"/>
                <a:gd name="T25" fmla="*/ 53 h 149"/>
                <a:gd name="T26" fmla="*/ 5 w 122"/>
                <a:gd name="T27" fmla="*/ 54 h 149"/>
                <a:gd name="T28" fmla="*/ 8 w 122"/>
                <a:gd name="T29" fmla="*/ 64 h 149"/>
                <a:gd name="T30" fmla="*/ 2 w 122"/>
                <a:gd name="T31" fmla="*/ 72 h 149"/>
                <a:gd name="T32" fmla="*/ 0 w 122"/>
                <a:gd name="T33" fmla="*/ 74 h 149"/>
                <a:gd name="T34" fmla="*/ 1 w 122"/>
                <a:gd name="T35" fmla="*/ 95 h 149"/>
                <a:gd name="T36" fmla="*/ 0 w 122"/>
                <a:gd name="T37" fmla="*/ 99 h 149"/>
                <a:gd name="T38" fmla="*/ 14 w 122"/>
                <a:gd name="T39" fmla="*/ 110 h 149"/>
                <a:gd name="T40" fmla="*/ 22 w 122"/>
                <a:gd name="T41" fmla="*/ 120 h 149"/>
                <a:gd name="T42" fmla="*/ 18 w 122"/>
                <a:gd name="T43" fmla="*/ 149 h 149"/>
                <a:gd name="T44" fmla="*/ 45 w 122"/>
                <a:gd name="T45" fmla="*/ 139 h 149"/>
                <a:gd name="T46" fmla="*/ 72 w 122"/>
                <a:gd name="T47" fmla="*/ 130 h 149"/>
                <a:gd name="T48" fmla="*/ 66 w 122"/>
                <a:gd name="T49" fmla="*/ 129 h 149"/>
                <a:gd name="T50" fmla="*/ 93 w 122"/>
                <a:gd name="T51" fmla="*/ 128 h 149"/>
                <a:gd name="T52" fmla="*/ 79 w 122"/>
                <a:gd name="T53" fmla="*/ 129 h 149"/>
                <a:gd name="T54" fmla="*/ 96 w 122"/>
                <a:gd name="T55" fmla="*/ 127 h 149"/>
                <a:gd name="T56" fmla="*/ 108 w 122"/>
                <a:gd name="T57" fmla="*/ 128 h 149"/>
                <a:gd name="T58" fmla="*/ 111 w 122"/>
                <a:gd name="T59" fmla="*/ 131 h 149"/>
                <a:gd name="T60" fmla="*/ 118 w 122"/>
                <a:gd name="T61" fmla="*/ 127 h 149"/>
                <a:gd name="T62" fmla="*/ 113 w 122"/>
                <a:gd name="T63" fmla="*/ 109 h 149"/>
                <a:gd name="T64" fmla="*/ 109 w 122"/>
                <a:gd name="T65" fmla="*/ 91 h 149"/>
                <a:gd name="T66" fmla="*/ 117 w 122"/>
                <a:gd name="T67" fmla="*/ 75 h 149"/>
                <a:gd name="T68" fmla="*/ 124 w 122"/>
                <a:gd name="T69" fmla="*/ 58 h 149"/>
                <a:gd name="T70" fmla="*/ 120 w 122"/>
                <a:gd name="T71" fmla="*/ 28 h 149"/>
                <a:gd name="T72" fmla="*/ 101 w 122"/>
                <a:gd name="T73" fmla="*/ 18 h 149"/>
                <a:gd name="T74" fmla="*/ 83 w 122"/>
                <a:gd name="T75" fmla="*/ 24 h 149"/>
                <a:gd name="T76" fmla="*/ 71 w 122"/>
                <a:gd name="T77" fmla="*/ 11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149"/>
                <a:gd name="T119" fmla="*/ 122 w 122"/>
                <a:gd name="T120" fmla="*/ 149 h 1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149">
                  <a:moveTo>
                    <a:pt x="69" y="11"/>
                  </a:moveTo>
                  <a:lnTo>
                    <a:pt x="60" y="6"/>
                  </a:lnTo>
                  <a:lnTo>
                    <a:pt x="47" y="10"/>
                  </a:lnTo>
                  <a:lnTo>
                    <a:pt x="44" y="0"/>
                  </a:lnTo>
                  <a:lnTo>
                    <a:pt x="37" y="5"/>
                  </a:lnTo>
                  <a:lnTo>
                    <a:pt x="27" y="12"/>
                  </a:lnTo>
                  <a:lnTo>
                    <a:pt x="15" y="8"/>
                  </a:lnTo>
                  <a:lnTo>
                    <a:pt x="11" y="13"/>
                  </a:lnTo>
                  <a:lnTo>
                    <a:pt x="8" y="31"/>
                  </a:lnTo>
                  <a:lnTo>
                    <a:pt x="11" y="34"/>
                  </a:lnTo>
                  <a:lnTo>
                    <a:pt x="13" y="39"/>
                  </a:lnTo>
                  <a:lnTo>
                    <a:pt x="15" y="47"/>
                  </a:lnTo>
                  <a:lnTo>
                    <a:pt x="14" y="53"/>
                  </a:lnTo>
                  <a:lnTo>
                    <a:pt x="5" y="54"/>
                  </a:lnTo>
                  <a:lnTo>
                    <a:pt x="8" y="64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1" y="95"/>
                  </a:lnTo>
                  <a:lnTo>
                    <a:pt x="0" y="99"/>
                  </a:lnTo>
                  <a:lnTo>
                    <a:pt x="14" y="110"/>
                  </a:lnTo>
                  <a:lnTo>
                    <a:pt x="22" y="120"/>
                  </a:lnTo>
                  <a:lnTo>
                    <a:pt x="18" y="149"/>
                  </a:lnTo>
                  <a:lnTo>
                    <a:pt x="45" y="139"/>
                  </a:lnTo>
                  <a:lnTo>
                    <a:pt x="70" y="130"/>
                  </a:lnTo>
                  <a:lnTo>
                    <a:pt x="64" y="129"/>
                  </a:lnTo>
                  <a:lnTo>
                    <a:pt x="91" y="128"/>
                  </a:lnTo>
                  <a:lnTo>
                    <a:pt x="77" y="129"/>
                  </a:lnTo>
                  <a:lnTo>
                    <a:pt x="94" y="127"/>
                  </a:lnTo>
                  <a:lnTo>
                    <a:pt x="106" y="128"/>
                  </a:lnTo>
                  <a:lnTo>
                    <a:pt x="109" y="131"/>
                  </a:lnTo>
                  <a:lnTo>
                    <a:pt x="116" y="127"/>
                  </a:lnTo>
                  <a:lnTo>
                    <a:pt x="111" y="109"/>
                  </a:lnTo>
                  <a:lnTo>
                    <a:pt x="107" y="91"/>
                  </a:lnTo>
                  <a:lnTo>
                    <a:pt x="115" y="75"/>
                  </a:lnTo>
                  <a:lnTo>
                    <a:pt x="122" y="58"/>
                  </a:lnTo>
                  <a:lnTo>
                    <a:pt x="118" y="28"/>
                  </a:lnTo>
                  <a:lnTo>
                    <a:pt x="99" y="18"/>
                  </a:lnTo>
                  <a:lnTo>
                    <a:pt x="81" y="24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09" name="Freeform 273"/>
            <p:cNvSpPr>
              <a:spLocks noChangeAspect="1"/>
            </p:cNvSpPr>
            <p:nvPr/>
          </p:nvSpPr>
          <p:spPr bwMode="auto">
            <a:xfrm>
              <a:off x="2619" y="2655"/>
              <a:ext cx="64" cy="72"/>
            </a:xfrm>
            <a:custGeom>
              <a:avLst/>
              <a:gdLst>
                <a:gd name="T0" fmla="*/ 65 w 63"/>
                <a:gd name="T1" fmla="*/ 35 h 72"/>
                <a:gd name="T2" fmla="*/ 55 w 63"/>
                <a:gd name="T3" fmla="*/ 50 h 72"/>
                <a:gd name="T4" fmla="*/ 45 w 63"/>
                <a:gd name="T5" fmla="*/ 64 h 72"/>
                <a:gd name="T6" fmla="*/ 39 w 63"/>
                <a:gd name="T7" fmla="*/ 72 h 72"/>
                <a:gd name="T8" fmla="*/ 17 w 63"/>
                <a:gd name="T9" fmla="*/ 62 h 72"/>
                <a:gd name="T10" fmla="*/ 20 w 63"/>
                <a:gd name="T11" fmla="*/ 58 h 72"/>
                <a:gd name="T12" fmla="*/ 16 w 63"/>
                <a:gd name="T13" fmla="*/ 54 h 72"/>
                <a:gd name="T14" fmla="*/ 2 w 63"/>
                <a:gd name="T15" fmla="*/ 39 h 72"/>
                <a:gd name="T16" fmla="*/ 9 w 63"/>
                <a:gd name="T17" fmla="*/ 34 h 72"/>
                <a:gd name="T18" fmla="*/ 1 w 63"/>
                <a:gd name="T19" fmla="*/ 31 h 72"/>
                <a:gd name="T20" fmla="*/ 7 w 63"/>
                <a:gd name="T21" fmla="*/ 28 h 72"/>
                <a:gd name="T22" fmla="*/ 0 w 63"/>
                <a:gd name="T23" fmla="*/ 23 h 72"/>
                <a:gd name="T24" fmla="*/ 16 w 63"/>
                <a:gd name="T25" fmla="*/ 8 h 72"/>
                <a:gd name="T26" fmla="*/ 45 w 63"/>
                <a:gd name="T27" fmla="*/ 0 h 72"/>
                <a:gd name="T28" fmla="*/ 58 w 63"/>
                <a:gd name="T29" fmla="*/ 22 h 72"/>
                <a:gd name="T30" fmla="*/ 56 w 63"/>
                <a:gd name="T31" fmla="*/ 38 h 72"/>
                <a:gd name="T32" fmla="*/ 65 w 63"/>
                <a:gd name="T33" fmla="*/ 35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2"/>
                <a:gd name="T53" fmla="*/ 63 w 63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2">
                  <a:moveTo>
                    <a:pt x="63" y="35"/>
                  </a:moveTo>
                  <a:lnTo>
                    <a:pt x="53" y="50"/>
                  </a:lnTo>
                  <a:lnTo>
                    <a:pt x="43" y="64"/>
                  </a:lnTo>
                  <a:lnTo>
                    <a:pt x="37" y="72"/>
                  </a:lnTo>
                  <a:lnTo>
                    <a:pt x="17" y="62"/>
                  </a:lnTo>
                  <a:lnTo>
                    <a:pt x="20" y="58"/>
                  </a:lnTo>
                  <a:lnTo>
                    <a:pt x="16" y="54"/>
                  </a:lnTo>
                  <a:lnTo>
                    <a:pt x="2" y="39"/>
                  </a:lnTo>
                  <a:lnTo>
                    <a:pt x="9" y="34"/>
                  </a:lnTo>
                  <a:lnTo>
                    <a:pt x="1" y="31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16" y="8"/>
                  </a:lnTo>
                  <a:lnTo>
                    <a:pt x="43" y="0"/>
                  </a:lnTo>
                  <a:lnTo>
                    <a:pt x="56" y="22"/>
                  </a:lnTo>
                  <a:lnTo>
                    <a:pt x="54" y="38"/>
                  </a:lnTo>
                  <a:lnTo>
                    <a:pt x="63" y="3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0" name="Freeform 274"/>
            <p:cNvSpPr>
              <a:spLocks noChangeAspect="1"/>
            </p:cNvSpPr>
            <p:nvPr/>
          </p:nvSpPr>
          <p:spPr bwMode="auto">
            <a:xfrm>
              <a:off x="2889" y="2629"/>
              <a:ext cx="37" cy="118"/>
            </a:xfrm>
            <a:custGeom>
              <a:avLst/>
              <a:gdLst>
                <a:gd name="T0" fmla="*/ 17 w 37"/>
                <a:gd name="T1" fmla="*/ 3 h 118"/>
                <a:gd name="T2" fmla="*/ 0 w 37"/>
                <a:gd name="T3" fmla="*/ 0 h 118"/>
                <a:gd name="T4" fmla="*/ 3 w 37"/>
                <a:gd name="T5" fmla="*/ 7 h 118"/>
                <a:gd name="T6" fmla="*/ 11 w 37"/>
                <a:gd name="T7" fmla="*/ 28 h 118"/>
                <a:gd name="T8" fmla="*/ 11 w 37"/>
                <a:gd name="T9" fmla="*/ 38 h 118"/>
                <a:gd name="T10" fmla="*/ 12 w 37"/>
                <a:gd name="T11" fmla="*/ 55 h 118"/>
                <a:gd name="T12" fmla="*/ 16 w 37"/>
                <a:gd name="T13" fmla="*/ 69 h 118"/>
                <a:gd name="T14" fmla="*/ 17 w 37"/>
                <a:gd name="T15" fmla="*/ 88 h 118"/>
                <a:gd name="T16" fmla="*/ 17 w 37"/>
                <a:gd name="T17" fmla="*/ 107 h 118"/>
                <a:gd name="T18" fmla="*/ 28 w 37"/>
                <a:gd name="T19" fmla="*/ 118 h 118"/>
                <a:gd name="T20" fmla="*/ 37 w 37"/>
                <a:gd name="T21" fmla="*/ 114 h 118"/>
                <a:gd name="T22" fmla="*/ 37 w 37"/>
                <a:gd name="T23" fmla="*/ 97 h 118"/>
                <a:gd name="T24" fmla="*/ 35 w 37"/>
                <a:gd name="T25" fmla="*/ 80 h 118"/>
                <a:gd name="T26" fmla="*/ 34 w 37"/>
                <a:gd name="T27" fmla="*/ 63 h 118"/>
                <a:gd name="T28" fmla="*/ 34 w 37"/>
                <a:gd name="T29" fmla="*/ 45 h 118"/>
                <a:gd name="T30" fmla="*/ 31 w 37"/>
                <a:gd name="T31" fmla="*/ 26 h 118"/>
                <a:gd name="T32" fmla="*/ 20 w 37"/>
                <a:gd name="T33" fmla="*/ 13 h 118"/>
                <a:gd name="T34" fmla="*/ 22 w 37"/>
                <a:gd name="T35" fmla="*/ 3 h 118"/>
                <a:gd name="T36" fmla="*/ 17 w 37"/>
                <a:gd name="T37" fmla="*/ 3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118"/>
                <a:gd name="T59" fmla="*/ 37 w 37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118">
                  <a:moveTo>
                    <a:pt x="17" y="3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11" y="28"/>
                  </a:lnTo>
                  <a:lnTo>
                    <a:pt x="11" y="38"/>
                  </a:lnTo>
                  <a:lnTo>
                    <a:pt x="12" y="55"/>
                  </a:lnTo>
                  <a:lnTo>
                    <a:pt x="16" y="69"/>
                  </a:lnTo>
                  <a:lnTo>
                    <a:pt x="17" y="88"/>
                  </a:lnTo>
                  <a:lnTo>
                    <a:pt x="17" y="107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35" y="80"/>
                  </a:lnTo>
                  <a:lnTo>
                    <a:pt x="34" y="63"/>
                  </a:lnTo>
                  <a:lnTo>
                    <a:pt x="34" y="45"/>
                  </a:lnTo>
                  <a:lnTo>
                    <a:pt x="31" y="26"/>
                  </a:lnTo>
                  <a:lnTo>
                    <a:pt x="20" y="13"/>
                  </a:lnTo>
                  <a:lnTo>
                    <a:pt x="22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1" name="Freeform 275"/>
            <p:cNvSpPr>
              <a:spLocks noChangeAspect="1"/>
            </p:cNvSpPr>
            <p:nvPr/>
          </p:nvSpPr>
          <p:spPr bwMode="auto">
            <a:xfrm>
              <a:off x="2657" y="2690"/>
              <a:ext cx="84" cy="98"/>
            </a:xfrm>
            <a:custGeom>
              <a:avLst/>
              <a:gdLst>
                <a:gd name="T0" fmla="*/ 80 w 84"/>
                <a:gd name="T1" fmla="*/ 98 h 98"/>
                <a:gd name="T2" fmla="*/ 60 w 84"/>
                <a:gd name="T3" fmla="*/ 84 h 98"/>
                <a:gd name="T4" fmla="*/ 39 w 84"/>
                <a:gd name="T5" fmla="*/ 71 h 98"/>
                <a:gd name="T6" fmla="*/ 19 w 84"/>
                <a:gd name="T7" fmla="*/ 53 h 98"/>
                <a:gd name="T8" fmla="*/ 0 w 84"/>
                <a:gd name="T9" fmla="*/ 37 h 98"/>
                <a:gd name="T10" fmla="*/ 6 w 84"/>
                <a:gd name="T11" fmla="*/ 29 h 98"/>
                <a:gd name="T12" fmla="*/ 16 w 84"/>
                <a:gd name="T13" fmla="*/ 15 h 98"/>
                <a:gd name="T14" fmla="*/ 26 w 84"/>
                <a:gd name="T15" fmla="*/ 0 h 98"/>
                <a:gd name="T16" fmla="*/ 37 w 84"/>
                <a:gd name="T17" fmla="*/ 0 h 98"/>
                <a:gd name="T18" fmla="*/ 42 w 84"/>
                <a:gd name="T19" fmla="*/ 24 h 98"/>
                <a:gd name="T20" fmla="*/ 47 w 84"/>
                <a:gd name="T21" fmla="*/ 29 h 98"/>
                <a:gd name="T22" fmla="*/ 56 w 84"/>
                <a:gd name="T23" fmla="*/ 24 h 98"/>
                <a:gd name="T24" fmla="*/ 62 w 84"/>
                <a:gd name="T25" fmla="*/ 23 h 98"/>
                <a:gd name="T26" fmla="*/ 63 w 84"/>
                <a:gd name="T27" fmla="*/ 44 h 98"/>
                <a:gd name="T28" fmla="*/ 62 w 84"/>
                <a:gd name="T29" fmla="*/ 48 h 98"/>
                <a:gd name="T30" fmla="*/ 76 w 84"/>
                <a:gd name="T31" fmla="*/ 59 h 98"/>
                <a:gd name="T32" fmla="*/ 84 w 84"/>
                <a:gd name="T33" fmla="*/ 69 h 98"/>
                <a:gd name="T34" fmla="*/ 80 w 84"/>
                <a:gd name="T35" fmla="*/ 98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98"/>
                <a:gd name="T56" fmla="*/ 84 w 84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98">
                  <a:moveTo>
                    <a:pt x="80" y="98"/>
                  </a:moveTo>
                  <a:lnTo>
                    <a:pt x="60" y="84"/>
                  </a:lnTo>
                  <a:lnTo>
                    <a:pt x="39" y="71"/>
                  </a:lnTo>
                  <a:lnTo>
                    <a:pt x="19" y="53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6" y="15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2" y="24"/>
                  </a:lnTo>
                  <a:lnTo>
                    <a:pt x="47" y="29"/>
                  </a:lnTo>
                  <a:lnTo>
                    <a:pt x="56" y="24"/>
                  </a:lnTo>
                  <a:lnTo>
                    <a:pt x="62" y="23"/>
                  </a:lnTo>
                  <a:lnTo>
                    <a:pt x="63" y="44"/>
                  </a:lnTo>
                  <a:lnTo>
                    <a:pt x="62" y="48"/>
                  </a:lnTo>
                  <a:lnTo>
                    <a:pt x="76" y="59"/>
                  </a:lnTo>
                  <a:lnTo>
                    <a:pt x="84" y="69"/>
                  </a:lnTo>
                  <a:lnTo>
                    <a:pt x="80" y="9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2" name="Freeform 276"/>
            <p:cNvSpPr>
              <a:spLocks noChangeAspect="1"/>
            </p:cNvSpPr>
            <p:nvPr/>
          </p:nvSpPr>
          <p:spPr bwMode="auto">
            <a:xfrm>
              <a:off x="2720" y="2024"/>
              <a:ext cx="412" cy="417"/>
            </a:xfrm>
            <a:custGeom>
              <a:avLst/>
              <a:gdLst>
                <a:gd name="T0" fmla="*/ 0 w 410"/>
                <a:gd name="T1" fmla="*/ 218 h 415"/>
                <a:gd name="T2" fmla="*/ 18 w 410"/>
                <a:gd name="T3" fmla="*/ 241 h 415"/>
                <a:gd name="T4" fmla="*/ 57 w 410"/>
                <a:gd name="T5" fmla="*/ 267 h 415"/>
                <a:gd name="T6" fmla="*/ 91 w 410"/>
                <a:gd name="T7" fmla="*/ 291 h 415"/>
                <a:gd name="T8" fmla="*/ 122 w 410"/>
                <a:gd name="T9" fmla="*/ 317 h 415"/>
                <a:gd name="T10" fmla="*/ 152 w 410"/>
                <a:gd name="T11" fmla="*/ 340 h 415"/>
                <a:gd name="T12" fmla="*/ 181 w 410"/>
                <a:gd name="T13" fmla="*/ 362 h 415"/>
                <a:gd name="T14" fmla="*/ 197 w 410"/>
                <a:gd name="T15" fmla="*/ 381 h 415"/>
                <a:gd name="T16" fmla="*/ 235 w 410"/>
                <a:gd name="T17" fmla="*/ 401 h 415"/>
                <a:gd name="T18" fmla="*/ 259 w 410"/>
                <a:gd name="T19" fmla="*/ 419 h 415"/>
                <a:gd name="T20" fmla="*/ 291 w 410"/>
                <a:gd name="T21" fmla="*/ 411 h 415"/>
                <a:gd name="T22" fmla="*/ 325 w 410"/>
                <a:gd name="T23" fmla="*/ 379 h 415"/>
                <a:gd name="T24" fmla="*/ 370 w 410"/>
                <a:gd name="T25" fmla="*/ 349 h 415"/>
                <a:gd name="T26" fmla="*/ 414 w 410"/>
                <a:gd name="T27" fmla="*/ 317 h 415"/>
                <a:gd name="T28" fmla="*/ 383 w 410"/>
                <a:gd name="T29" fmla="*/ 292 h 415"/>
                <a:gd name="T30" fmla="*/ 362 w 410"/>
                <a:gd name="T31" fmla="*/ 254 h 415"/>
                <a:gd name="T32" fmla="*/ 371 w 410"/>
                <a:gd name="T33" fmla="*/ 218 h 415"/>
                <a:gd name="T34" fmla="*/ 361 w 410"/>
                <a:gd name="T35" fmla="*/ 164 h 415"/>
                <a:gd name="T36" fmla="*/ 357 w 410"/>
                <a:gd name="T37" fmla="*/ 137 h 415"/>
                <a:gd name="T38" fmla="*/ 337 w 410"/>
                <a:gd name="T39" fmla="*/ 95 h 415"/>
                <a:gd name="T40" fmla="*/ 329 w 410"/>
                <a:gd name="T41" fmla="*/ 56 h 415"/>
                <a:gd name="T42" fmla="*/ 336 w 410"/>
                <a:gd name="T43" fmla="*/ 7 h 415"/>
                <a:gd name="T44" fmla="*/ 308 w 410"/>
                <a:gd name="T45" fmla="*/ 0 h 415"/>
                <a:gd name="T46" fmla="*/ 271 w 410"/>
                <a:gd name="T47" fmla="*/ 3 h 415"/>
                <a:gd name="T48" fmla="*/ 228 w 410"/>
                <a:gd name="T49" fmla="*/ 5 h 415"/>
                <a:gd name="T50" fmla="*/ 178 w 410"/>
                <a:gd name="T51" fmla="*/ 19 h 415"/>
                <a:gd name="T52" fmla="*/ 150 w 410"/>
                <a:gd name="T53" fmla="*/ 33 h 415"/>
                <a:gd name="T54" fmla="*/ 135 w 410"/>
                <a:gd name="T55" fmla="*/ 48 h 415"/>
                <a:gd name="T56" fmla="*/ 141 w 410"/>
                <a:gd name="T57" fmla="*/ 83 h 415"/>
                <a:gd name="T58" fmla="*/ 150 w 410"/>
                <a:gd name="T59" fmla="*/ 111 h 415"/>
                <a:gd name="T60" fmla="*/ 99 w 410"/>
                <a:gd name="T61" fmla="*/ 124 h 415"/>
                <a:gd name="T62" fmla="*/ 86 w 410"/>
                <a:gd name="T63" fmla="*/ 148 h 415"/>
                <a:gd name="T64" fmla="*/ 55 w 410"/>
                <a:gd name="T65" fmla="*/ 166 h 415"/>
                <a:gd name="T66" fmla="*/ 21 w 410"/>
                <a:gd name="T67" fmla="*/ 182 h 4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0"/>
                <a:gd name="T103" fmla="*/ 0 h 415"/>
                <a:gd name="T104" fmla="*/ 410 w 410"/>
                <a:gd name="T105" fmla="*/ 415 h 4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0" h="415">
                  <a:moveTo>
                    <a:pt x="4" y="189"/>
                  </a:moveTo>
                  <a:lnTo>
                    <a:pt x="0" y="216"/>
                  </a:lnTo>
                  <a:lnTo>
                    <a:pt x="0" y="225"/>
                  </a:lnTo>
                  <a:lnTo>
                    <a:pt x="18" y="239"/>
                  </a:lnTo>
                  <a:lnTo>
                    <a:pt x="38" y="252"/>
                  </a:lnTo>
                  <a:lnTo>
                    <a:pt x="57" y="265"/>
                  </a:lnTo>
                  <a:lnTo>
                    <a:pt x="75" y="278"/>
                  </a:lnTo>
                  <a:lnTo>
                    <a:pt x="91" y="289"/>
                  </a:lnTo>
                  <a:lnTo>
                    <a:pt x="105" y="301"/>
                  </a:lnTo>
                  <a:lnTo>
                    <a:pt x="120" y="313"/>
                  </a:lnTo>
                  <a:lnTo>
                    <a:pt x="136" y="324"/>
                  </a:lnTo>
                  <a:lnTo>
                    <a:pt x="150" y="336"/>
                  </a:lnTo>
                  <a:lnTo>
                    <a:pt x="165" y="347"/>
                  </a:lnTo>
                  <a:lnTo>
                    <a:pt x="179" y="358"/>
                  </a:lnTo>
                  <a:lnTo>
                    <a:pt x="195" y="369"/>
                  </a:lnTo>
                  <a:lnTo>
                    <a:pt x="195" y="377"/>
                  </a:lnTo>
                  <a:lnTo>
                    <a:pt x="205" y="385"/>
                  </a:lnTo>
                  <a:lnTo>
                    <a:pt x="233" y="397"/>
                  </a:lnTo>
                  <a:lnTo>
                    <a:pt x="234" y="415"/>
                  </a:lnTo>
                  <a:lnTo>
                    <a:pt x="257" y="415"/>
                  </a:lnTo>
                  <a:lnTo>
                    <a:pt x="272" y="412"/>
                  </a:lnTo>
                  <a:lnTo>
                    <a:pt x="289" y="407"/>
                  </a:lnTo>
                  <a:lnTo>
                    <a:pt x="304" y="392"/>
                  </a:lnTo>
                  <a:lnTo>
                    <a:pt x="321" y="375"/>
                  </a:lnTo>
                  <a:lnTo>
                    <a:pt x="344" y="360"/>
                  </a:lnTo>
                  <a:lnTo>
                    <a:pt x="366" y="345"/>
                  </a:lnTo>
                  <a:lnTo>
                    <a:pt x="389" y="328"/>
                  </a:lnTo>
                  <a:lnTo>
                    <a:pt x="410" y="313"/>
                  </a:lnTo>
                  <a:lnTo>
                    <a:pt x="402" y="295"/>
                  </a:lnTo>
                  <a:lnTo>
                    <a:pt x="379" y="290"/>
                  </a:lnTo>
                  <a:lnTo>
                    <a:pt x="371" y="271"/>
                  </a:lnTo>
                  <a:lnTo>
                    <a:pt x="358" y="252"/>
                  </a:lnTo>
                  <a:lnTo>
                    <a:pt x="367" y="243"/>
                  </a:lnTo>
                  <a:lnTo>
                    <a:pt x="367" y="216"/>
                  </a:lnTo>
                  <a:lnTo>
                    <a:pt x="366" y="190"/>
                  </a:lnTo>
                  <a:lnTo>
                    <a:pt x="357" y="162"/>
                  </a:lnTo>
                  <a:lnTo>
                    <a:pt x="359" y="156"/>
                  </a:lnTo>
                  <a:lnTo>
                    <a:pt x="353" y="135"/>
                  </a:lnTo>
                  <a:lnTo>
                    <a:pt x="348" y="113"/>
                  </a:lnTo>
                  <a:lnTo>
                    <a:pt x="333" y="95"/>
                  </a:lnTo>
                  <a:lnTo>
                    <a:pt x="317" y="73"/>
                  </a:lnTo>
                  <a:lnTo>
                    <a:pt x="325" y="56"/>
                  </a:lnTo>
                  <a:lnTo>
                    <a:pt x="334" y="39"/>
                  </a:lnTo>
                  <a:lnTo>
                    <a:pt x="332" y="7"/>
                  </a:lnTo>
                  <a:lnTo>
                    <a:pt x="336" y="0"/>
                  </a:lnTo>
                  <a:lnTo>
                    <a:pt x="306" y="0"/>
                  </a:lnTo>
                  <a:lnTo>
                    <a:pt x="291" y="0"/>
                  </a:lnTo>
                  <a:lnTo>
                    <a:pt x="269" y="3"/>
                  </a:lnTo>
                  <a:lnTo>
                    <a:pt x="247" y="3"/>
                  </a:lnTo>
                  <a:lnTo>
                    <a:pt x="226" y="5"/>
                  </a:lnTo>
                  <a:lnTo>
                    <a:pt x="201" y="11"/>
                  </a:lnTo>
                  <a:lnTo>
                    <a:pt x="176" y="19"/>
                  </a:lnTo>
                  <a:lnTo>
                    <a:pt x="165" y="24"/>
                  </a:lnTo>
                  <a:lnTo>
                    <a:pt x="148" y="33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7" y="65"/>
                  </a:lnTo>
                  <a:lnTo>
                    <a:pt x="139" y="83"/>
                  </a:lnTo>
                  <a:lnTo>
                    <a:pt x="152" y="103"/>
                  </a:lnTo>
                  <a:lnTo>
                    <a:pt x="148" y="109"/>
                  </a:lnTo>
                  <a:lnTo>
                    <a:pt x="126" y="112"/>
                  </a:lnTo>
                  <a:lnTo>
                    <a:pt x="99" y="122"/>
                  </a:lnTo>
                  <a:lnTo>
                    <a:pt x="101" y="136"/>
                  </a:lnTo>
                  <a:lnTo>
                    <a:pt x="86" y="146"/>
                  </a:lnTo>
                  <a:lnTo>
                    <a:pt x="72" y="156"/>
                  </a:lnTo>
                  <a:lnTo>
                    <a:pt x="55" y="164"/>
                  </a:lnTo>
                  <a:lnTo>
                    <a:pt x="37" y="170"/>
                  </a:lnTo>
                  <a:lnTo>
                    <a:pt x="21" y="180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3" name="Freeform 277"/>
            <p:cNvSpPr>
              <a:spLocks noChangeAspect="1"/>
            </p:cNvSpPr>
            <p:nvPr/>
          </p:nvSpPr>
          <p:spPr bwMode="auto">
            <a:xfrm>
              <a:off x="3131" y="3027"/>
              <a:ext cx="251" cy="283"/>
            </a:xfrm>
            <a:custGeom>
              <a:avLst/>
              <a:gdLst>
                <a:gd name="T0" fmla="*/ 252 w 250"/>
                <a:gd name="T1" fmla="*/ 166 h 281"/>
                <a:gd name="T2" fmla="*/ 231 w 250"/>
                <a:gd name="T3" fmla="*/ 168 h 281"/>
                <a:gd name="T4" fmla="*/ 211 w 250"/>
                <a:gd name="T5" fmla="*/ 169 h 281"/>
                <a:gd name="T6" fmla="*/ 210 w 250"/>
                <a:gd name="T7" fmla="*/ 186 h 281"/>
                <a:gd name="T8" fmla="*/ 210 w 250"/>
                <a:gd name="T9" fmla="*/ 205 h 281"/>
                <a:gd name="T10" fmla="*/ 209 w 250"/>
                <a:gd name="T11" fmla="*/ 226 h 281"/>
                <a:gd name="T12" fmla="*/ 209 w 250"/>
                <a:gd name="T13" fmla="*/ 245 h 281"/>
                <a:gd name="T14" fmla="*/ 223 w 250"/>
                <a:gd name="T15" fmla="*/ 261 h 281"/>
                <a:gd name="T16" fmla="*/ 238 w 250"/>
                <a:gd name="T17" fmla="*/ 279 h 281"/>
                <a:gd name="T18" fmla="*/ 207 w 250"/>
                <a:gd name="T19" fmla="*/ 282 h 281"/>
                <a:gd name="T20" fmla="*/ 177 w 250"/>
                <a:gd name="T21" fmla="*/ 285 h 281"/>
                <a:gd name="T22" fmla="*/ 158 w 250"/>
                <a:gd name="T23" fmla="*/ 282 h 281"/>
                <a:gd name="T24" fmla="*/ 139 w 250"/>
                <a:gd name="T25" fmla="*/ 278 h 281"/>
                <a:gd name="T26" fmla="*/ 136 w 250"/>
                <a:gd name="T27" fmla="*/ 272 h 281"/>
                <a:gd name="T28" fmla="*/ 110 w 250"/>
                <a:gd name="T29" fmla="*/ 272 h 281"/>
                <a:gd name="T30" fmla="*/ 87 w 250"/>
                <a:gd name="T31" fmla="*/ 271 h 281"/>
                <a:gd name="T32" fmla="*/ 64 w 250"/>
                <a:gd name="T33" fmla="*/ 271 h 281"/>
                <a:gd name="T34" fmla="*/ 40 w 250"/>
                <a:gd name="T35" fmla="*/ 270 h 281"/>
                <a:gd name="T36" fmla="*/ 24 w 250"/>
                <a:gd name="T37" fmla="*/ 263 h 281"/>
                <a:gd name="T38" fmla="*/ 0 w 250"/>
                <a:gd name="T39" fmla="*/ 270 h 281"/>
                <a:gd name="T40" fmla="*/ 1 w 250"/>
                <a:gd name="T41" fmla="*/ 251 h 281"/>
                <a:gd name="T42" fmla="*/ 4 w 250"/>
                <a:gd name="T43" fmla="*/ 232 h 281"/>
                <a:gd name="T44" fmla="*/ 12 w 250"/>
                <a:gd name="T45" fmla="*/ 201 h 281"/>
                <a:gd name="T46" fmla="*/ 22 w 250"/>
                <a:gd name="T47" fmla="*/ 172 h 281"/>
                <a:gd name="T48" fmla="*/ 32 w 250"/>
                <a:gd name="T49" fmla="*/ 157 h 281"/>
                <a:gd name="T50" fmla="*/ 43 w 250"/>
                <a:gd name="T51" fmla="*/ 140 h 281"/>
                <a:gd name="T52" fmla="*/ 40 w 250"/>
                <a:gd name="T53" fmla="*/ 109 h 281"/>
                <a:gd name="T54" fmla="*/ 33 w 250"/>
                <a:gd name="T55" fmla="*/ 91 h 281"/>
                <a:gd name="T56" fmla="*/ 28 w 250"/>
                <a:gd name="T57" fmla="*/ 74 h 281"/>
                <a:gd name="T58" fmla="*/ 35 w 250"/>
                <a:gd name="T59" fmla="*/ 61 h 281"/>
                <a:gd name="T60" fmla="*/ 24 w 250"/>
                <a:gd name="T61" fmla="*/ 33 h 281"/>
                <a:gd name="T62" fmla="*/ 15 w 250"/>
                <a:gd name="T63" fmla="*/ 4 h 281"/>
                <a:gd name="T64" fmla="*/ 32 w 250"/>
                <a:gd name="T65" fmla="*/ 0 h 281"/>
                <a:gd name="T66" fmla="*/ 48 w 250"/>
                <a:gd name="T67" fmla="*/ 0 h 281"/>
                <a:gd name="T68" fmla="*/ 66 w 250"/>
                <a:gd name="T69" fmla="*/ 1 h 281"/>
                <a:gd name="T70" fmla="*/ 84 w 250"/>
                <a:gd name="T71" fmla="*/ 2 h 281"/>
                <a:gd name="T72" fmla="*/ 101 w 250"/>
                <a:gd name="T73" fmla="*/ 2 h 281"/>
                <a:gd name="T74" fmla="*/ 110 w 250"/>
                <a:gd name="T75" fmla="*/ 24 h 281"/>
                <a:gd name="T76" fmla="*/ 117 w 250"/>
                <a:gd name="T77" fmla="*/ 46 h 281"/>
                <a:gd name="T78" fmla="*/ 134 w 250"/>
                <a:gd name="T79" fmla="*/ 52 h 281"/>
                <a:gd name="T80" fmla="*/ 159 w 250"/>
                <a:gd name="T81" fmla="*/ 46 h 281"/>
                <a:gd name="T82" fmla="*/ 163 w 250"/>
                <a:gd name="T83" fmla="*/ 26 h 281"/>
                <a:gd name="T84" fmla="*/ 184 w 250"/>
                <a:gd name="T85" fmla="*/ 28 h 281"/>
                <a:gd name="T86" fmla="*/ 183 w 250"/>
                <a:gd name="T87" fmla="*/ 33 h 281"/>
                <a:gd name="T88" fmla="*/ 210 w 250"/>
                <a:gd name="T89" fmla="*/ 36 h 281"/>
                <a:gd name="T90" fmla="*/ 210 w 250"/>
                <a:gd name="T91" fmla="*/ 64 h 281"/>
                <a:gd name="T92" fmla="*/ 211 w 250"/>
                <a:gd name="T93" fmla="*/ 93 h 281"/>
                <a:gd name="T94" fmla="*/ 218 w 250"/>
                <a:gd name="T95" fmla="*/ 117 h 281"/>
                <a:gd name="T96" fmla="*/ 219 w 250"/>
                <a:gd name="T97" fmla="*/ 126 h 281"/>
                <a:gd name="T98" fmla="*/ 236 w 250"/>
                <a:gd name="T99" fmla="*/ 122 h 281"/>
                <a:gd name="T100" fmla="*/ 252 w 250"/>
                <a:gd name="T101" fmla="*/ 119 h 281"/>
                <a:gd name="T102" fmla="*/ 252 w 250"/>
                <a:gd name="T103" fmla="*/ 142 h 281"/>
                <a:gd name="T104" fmla="*/ 252 w 250"/>
                <a:gd name="T105" fmla="*/ 166 h 2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0"/>
                <a:gd name="T160" fmla="*/ 0 h 281"/>
                <a:gd name="T161" fmla="*/ 250 w 250"/>
                <a:gd name="T162" fmla="*/ 281 h 2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0" h="281">
                  <a:moveTo>
                    <a:pt x="250" y="164"/>
                  </a:moveTo>
                  <a:lnTo>
                    <a:pt x="229" y="166"/>
                  </a:lnTo>
                  <a:lnTo>
                    <a:pt x="209" y="167"/>
                  </a:lnTo>
                  <a:lnTo>
                    <a:pt x="208" y="184"/>
                  </a:lnTo>
                  <a:lnTo>
                    <a:pt x="208" y="203"/>
                  </a:lnTo>
                  <a:lnTo>
                    <a:pt x="207" y="222"/>
                  </a:lnTo>
                  <a:lnTo>
                    <a:pt x="207" y="241"/>
                  </a:lnTo>
                  <a:lnTo>
                    <a:pt x="221" y="257"/>
                  </a:lnTo>
                  <a:lnTo>
                    <a:pt x="236" y="275"/>
                  </a:lnTo>
                  <a:lnTo>
                    <a:pt x="205" y="278"/>
                  </a:lnTo>
                  <a:lnTo>
                    <a:pt x="175" y="281"/>
                  </a:lnTo>
                  <a:lnTo>
                    <a:pt x="156" y="278"/>
                  </a:lnTo>
                  <a:lnTo>
                    <a:pt x="137" y="274"/>
                  </a:lnTo>
                  <a:lnTo>
                    <a:pt x="134" y="268"/>
                  </a:lnTo>
                  <a:lnTo>
                    <a:pt x="110" y="268"/>
                  </a:lnTo>
                  <a:lnTo>
                    <a:pt x="87" y="267"/>
                  </a:lnTo>
                  <a:lnTo>
                    <a:pt x="64" y="267"/>
                  </a:lnTo>
                  <a:lnTo>
                    <a:pt x="40" y="266"/>
                  </a:lnTo>
                  <a:lnTo>
                    <a:pt x="24" y="259"/>
                  </a:lnTo>
                  <a:lnTo>
                    <a:pt x="0" y="266"/>
                  </a:lnTo>
                  <a:lnTo>
                    <a:pt x="1" y="247"/>
                  </a:lnTo>
                  <a:lnTo>
                    <a:pt x="4" y="228"/>
                  </a:lnTo>
                  <a:lnTo>
                    <a:pt x="12" y="199"/>
                  </a:lnTo>
                  <a:lnTo>
                    <a:pt x="22" y="170"/>
                  </a:lnTo>
                  <a:lnTo>
                    <a:pt x="32" y="155"/>
                  </a:lnTo>
                  <a:lnTo>
                    <a:pt x="43" y="138"/>
                  </a:lnTo>
                  <a:lnTo>
                    <a:pt x="40" y="107"/>
                  </a:lnTo>
                  <a:lnTo>
                    <a:pt x="33" y="89"/>
                  </a:lnTo>
                  <a:lnTo>
                    <a:pt x="28" y="72"/>
                  </a:lnTo>
                  <a:lnTo>
                    <a:pt x="35" y="61"/>
                  </a:lnTo>
                  <a:lnTo>
                    <a:pt x="24" y="33"/>
                  </a:lnTo>
                  <a:lnTo>
                    <a:pt x="15" y="4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6" y="1"/>
                  </a:lnTo>
                  <a:lnTo>
                    <a:pt x="84" y="2"/>
                  </a:lnTo>
                  <a:lnTo>
                    <a:pt x="101" y="2"/>
                  </a:lnTo>
                  <a:lnTo>
                    <a:pt x="110" y="24"/>
                  </a:lnTo>
                  <a:lnTo>
                    <a:pt x="117" y="46"/>
                  </a:lnTo>
                  <a:lnTo>
                    <a:pt x="132" y="52"/>
                  </a:lnTo>
                  <a:lnTo>
                    <a:pt x="157" y="46"/>
                  </a:lnTo>
                  <a:lnTo>
                    <a:pt x="161" y="26"/>
                  </a:lnTo>
                  <a:lnTo>
                    <a:pt x="182" y="28"/>
                  </a:lnTo>
                  <a:lnTo>
                    <a:pt x="181" y="33"/>
                  </a:lnTo>
                  <a:lnTo>
                    <a:pt x="208" y="36"/>
                  </a:lnTo>
                  <a:lnTo>
                    <a:pt x="208" y="64"/>
                  </a:lnTo>
                  <a:lnTo>
                    <a:pt x="209" y="91"/>
                  </a:lnTo>
                  <a:lnTo>
                    <a:pt x="216" y="115"/>
                  </a:lnTo>
                  <a:lnTo>
                    <a:pt x="217" y="124"/>
                  </a:lnTo>
                  <a:lnTo>
                    <a:pt x="234" y="120"/>
                  </a:lnTo>
                  <a:lnTo>
                    <a:pt x="250" y="117"/>
                  </a:lnTo>
                  <a:lnTo>
                    <a:pt x="250" y="140"/>
                  </a:lnTo>
                  <a:lnTo>
                    <a:pt x="250" y="16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4" name="Freeform 278"/>
            <p:cNvSpPr>
              <a:spLocks noChangeAspect="1"/>
            </p:cNvSpPr>
            <p:nvPr/>
          </p:nvSpPr>
          <p:spPr bwMode="auto">
            <a:xfrm>
              <a:off x="3139" y="2995"/>
              <a:ext cx="22" cy="30"/>
            </a:xfrm>
            <a:custGeom>
              <a:avLst/>
              <a:gdLst>
                <a:gd name="T0" fmla="*/ 3 w 22"/>
                <a:gd name="T1" fmla="*/ 30 h 30"/>
                <a:gd name="T2" fmla="*/ 0 w 22"/>
                <a:gd name="T3" fmla="*/ 12 h 30"/>
                <a:gd name="T4" fmla="*/ 14 w 22"/>
                <a:gd name="T5" fmla="*/ 0 h 30"/>
                <a:gd name="T6" fmla="*/ 22 w 22"/>
                <a:gd name="T7" fmla="*/ 3 h 30"/>
                <a:gd name="T8" fmla="*/ 12 w 22"/>
                <a:gd name="T9" fmla="*/ 10 h 30"/>
                <a:gd name="T10" fmla="*/ 10 w 22"/>
                <a:gd name="T11" fmla="*/ 29 h 30"/>
                <a:gd name="T12" fmla="*/ 3 w 22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0"/>
                <a:gd name="T23" fmla="*/ 22 w 2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0">
                  <a:moveTo>
                    <a:pt x="3" y="30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12" y="10"/>
                  </a:lnTo>
                  <a:lnTo>
                    <a:pt x="10" y="29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5" name="Freeform 279"/>
            <p:cNvSpPr>
              <a:spLocks noChangeAspect="1"/>
            </p:cNvSpPr>
            <p:nvPr/>
          </p:nvSpPr>
          <p:spPr bwMode="auto">
            <a:xfrm>
              <a:off x="3088" y="2835"/>
              <a:ext cx="38" cy="32"/>
            </a:xfrm>
            <a:custGeom>
              <a:avLst/>
              <a:gdLst>
                <a:gd name="T0" fmla="*/ 6 w 38"/>
                <a:gd name="T1" fmla="*/ 32 h 32"/>
                <a:gd name="T2" fmla="*/ 0 w 38"/>
                <a:gd name="T3" fmla="*/ 29 h 32"/>
                <a:gd name="T4" fmla="*/ 1 w 38"/>
                <a:gd name="T5" fmla="*/ 20 h 32"/>
                <a:gd name="T6" fmla="*/ 6 w 38"/>
                <a:gd name="T7" fmla="*/ 0 h 32"/>
                <a:gd name="T8" fmla="*/ 21 w 38"/>
                <a:gd name="T9" fmla="*/ 2 h 32"/>
                <a:gd name="T10" fmla="*/ 37 w 38"/>
                <a:gd name="T11" fmla="*/ 4 h 32"/>
                <a:gd name="T12" fmla="*/ 38 w 38"/>
                <a:gd name="T13" fmla="*/ 32 h 32"/>
                <a:gd name="T14" fmla="*/ 21 w 38"/>
                <a:gd name="T15" fmla="*/ 32 h 32"/>
                <a:gd name="T16" fmla="*/ 6 w 38"/>
                <a:gd name="T17" fmla="*/ 3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2"/>
                <a:gd name="T29" fmla="*/ 38 w 3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2">
                  <a:moveTo>
                    <a:pt x="6" y="32"/>
                  </a:moveTo>
                  <a:lnTo>
                    <a:pt x="0" y="29"/>
                  </a:lnTo>
                  <a:lnTo>
                    <a:pt x="1" y="20"/>
                  </a:lnTo>
                  <a:lnTo>
                    <a:pt x="6" y="0"/>
                  </a:lnTo>
                  <a:lnTo>
                    <a:pt x="21" y="2"/>
                  </a:lnTo>
                  <a:lnTo>
                    <a:pt x="37" y="4"/>
                  </a:lnTo>
                  <a:lnTo>
                    <a:pt x="38" y="32"/>
                  </a:lnTo>
                  <a:lnTo>
                    <a:pt x="21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6" name="Freeform 280"/>
            <p:cNvSpPr>
              <a:spLocks noChangeAspect="1"/>
            </p:cNvSpPr>
            <p:nvPr/>
          </p:nvSpPr>
          <p:spPr bwMode="auto">
            <a:xfrm>
              <a:off x="3067" y="2801"/>
              <a:ext cx="10" cy="12"/>
            </a:xfrm>
            <a:custGeom>
              <a:avLst/>
              <a:gdLst>
                <a:gd name="T0" fmla="*/ 10 w 10"/>
                <a:gd name="T1" fmla="*/ 1 h 12"/>
                <a:gd name="T2" fmla="*/ 6 w 10"/>
                <a:gd name="T3" fmla="*/ 0 h 12"/>
                <a:gd name="T4" fmla="*/ 0 w 10"/>
                <a:gd name="T5" fmla="*/ 12 h 12"/>
                <a:gd name="T6" fmla="*/ 10 w 10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2"/>
                <a:gd name="T14" fmla="*/ 10 w 1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2">
                  <a:moveTo>
                    <a:pt x="10" y="1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7" name="Freeform 281"/>
            <p:cNvSpPr>
              <a:spLocks noChangeAspect="1"/>
            </p:cNvSpPr>
            <p:nvPr/>
          </p:nvSpPr>
          <p:spPr bwMode="auto">
            <a:xfrm>
              <a:off x="3073" y="2839"/>
              <a:ext cx="116" cy="143"/>
            </a:xfrm>
            <a:custGeom>
              <a:avLst/>
              <a:gdLst>
                <a:gd name="T0" fmla="*/ 20 w 116"/>
                <a:gd name="T1" fmla="*/ 27 h 143"/>
                <a:gd name="T2" fmla="*/ 17 w 116"/>
                <a:gd name="T3" fmla="*/ 36 h 143"/>
                <a:gd name="T4" fmla="*/ 11 w 116"/>
                <a:gd name="T5" fmla="*/ 37 h 143"/>
                <a:gd name="T6" fmla="*/ 24 w 116"/>
                <a:gd name="T7" fmla="*/ 47 h 143"/>
                <a:gd name="T8" fmla="*/ 12 w 116"/>
                <a:gd name="T9" fmla="*/ 46 h 143"/>
                <a:gd name="T10" fmla="*/ 6 w 116"/>
                <a:gd name="T11" fmla="*/ 68 h 143"/>
                <a:gd name="T12" fmla="*/ 0 w 116"/>
                <a:gd name="T13" fmla="*/ 68 h 143"/>
                <a:gd name="T14" fmla="*/ 9 w 116"/>
                <a:gd name="T15" fmla="*/ 83 h 143"/>
                <a:gd name="T16" fmla="*/ 13 w 116"/>
                <a:gd name="T17" fmla="*/ 89 h 143"/>
                <a:gd name="T18" fmla="*/ 6 w 116"/>
                <a:gd name="T19" fmla="*/ 82 h 143"/>
                <a:gd name="T20" fmla="*/ 15 w 116"/>
                <a:gd name="T21" fmla="*/ 96 h 143"/>
                <a:gd name="T22" fmla="*/ 12 w 116"/>
                <a:gd name="T23" fmla="*/ 95 h 143"/>
                <a:gd name="T24" fmla="*/ 24 w 116"/>
                <a:gd name="T25" fmla="*/ 111 h 143"/>
                <a:gd name="T26" fmla="*/ 22 w 116"/>
                <a:gd name="T27" fmla="*/ 110 h 143"/>
                <a:gd name="T28" fmla="*/ 35 w 116"/>
                <a:gd name="T29" fmla="*/ 126 h 143"/>
                <a:gd name="T30" fmla="*/ 48 w 116"/>
                <a:gd name="T31" fmla="*/ 143 h 143"/>
                <a:gd name="T32" fmla="*/ 55 w 116"/>
                <a:gd name="T33" fmla="*/ 133 h 143"/>
                <a:gd name="T34" fmla="*/ 60 w 116"/>
                <a:gd name="T35" fmla="*/ 136 h 143"/>
                <a:gd name="T36" fmla="*/ 64 w 116"/>
                <a:gd name="T37" fmla="*/ 132 h 143"/>
                <a:gd name="T38" fmla="*/ 60 w 116"/>
                <a:gd name="T39" fmla="*/ 122 h 143"/>
                <a:gd name="T40" fmla="*/ 58 w 116"/>
                <a:gd name="T41" fmla="*/ 116 h 143"/>
                <a:gd name="T42" fmla="*/ 57 w 116"/>
                <a:gd name="T43" fmla="*/ 110 h 143"/>
                <a:gd name="T44" fmla="*/ 76 w 116"/>
                <a:gd name="T45" fmla="*/ 107 h 143"/>
                <a:gd name="T46" fmla="*/ 78 w 116"/>
                <a:gd name="T47" fmla="*/ 93 h 143"/>
                <a:gd name="T48" fmla="*/ 89 w 116"/>
                <a:gd name="T49" fmla="*/ 106 h 143"/>
                <a:gd name="T50" fmla="*/ 101 w 116"/>
                <a:gd name="T51" fmla="*/ 102 h 143"/>
                <a:gd name="T52" fmla="*/ 104 w 116"/>
                <a:gd name="T53" fmla="*/ 109 h 143"/>
                <a:gd name="T54" fmla="*/ 111 w 116"/>
                <a:gd name="T55" fmla="*/ 102 h 143"/>
                <a:gd name="T56" fmla="*/ 116 w 116"/>
                <a:gd name="T57" fmla="*/ 70 h 143"/>
                <a:gd name="T58" fmla="*/ 105 w 116"/>
                <a:gd name="T59" fmla="*/ 49 h 143"/>
                <a:gd name="T60" fmla="*/ 114 w 116"/>
                <a:gd name="T61" fmla="*/ 36 h 143"/>
                <a:gd name="T62" fmla="*/ 113 w 116"/>
                <a:gd name="T63" fmla="*/ 20 h 143"/>
                <a:gd name="T64" fmla="*/ 90 w 116"/>
                <a:gd name="T65" fmla="*/ 22 h 143"/>
                <a:gd name="T66" fmla="*/ 92 w 116"/>
                <a:gd name="T67" fmla="*/ 0 h 143"/>
                <a:gd name="T68" fmla="*/ 73 w 116"/>
                <a:gd name="T69" fmla="*/ 0 h 143"/>
                <a:gd name="T70" fmla="*/ 52 w 116"/>
                <a:gd name="T71" fmla="*/ 0 h 143"/>
                <a:gd name="T72" fmla="*/ 53 w 116"/>
                <a:gd name="T73" fmla="*/ 28 h 143"/>
                <a:gd name="T74" fmla="*/ 36 w 116"/>
                <a:gd name="T75" fmla="*/ 28 h 143"/>
                <a:gd name="T76" fmla="*/ 21 w 116"/>
                <a:gd name="T77" fmla="*/ 28 h 143"/>
                <a:gd name="T78" fmla="*/ 20 w 116"/>
                <a:gd name="T79" fmla="*/ 27 h 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143"/>
                <a:gd name="T122" fmla="*/ 116 w 116"/>
                <a:gd name="T123" fmla="*/ 143 h 1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143">
                  <a:moveTo>
                    <a:pt x="20" y="27"/>
                  </a:moveTo>
                  <a:lnTo>
                    <a:pt x="17" y="36"/>
                  </a:lnTo>
                  <a:lnTo>
                    <a:pt x="11" y="37"/>
                  </a:lnTo>
                  <a:lnTo>
                    <a:pt x="24" y="47"/>
                  </a:lnTo>
                  <a:lnTo>
                    <a:pt x="12" y="4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6" y="82"/>
                  </a:lnTo>
                  <a:lnTo>
                    <a:pt x="15" y="96"/>
                  </a:lnTo>
                  <a:lnTo>
                    <a:pt x="12" y="95"/>
                  </a:lnTo>
                  <a:lnTo>
                    <a:pt x="24" y="111"/>
                  </a:lnTo>
                  <a:lnTo>
                    <a:pt x="22" y="110"/>
                  </a:lnTo>
                  <a:lnTo>
                    <a:pt x="35" y="126"/>
                  </a:lnTo>
                  <a:lnTo>
                    <a:pt x="48" y="143"/>
                  </a:lnTo>
                  <a:lnTo>
                    <a:pt x="55" y="133"/>
                  </a:lnTo>
                  <a:lnTo>
                    <a:pt x="60" y="136"/>
                  </a:lnTo>
                  <a:lnTo>
                    <a:pt x="64" y="132"/>
                  </a:lnTo>
                  <a:lnTo>
                    <a:pt x="60" y="122"/>
                  </a:lnTo>
                  <a:lnTo>
                    <a:pt x="58" y="116"/>
                  </a:lnTo>
                  <a:lnTo>
                    <a:pt x="57" y="110"/>
                  </a:lnTo>
                  <a:lnTo>
                    <a:pt x="76" y="107"/>
                  </a:lnTo>
                  <a:lnTo>
                    <a:pt x="78" y="93"/>
                  </a:lnTo>
                  <a:lnTo>
                    <a:pt x="89" y="106"/>
                  </a:lnTo>
                  <a:lnTo>
                    <a:pt x="101" y="102"/>
                  </a:lnTo>
                  <a:lnTo>
                    <a:pt x="104" y="109"/>
                  </a:lnTo>
                  <a:lnTo>
                    <a:pt x="111" y="102"/>
                  </a:lnTo>
                  <a:lnTo>
                    <a:pt x="116" y="70"/>
                  </a:lnTo>
                  <a:lnTo>
                    <a:pt x="105" y="49"/>
                  </a:lnTo>
                  <a:lnTo>
                    <a:pt x="114" y="36"/>
                  </a:lnTo>
                  <a:lnTo>
                    <a:pt x="113" y="20"/>
                  </a:lnTo>
                  <a:lnTo>
                    <a:pt x="90" y="22"/>
                  </a:lnTo>
                  <a:lnTo>
                    <a:pt x="92" y="0"/>
                  </a:lnTo>
                  <a:lnTo>
                    <a:pt x="73" y="0"/>
                  </a:lnTo>
                  <a:lnTo>
                    <a:pt x="52" y="0"/>
                  </a:lnTo>
                  <a:lnTo>
                    <a:pt x="53" y="28"/>
                  </a:lnTo>
                  <a:lnTo>
                    <a:pt x="36" y="28"/>
                  </a:lnTo>
                  <a:lnTo>
                    <a:pt x="21" y="28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8" name="Freeform 282"/>
            <p:cNvSpPr>
              <a:spLocks noChangeAspect="1"/>
            </p:cNvSpPr>
            <p:nvPr/>
          </p:nvSpPr>
          <p:spPr bwMode="auto">
            <a:xfrm>
              <a:off x="3026" y="2880"/>
              <a:ext cx="6" cy="9"/>
            </a:xfrm>
            <a:custGeom>
              <a:avLst/>
              <a:gdLst>
                <a:gd name="T0" fmla="*/ 6 w 6"/>
                <a:gd name="T1" fmla="*/ 4 h 9"/>
                <a:gd name="T2" fmla="*/ 1 w 6"/>
                <a:gd name="T3" fmla="*/ 9 h 9"/>
                <a:gd name="T4" fmla="*/ 0 w 6"/>
                <a:gd name="T5" fmla="*/ 5 h 9"/>
                <a:gd name="T6" fmla="*/ 2 w 6"/>
                <a:gd name="T7" fmla="*/ 0 h 9"/>
                <a:gd name="T8" fmla="*/ 6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4"/>
                  </a:moveTo>
                  <a:lnTo>
                    <a:pt x="1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19" name="Freeform 283"/>
            <p:cNvSpPr>
              <a:spLocks noChangeAspect="1"/>
            </p:cNvSpPr>
            <p:nvPr/>
          </p:nvSpPr>
          <p:spPr bwMode="auto">
            <a:xfrm>
              <a:off x="3497" y="2913"/>
              <a:ext cx="222" cy="251"/>
            </a:xfrm>
            <a:custGeom>
              <a:avLst/>
              <a:gdLst>
                <a:gd name="T0" fmla="*/ 170 w 221"/>
                <a:gd name="T1" fmla="*/ 56 h 250"/>
                <a:gd name="T2" fmla="*/ 169 w 221"/>
                <a:gd name="T3" fmla="*/ 47 h 250"/>
                <a:gd name="T4" fmla="*/ 151 w 221"/>
                <a:gd name="T5" fmla="*/ 36 h 250"/>
                <a:gd name="T6" fmla="*/ 131 w 221"/>
                <a:gd name="T7" fmla="*/ 24 h 250"/>
                <a:gd name="T8" fmla="*/ 110 w 221"/>
                <a:gd name="T9" fmla="*/ 11 h 250"/>
                <a:gd name="T10" fmla="*/ 92 w 221"/>
                <a:gd name="T11" fmla="*/ 0 h 250"/>
                <a:gd name="T12" fmla="*/ 74 w 221"/>
                <a:gd name="T13" fmla="*/ 0 h 250"/>
                <a:gd name="T14" fmla="*/ 57 w 221"/>
                <a:gd name="T15" fmla="*/ 1 h 250"/>
                <a:gd name="T16" fmla="*/ 39 w 221"/>
                <a:gd name="T17" fmla="*/ 1 h 250"/>
                <a:gd name="T18" fmla="*/ 22 w 221"/>
                <a:gd name="T19" fmla="*/ 1 h 250"/>
                <a:gd name="T20" fmla="*/ 29 w 221"/>
                <a:gd name="T21" fmla="*/ 30 h 250"/>
                <a:gd name="T22" fmla="*/ 23 w 221"/>
                <a:gd name="T23" fmla="*/ 33 h 250"/>
                <a:gd name="T24" fmla="*/ 23 w 221"/>
                <a:gd name="T25" fmla="*/ 44 h 250"/>
                <a:gd name="T26" fmla="*/ 28 w 221"/>
                <a:gd name="T27" fmla="*/ 52 h 250"/>
                <a:gd name="T28" fmla="*/ 16 w 221"/>
                <a:gd name="T29" fmla="*/ 67 h 250"/>
                <a:gd name="T30" fmla="*/ 4 w 221"/>
                <a:gd name="T31" fmla="*/ 81 h 250"/>
                <a:gd name="T32" fmla="*/ 0 w 221"/>
                <a:gd name="T33" fmla="*/ 81 h 250"/>
                <a:gd name="T34" fmla="*/ 1 w 221"/>
                <a:gd name="T35" fmla="*/ 97 h 250"/>
                <a:gd name="T36" fmla="*/ 1 w 221"/>
                <a:gd name="T37" fmla="*/ 115 h 250"/>
                <a:gd name="T38" fmla="*/ 9 w 221"/>
                <a:gd name="T39" fmla="*/ 137 h 250"/>
                <a:gd name="T40" fmla="*/ 17 w 221"/>
                <a:gd name="T41" fmla="*/ 154 h 250"/>
                <a:gd name="T42" fmla="*/ 26 w 221"/>
                <a:gd name="T43" fmla="*/ 170 h 250"/>
                <a:gd name="T44" fmla="*/ 27 w 221"/>
                <a:gd name="T45" fmla="*/ 173 h 250"/>
                <a:gd name="T46" fmla="*/ 48 w 221"/>
                <a:gd name="T47" fmla="*/ 186 h 250"/>
                <a:gd name="T48" fmla="*/ 69 w 221"/>
                <a:gd name="T49" fmla="*/ 199 h 250"/>
                <a:gd name="T50" fmla="*/ 90 w 221"/>
                <a:gd name="T51" fmla="*/ 201 h 250"/>
                <a:gd name="T52" fmla="*/ 97 w 221"/>
                <a:gd name="T53" fmla="*/ 207 h 250"/>
                <a:gd name="T54" fmla="*/ 104 w 221"/>
                <a:gd name="T55" fmla="*/ 231 h 250"/>
                <a:gd name="T56" fmla="*/ 109 w 221"/>
                <a:gd name="T57" fmla="*/ 248 h 250"/>
                <a:gd name="T58" fmla="*/ 120 w 221"/>
                <a:gd name="T59" fmla="*/ 248 h 250"/>
                <a:gd name="T60" fmla="*/ 132 w 221"/>
                <a:gd name="T61" fmla="*/ 247 h 250"/>
                <a:gd name="T62" fmla="*/ 155 w 221"/>
                <a:gd name="T63" fmla="*/ 252 h 250"/>
                <a:gd name="T64" fmla="*/ 170 w 221"/>
                <a:gd name="T65" fmla="*/ 245 h 250"/>
                <a:gd name="T66" fmla="*/ 180 w 221"/>
                <a:gd name="T67" fmla="*/ 245 h 250"/>
                <a:gd name="T68" fmla="*/ 202 w 221"/>
                <a:gd name="T69" fmla="*/ 234 h 250"/>
                <a:gd name="T70" fmla="*/ 223 w 221"/>
                <a:gd name="T71" fmla="*/ 223 h 250"/>
                <a:gd name="T72" fmla="*/ 210 w 221"/>
                <a:gd name="T73" fmla="*/ 210 h 250"/>
                <a:gd name="T74" fmla="*/ 205 w 221"/>
                <a:gd name="T75" fmla="*/ 187 h 250"/>
                <a:gd name="T76" fmla="*/ 203 w 221"/>
                <a:gd name="T77" fmla="*/ 169 h 250"/>
                <a:gd name="T78" fmla="*/ 201 w 221"/>
                <a:gd name="T79" fmla="*/ 161 h 250"/>
                <a:gd name="T80" fmla="*/ 205 w 221"/>
                <a:gd name="T81" fmla="*/ 139 h 250"/>
                <a:gd name="T82" fmla="*/ 192 w 221"/>
                <a:gd name="T83" fmla="*/ 117 h 250"/>
                <a:gd name="T84" fmla="*/ 201 w 221"/>
                <a:gd name="T85" fmla="*/ 85 h 250"/>
                <a:gd name="T86" fmla="*/ 186 w 221"/>
                <a:gd name="T87" fmla="*/ 71 h 250"/>
                <a:gd name="T88" fmla="*/ 170 w 221"/>
                <a:gd name="T89" fmla="*/ 56 h 2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1"/>
                <a:gd name="T136" fmla="*/ 0 h 250"/>
                <a:gd name="T137" fmla="*/ 221 w 221"/>
                <a:gd name="T138" fmla="*/ 250 h 2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1" h="250">
                  <a:moveTo>
                    <a:pt x="168" y="56"/>
                  </a:moveTo>
                  <a:lnTo>
                    <a:pt x="167" y="47"/>
                  </a:lnTo>
                  <a:lnTo>
                    <a:pt x="149" y="36"/>
                  </a:lnTo>
                  <a:lnTo>
                    <a:pt x="129" y="24"/>
                  </a:lnTo>
                  <a:lnTo>
                    <a:pt x="110" y="11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39" y="1"/>
                  </a:lnTo>
                  <a:lnTo>
                    <a:pt x="22" y="1"/>
                  </a:lnTo>
                  <a:lnTo>
                    <a:pt x="29" y="30"/>
                  </a:lnTo>
                  <a:lnTo>
                    <a:pt x="23" y="33"/>
                  </a:lnTo>
                  <a:lnTo>
                    <a:pt x="23" y="44"/>
                  </a:lnTo>
                  <a:lnTo>
                    <a:pt x="28" y="52"/>
                  </a:lnTo>
                  <a:lnTo>
                    <a:pt x="16" y="67"/>
                  </a:lnTo>
                  <a:lnTo>
                    <a:pt x="4" y="81"/>
                  </a:lnTo>
                  <a:lnTo>
                    <a:pt x="0" y="81"/>
                  </a:lnTo>
                  <a:lnTo>
                    <a:pt x="1" y="97"/>
                  </a:lnTo>
                  <a:lnTo>
                    <a:pt x="1" y="115"/>
                  </a:lnTo>
                  <a:lnTo>
                    <a:pt x="9" y="135"/>
                  </a:lnTo>
                  <a:lnTo>
                    <a:pt x="17" y="152"/>
                  </a:lnTo>
                  <a:lnTo>
                    <a:pt x="26" y="168"/>
                  </a:lnTo>
                  <a:lnTo>
                    <a:pt x="27" y="171"/>
                  </a:lnTo>
                  <a:lnTo>
                    <a:pt x="48" y="184"/>
                  </a:lnTo>
                  <a:lnTo>
                    <a:pt x="69" y="197"/>
                  </a:lnTo>
                  <a:lnTo>
                    <a:pt x="90" y="199"/>
                  </a:lnTo>
                  <a:lnTo>
                    <a:pt x="97" y="205"/>
                  </a:lnTo>
                  <a:lnTo>
                    <a:pt x="104" y="229"/>
                  </a:lnTo>
                  <a:lnTo>
                    <a:pt x="109" y="246"/>
                  </a:lnTo>
                  <a:lnTo>
                    <a:pt x="118" y="246"/>
                  </a:lnTo>
                  <a:lnTo>
                    <a:pt x="130" y="245"/>
                  </a:lnTo>
                  <a:lnTo>
                    <a:pt x="153" y="250"/>
                  </a:lnTo>
                  <a:lnTo>
                    <a:pt x="168" y="243"/>
                  </a:lnTo>
                  <a:lnTo>
                    <a:pt x="178" y="243"/>
                  </a:lnTo>
                  <a:lnTo>
                    <a:pt x="200" y="232"/>
                  </a:lnTo>
                  <a:lnTo>
                    <a:pt x="221" y="221"/>
                  </a:lnTo>
                  <a:lnTo>
                    <a:pt x="208" y="208"/>
                  </a:lnTo>
                  <a:lnTo>
                    <a:pt x="203" y="185"/>
                  </a:lnTo>
                  <a:lnTo>
                    <a:pt x="201" y="167"/>
                  </a:lnTo>
                  <a:lnTo>
                    <a:pt x="199" y="159"/>
                  </a:lnTo>
                  <a:lnTo>
                    <a:pt x="203" y="137"/>
                  </a:lnTo>
                  <a:lnTo>
                    <a:pt x="190" y="117"/>
                  </a:lnTo>
                  <a:lnTo>
                    <a:pt x="199" y="85"/>
                  </a:lnTo>
                  <a:lnTo>
                    <a:pt x="184" y="71"/>
                  </a:lnTo>
                  <a:lnTo>
                    <a:pt x="168" y="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0" name="Freeform 284"/>
            <p:cNvSpPr>
              <a:spLocks noChangeAspect="1"/>
            </p:cNvSpPr>
            <p:nvPr/>
          </p:nvSpPr>
          <p:spPr bwMode="auto">
            <a:xfrm>
              <a:off x="3696" y="3025"/>
              <a:ext cx="8" cy="16"/>
            </a:xfrm>
            <a:custGeom>
              <a:avLst/>
              <a:gdLst>
                <a:gd name="T0" fmla="*/ 8 w 8"/>
                <a:gd name="T1" fmla="*/ 17 h 15"/>
                <a:gd name="T2" fmla="*/ 4 w 8"/>
                <a:gd name="T3" fmla="*/ 0 h 15"/>
                <a:gd name="T4" fmla="*/ 0 w 8"/>
                <a:gd name="T5" fmla="*/ 5 h 15"/>
                <a:gd name="T6" fmla="*/ 8 w 8"/>
                <a:gd name="T7" fmla="*/ 1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1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1" name="Freeform 285"/>
            <p:cNvSpPr>
              <a:spLocks noChangeAspect="1"/>
            </p:cNvSpPr>
            <p:nvPr/>
          </p:nvSpPr>
          <p:spPr bwMode="auto">
            <a:xfrm>
              <a:off x="3501" y="2791"/>
              <a:ext cx="111" cy="131"/>
            </a:xfrm>
            <a:custGeom>
              <a:avLst/>
              <a:gdLst>
                <a:gd name="T0" fmla="*/ 100 w 110"/>
                <a:gd name="T1" fmla="*/ 18 h 130"/>
                <a:gd name="T2" fmla="*/ 91 w 110"/>
                <a:gd name="T3" fmla="*/ 0 h 130"/>
                <a:gd name="T4" fmla="*/ 81 w 110"/>
                <a:gd name="T5" fmla="*/ 10 h 130"/>
                <a:gd name="T6" fmla="*/ 58 w 110"/>
                <a:gd name="T7" fmla="*/ 10 h 130"/>
                <a:gd name="T8" fmla="*/ 47 w 110"/>
                <a:gd name="T9" fmla="*/ 14 h 130"/>
                <a:gd name="T10" fmla="*/ 42 w 110"/>
                <a:gd name="T11" fmla="*/ 11 h 130"/>
                <a:gd name="T12" fmla="*/ 28 w 110"/>
                <a:gd name="T13" fmla="*/ 12 h 130"/>
                <a:gd name="T14" fmla="*/ 25 w 110"/>
                <a:gd name="T15" fmla="*/ 16 h 130"/>
                <a:gd name="T16" fmla="*/ 23 w 110"/>
                <a:gd name="T17" fmla="*/ 36 h 130"/>
                <a:gd name="T18" fmla="*/ 34 w 110"/>
                <a:gd name="T19" fmla="*/ 47 h 130"/>
                <a:gd name="T20" fmla="*/ 21 w 110"/>
                <a:gd name="T21" fmla="*/ 63 h 130"/>
                <a:gd name="T22" fmla="*/ 8 w 110"/>
                <a:gd name="T23" fmla="*/ 79 h 130"/>
                <a:gd name="T24" fmla="*/ 5 w 110"/>
                <a:gd name="T25" fmla="*/ 106 h 130"/>
                <a:gd name="T26" fmla="*/ 0 w 110"/>
                <a:gd name="T27" fmla="*/ 132 h 130"/>
                <a:gd name="T28" fmla="*/ 6 w 110"/>
                <a:gd name="T29" fmla="*/ 132 h 130"/>
                <a:gd name="T30" fmla="*/ 18 w 110"/>
                <a:gd name="T31" fmla="*/ 124 h 130"/>
                <a:gd name="T32" fmla="*/ 35 w 110"/>
                <a:gd name="T33" fmla="*/ 124 h 130"/>
                <a:gd name="T34" fmla="*/ 53 w 110"/>
                <a:gd name="T35" fmla="*/ 124 h 130"/>
                <a:gd name="T36" fmla="*/ 72 w 110"/>
                <a:gd name="T37" fmla="*/ 123 h 130"/>
                <a:gd name="T38" fmla="*/ 90 w 110"/>
                <a:gd name="T39" fmla="*/ 123 h 130"/>
                <a:gd name="T40" fmla="*/ 90 w 110"/>
                <a:gd name="T41" fmla="*/ 98 h 130"/>
                <a:gd name="T42" fmla="*/ 104 w 110"/>
                <a:gd name="T43" fmla="*/ 74 h 130"/>
                <a:gd name="T44" fmla="*/ 112 w 110"/>
                <a:gd name="T45" fmla="*/ 54 h 130"/>
                <a:gd name="T46" fmla="*/ 106 w 110"/>
                <a:gd name="T47" fmla="*/ 36 h 130"/>
                <a:gd name="T48" fmla="*/ 100 w 110"/>
                <a:gd name="T49" fmla="*/ 18 h 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130"/>
                <a:gd name="T77" fmla="*/ 110 w 110"/>
                <a:gd name="T78" fmla="*/ 130 h 1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130">
                  <a:moveTo>
                    <a:pt x="98" y="18"/>
                  </a:moveTo>
                  <a:lnTo>
                    <a:pt x="89" y="0"/>
                  </a:lnTo>
                  <a:lnTo>
                    <a:pt x="79" y="10"/>
                  </a:lnTo>
                  <a:lnTo>
                    <a:pt x="56" y="10"/>
                  </a:lnTo>
                  <a:lnTo>
                    <a:pt x="47" y="14"/>
                  </a:lnTo>
                  <a:lnTo>
                    <a:pt x="42" y="11"/>
                  </a:lnTo>
                  <a:lnTo>
                    <a:pt x="28" y="12"/>
                  </a:lnTo>
                  <a:lnTo>
                    <a:pt x="25" y="16"/>
                  </a:lnTo>
                  <a:lnTo>
                    <a:pt x="23" y="36"/>
                  </a:lnTo>
                  <a:lnTo>
                    <a:pt x="34" y="47"/>
                  </a:lnTo>
                  <a:lnTo>
                    <a:pt x="21" y="63"/>
                  </a:lnTo>
                  <a:lnTo>
                    <a:pt x="8" y="77"/>
                  </a:lnTo>
                  <a:lnTo>
                    <a:pt x="5" y="104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8" y="122"/>
                  </a:lnTo>
                  <a:lnTo>
                    <a:pt x="35" y="122"/>
                  </a:lnTo>
                  <a:lnTo>
                    <a:pt x="53" y="122"/>
                  </a:lnTo>
                  <a:lnTo>
                    <a:pt x="70" y="121"/>
                  </a:lnTo>
                  <a:lnTo>
                    <a:pt x="88" y="121"/>
                  </a:lnTo>
                  <a:lnTo>
                    <a:pt x="88" y="96"/>
                  </a:lnTo>
                  <a:lnTo>
                    <a:pt x="102" y="72"/>
                  </a:lnTo>
                  <a:lnTo>
                    <a:pt x="110" y="54"/>
                  </a:lnTo>
                  <a:lnTo>
                    <a:pt x="104" y="36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2" name="Freeform 286"/>
            <p:cNvSpPr>
              <a:spLocks noChangeAspect="1"/>
            </p:cNvSpPr>
            <p:nvPr/>
          </p:nvSpPr>
          <p:spPr bwMode="auto">
            <a:xfrm>
              <a:off x="3142" y="2766"/>
              <a:ext cx="393" cy="439"/>
            </a:xfrm>
            <a:custGeom>
              <a:avLst/>
              <a:gdLst>
                <a:gd name="T0" fmla="*/ 351 w 391"/>
                <a:gd name="T1" fmla="*/ 174 h 437"/>
                <a:gd name="T2" fmla="*/ 348 w 391"/>
                <a:gd name="T3" fmla="*/ 188 h 437"/>
                <a:gd name="T4" fmla="*/ 349 w 391"/>
                <a:gd name="T5" fmla="*/ 190 h 437"/>
                <a:gd name="T6" fmla="*/ 357 w 391"/>
                <a:gd name="T7" fmla="*/ 229 h 437"/>
                <a:gd name="T8" fmla="*/ 358 w 391"/>
                <a:gd name="T9" fmla="*/ 263 h 437"/>
                <a:gd name="T10" fmla="*/ 374 w 391"/>
                <a:gd name="T11" fmla="*/ 300 h 437"/>
                <a:gd name="T12" fmla="*/ 363 w 391"/>
                <a:gd name="T13" fmla="*/ 320 h 437"/>
                <a:gd name="T14" fmla="*/ 334 w 391"/>
                <a:gd name="T15" fmla="*/ 343 h 437"/>
                <a:gd name="T16" fmla="*/ 336 w 391"/>
                <a:gd name="T17" fmla="*/ 384 h 437"/>
                <a:gd name="T18" fmla="*/ 355 w 391"/>
                <a:gd name="T19" fmla="*/ 417 h 437"/>
                <a:gd name="T20" fmla="*/ 357 w 391"/>
                <a:gd name="T21" fmla="*/ 441 h 437"/>
                <a:gd name="T22" fmla="*/ 343 w 391"/>
                <a:gd name="T23" fmla="*/ 438 h 437"/>
                <a:gd name="T24" fmla="*/ 314 w 391"/>
                <a:gd name="T25" fmla="*/ 406 h 437"/>
                <a:gd name="T26" fmla="*/ 298 w 391"/>
                <a:gd name="T27" fmla="*/ 406 h 437"/>
                <a:gd name="T28" fmla="*/ 265 w 391"/>
                <a:gd name="T29" fmla="*/ 390 h 437"/>
                <a:gd name="T30" fmla="*/ 241 w 391"/>
                <a:gd name="T31" fmla="*/ 381 h 437"/>
                <a:gd name="T32" fmla="*/ 208 w 391"/>
                <a:gd name="T33" fmla="*/ 388 h 437"/>
                <a:gd name="T34" fmla="*/ 200 w 391"/>
                <a:gd name="T35" fmla="*/ 355 h 437"/>
                <a:gd name="T36" fmla="*/ 199 w 391"/>
                <a:gd name="T37" fmla="*/ 298 h 437"/>
                <a:gd name="T38" fmla="*/ 173 w 391"/>
                <a:gd name="T39" fmla="*/ 290 h 437"/>
                <a:gd name="T40" fmla="*/ 148 w 391"/>
                <a:gd name="T41" fmla="*/ 308 h 437"/>
                <a:gd name="T42" fmla="*/ 108 w 391"/>
                <a:gd name="T43" fmla="*/ 308 h 437"/>
                <a:gd name="T44" fmla="*/ 90 w 391"/>
                <a:gd name="T45" fmla="*/ 264 h 437"/>
                <a:gd name="T46" fmla="*/ 55 w 391"/>
                <a:gd name="T47" fmla="*/ 263 h 437"/>
                <a:gd name="T48" fmla="*/ 21 w 391"/>
                <a:gd name="T49" fmla="*/ 262 h 437"/>
                <a:gd name="T50" fmla="*/ 0 w 391"/>
                <a:gd name="T51" fmla="*/ 260 h 437"/>
                <a:gd name="T52" fmla="*/ 9 w 391"/>
                <a:gd name="T53" fmla="*/ 240 h 437"/>
                <a:gd name="T54" fmla="*/ 29 w 391"/>
                <a:gd name="T55" fmla="*/ 237 h 437"/>
                <a:gd name="T56" fmla="*/ 47 w 391"/>
                <a:gd name="T57" fmla="*/ 229 h 437"/>
                <a:gd name="T58" fmla="*/ 65 w 391"/>
                <a:gd name="T59" fmla="*/ 223 h 437"/>
                <a:gd name="T60" fmla="*/ 83 w 391"/>
                <a:gd name="T61" fmla="*/ 190 h 437"/>
                <a:gd name="T62" fmla="*/ 102 w 391"/>
                <a:gd name="T63" fmla="*/ 153 h 437"/>
                <a:gd name="T64" fmla="*/ 119 w 391"/>
                <a:gd name="T65" fmla="*/ 116 h 437"/>
                <a:gd name="T66" fmla="*/ 126 w 391"/>
                <a:gd name="T67" fmla="*/ 79 h 437"/>
                <a:gd name="T68" fmla="*/ 135 w 391"/>
                <a:gd name="T69" fmla="*/ 41 h 437"/>
                <a:gd name="T70" fmla="*/ 150 w 391"/>
                <a:gd name="T71" fmla="*/ 3 h 437"/>
                <a:gd name="T72" fmla="*/ 191 w 391"/>
                <a:gd name="T73" fmla="*/ 21 h 437"/>
                <a:gd name="T74" fmla="*/ 219 w 391"/>
                <a:gd name="T75" fmla="*/ 13 h 437"/>
                <a:gd name="T76" fmla="*/ 249 w 391"/>
                <a:gd name="T77" fmla="*/ 6 h 437"/>
                <a:gd name="T78" fmla="*/ 272 w 391"/>
                <a:gd name="T79" fmla="*/ 0 h 437"/>
                <a:gd name="T80" fmla="*/ 305 w 391"/>
                <a:gd name="T81" fmla="*/ 3 h 437"/>
                <a:gd name="T82" fmla="*/ 322 w 391"/>
                <a:gd name="T83" fmla="*/ 12 h 437"/>
                <a:gd name="T84" fmla="*/ 349 w 391"/>
                <a:gd name="T85" fmla="*/ 19 h 437"/>
                <a:gd name="T86" fmla="*/ 372 w 391"/>
                <a:gd name="T87" fmla="*/ 28 h 437"/>
                <a:gd name="T88" fmla="*/ 384 w 391"/>
                <a:gd name="T89" fmla="*/ 61 h 437"/>
                <a:gd name="T90" fmla="*/ 382 w 391"/>
                <a:gd name="T91" fmla="*/ 88 h 437"/>
                <a:gd name="T92" fmla="*/ 366 w 391"/>
                <a:gd name="T93" fmla="*/ 131 h 4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1"/>
                <a:gd name="T142" fmla="*/ 0 h 437"/>
                <a:gd name="T143" fmla="*/ 391 w 391"/>
                <a:gd name="T144" fmla="*/ 437 h 4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1" h="437">
                  <a:moveTo>
                    <a:pt x="357" y="155"/>
                  </a:moveTo>
                  <a:lnTo>
                    <a:pt x="347" y="172"/>
                  </a:lnTo>
                  <a:lnTo>
                    <a:pt x="343" y="186"/>
                  </a:lnTo>
                  <a:lnTo>
                    <a:pt x="344" y="186"/>
                  </a:lnTo>
                  <a:lnTo>
                    <a:pt x="344" y="187"/>
                  </a:lnTo>
                  <a:lnTo>
                    <a:pt x="345" y="188"/>
                  </a:lnTo>
                  <a:lnTo>
                    <a:pt x="348" y="208"/>
                  </a:lnTo>
                  <a:lnTo>
                    <a:pt x="353" y="227"/>
                  </a:lnTo>
                  <a:lnTo>
                    <a:pt x="354" y="243"/>
                  </a:lnTo>
                  <a:lnTo>
                    <a:pt x="354" y="261"/>
                  </a:lnTo>
                  <a:lnTo>
                    <a:pt x="362" y="281"/>
                  </a:lnTo>
                  <a:lnTo>
                    <a:pt x="370" y="298"/>
                  </a:lnTo>
                  <a:lnTo>
                    <a:pt x="379" y="314"/>
                  </a:lnTo>
                  <a:lnTo>
                    <a:pt x="359" y="318"/>
                  </a:lnTo>
                  <a:lnTo>
                    <a:pt x="341" y="323"/>
                  </a:lnTo>
                  <a:lnTo>
                    <a:pt x="330" y="339"/>
                  </a:lnTo>
                  <a:lnTo>
                    <a:pt x="334" y="359"/>
                  </a:lnTo>
                  <a:lnTo>
                    <a:pt x="332" y="380"/>
                  </a:lnTo>
                  <a:lnTo>
                    <a:pt x="331" y="400"/>
                  </a:lnTo>
                  <a:lnTo>
                    <a:pt x="351" y="413"/>
                  </a:lnTo>
                  <a:lnTo>
                    <a:pt x="357" y="407"/>
                  </a:lnTo>
                  <a:lnTo>
                    <a:pt x="353" y="437"/>
                  </a:lnTo>
                  <a:lnTo>
                    <a:pt x="347" y="434"/>
                  </a:lnTo>
                  <a:lnTo>
                    <a:pt x="339" y="434"/>
                  </a:lnTo>
                  <a:lnTo>
                    <a:pt x="322" y="412"/>
                  </a:lnTo>
                  <a:lnTo>
                    <a:pt x="310" y="402"/>
                  </a:lnTo>
                  <a:lnTo>
                    <a:pt x="301" y="394"/>
                  </a:lnTo>
                  <a:lnTo>
                    <a:pt x="294" y="402"/>
                  </a:lnTo>
                  <a:lnTo>
                    <a:pt x="266" y="392"/>
                  </a:lnTo>
                  <a:lnTo>
                    <a:pt x="263" y="386"/>
                  </a:lnTo>
                  <a:lnTo>
                    <a:pt x="247" y="388"/>
                  </a:lnTo>
                  <a:lnTo>
                    <a:pt x="239" y="377"/>
                  </a:lnTo>
                  <a:lnTo>
                    <a:pt x="223" y="380"/>
                  </a:lnTo>
                  <a:lnTo>
                    <a:pt x="206" y="384"/>
                  </a:lnTo>
                  <a:lnTo>
                    <a:pt x="205" y="375"/>
                  </a:lnTo>
                  <a:lnTo>
                    <a:pt x="198" y="351"/>
                  </a:lnTo>
                  <a:lnTo>
                    <a:pt x="197" y="324"/>
                  </a:lnTo>
                  <a:lnTo>
                    <a:pt x="197" y="296"/>
                  </a:lnTo>
                  <a:lnTo>
                    <a:pt x="170" y="293"/>
                  </a:lnTo>
                  <a:lnTo>
                    <a:pt x="171" y="288"/>
                  </a:lnTo>
                  <a:lnTo>
                    <a:pt x="150" y="286"/>
                  </a:lnTo>
                  <a:lnTo>
                    <a:pt x="146" y="306"/>
                  </a:lnTo>
                  <a:lnTo>
                    <a:pt x="121" y="312"/>
                  </a:lnTo>
                  <a:lnTo>
                    <a:pt x="106" y="306"/>
                  </a:lnTo>
                  <a:lnTo>
                    <a:pt x="99" y="284"/>
                  </a:lnTo>
                  <a:lnTo>
                    <a:pt x="90" y="262"/>
                  </a:lnTo>
                  <a:lnTo>
                    <a:pt x="73" y="262"/>
                  </a:lnTo>
                  <a:lnTo>
                    <a:pt x="55" y="261"/>
                  </a:lnTo>
                  <a:lnTo>
                    <a:pt x="37" y="260"/>
                  </a:lnTo>
                  <a:lnTo>
                    <a:pt x="21" y="260"/>
                  </a:lnTo>
                  <a:lnTo>
                    <a:pt x="4" y="262"/>
                  </a:lnTo>
                  <a:lnTo>
                    <a:pt x="0" y="258"/>
                  </a:lnTo>
                  <a:lnTo>
                    <a:pt x="7" y="257"/>
                  </a:lnTo>
                  <a:lnTo>
                    <a:pt x="9" y="238"/>
                  </a:lnTo>
                  <a:lnTo>
                    <a:pt x="19" y="231"/>
                  </a:lnTo>
                  <a:lnTo>
                    <a:pt x="29" y="235"/>
                  </a:lnTo>
                  <a:lnTo>
                    <a:pt x="35" y="228"/>
                  </a:lnTo>
                  <a:lnTo>
                    <a:pt x="47" y="227"/>
                  </a:lnTo>
                  <a:lnTo>
                    <a:pt x="50" y="237"/>
                  </a:lnTo>
                  <a:lnTo>
                    <a:pt x="65" y="221"/>
                  </a:lnTo>
                  <a:lnTo>
                    <a:pt x="80" y="206"/>
                  </a:lnTo>
                  <a:lnTo>
                    <a:pt x="83" y="188"/>
                  </a:lnTo>
                  <a:lnTo>
                    <a:pt x="86" y="170"/>
                  </a:lnTo>
                  <a:lnTo>
                    <a:pt x="100" y="151"/>
                  </a:lnTo>
                  <a:lnTo>
                    <a:pt x="114" y="132"/>
                  </a:lnTo>
                  <a:lnTo>
                    <a:pt x="117" y="114"/>
                  </a:lnTo>
                  <a:lnTo>
                    <a:pt x="121" y="97"/>
                  </a:lnTo>
                  <a:lnTo>
                    <a:pt x="124" y="79"/>
                  </a:lnTo>
                  <a:lnTo>
                    <a:pt x="126" y="61"/>
                  </a:lnTo>
                  <a:lnTo>
                    <a:pt x="133" y="41"/>
                  </a:lnTo>
                  <a:lnTo>
                    <a:pt x="132" y="24"/>
                  </a:lnTo>
                  <a:lnTo>
                    <a:pt x="148" y="3"/>
                  </a:lnTo>
                  <a:lnTo>
                    <a:pt x="169" y="15"/>
                  </a:lnTo>
                  <a:lnTo>
                    <a:pt x="189" y="21"/>
                  </a:lnTo>
                  <a:lnTo>
                    <a:pt x="207" y="26"/>
                  </a:lnTo>
                  <a:lnTo>
                    <a:pt x="217" y="13"/>
                  </a:lnTo>
                  <a:lnTo>
                    <a:pt x="226" y="14"/>
                  </a:lnTo>
                  <a:lnTo>
                    <a:pt x="247" y="6"/>
                  </a:lnTo>
                  <a:lnTo>
                    <a:pt x="262" y="6"/>
                  </a:lnTo>
                  <a:lnTo>
                    <a:pt x="270" y="0"/>
                  </a:lnTo>
                  <a:lnTo>
                    <a:pt x="285" y="2"/>
                  </a:lnTo>
                  <a:lnTo>
                    <a:pt x="301" y="3"/>
                  </a:lnTo>
                  <a:lnTo>
                    <a:pt x="312" y="6"/>
                  </a:lnTo>
                  <a:lnTo>
                    <a:pt x="318" y="12"/>
                  </a:lnTo>
                  <a:lnTo>
                    <a:pt x="334" y="21"/>
                  </a:lnTo>
                  <a:lnTo>
                    <a:pt x="345" y="19"/>
                  </a:lnTo>
                  <a:lnTo>
                    <a:pt x="354" y="14"/>
                  </a:lnTo>
                  <a:lnTo>
                    <a:pt x="368" y="28"/>
                  </a:lnTo>
                  <a:lnTo>
                    <a:pt x="382" y="41"/>
                  </a:lnTo>
                  <a:lnTo>
                    <a:pt x="380" y="61"/>
                  </a:lnTo>
                  <a:lnTo>
                    <a:pt x="391" y="72"/>
                  </a:lnTo>
                  <a:lnTo>
                    <a:pt x="378" y="88"/>
                  </a:lnTo>
                  <a:lnTo>
                    <a:pt x="365" y="102"/>
                  </a:lnTo>
                  <a:lnTo>
                    <a:pt x="362" y="129"/>
                  </a:lnTo>
                  <a:lnTo>
                    <a:pt x="357" y="15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3" name="Freeform 287"/>
            <p:cNvSpPr>
              <a:spLocks noChangeAspect="1"/>
            </p:cNvSpPr>
            <p:nvPr/>
          </p:nvSpPr>
          <p:spPr bwMode="auto">
            <a:xfrm>
              <a:off x="3339" y="3082"/>
              <a:ext cx="241" cy="232"/>
            </a:xfrm>
            <a:custGeom>
              <a:avLst/>
              <a:gdLst>
                <a:gd name="T0" fmla="*/ 43 w 240"/>
                <a:gd name="T1" fmla="*/ 110 h 231"/>
                <a:gd name="T2" fmla="*/ 22 w 240"/>
                <a:gd name="T3" fmla="*/ 112 h 231"/>
                <a:gd name="T4" fmla="*/ 2 w 240"/>
                <a:gd name="T5" fmla="*/ 113 h 231"/>
                <a:gd name="T6" fmla="*/ 1 w 240"/>
                <a:gd name="T7" fmla="*/ 132 h 231"/>
                <a:gd name="T8" fmla="*/ 1 w 240"/>
                <a:gd name="T9" fmla="*/ 151 h 231"/>
                <a:gd name="T10" fmla="*/ 0 w 240"/>
                <a:gd name="T11" fmla="*/ 170 h 231"/>
                <a:gd name="T12" fmla="*/ 0 w 240"/>
                <a:gd name="T13" fmla="*/ 189 h 231"/>
                <a:gd name="T14" fmla="*/ 14 w 240"/>
                <a:gd name="T15" fmla="*/ 205 h 231"/>
                <a:gd name="T16" fmla="*/ 29 w 240"/>
                <a:gd name="T17" fmla="*/ 223 h 231"/>
                <a:gd name="T18" fmla="*/ 43 w 240"/>
                <a:gd name="T19" fmla="*/ 220 h 231"/>
                <a:gd name="T20" fmla="*/ 65 w 240"/>
                <a:gd name="T21" fmla="*/ 226 h 231"/>
                <a:gd name="T22" fmla="*/ 93 w 240"/>
                <a:gd name="T23" fmla="*/ 233 h 231"/>
                <a:gd name="T24" fmla="*/ 113 w 240"/>
                <a:gd name="T25" fmla="*/ 215 h 231"/>
                <a:gd name="T26" fmla="*/ 136 w 240"/>
                <a:gd name="T27" fmla="*/ 197 h 231"/>
                <a:gd name="T28" fmla="*/ 142 w 240"/>
                <a:gd name="T29" fmla="*/ 183 h 231"/>
                <a:gd name="T30" fmla="*/ 158 w 240"/>
                <a:gd name="T31" fmla="*/ 180 h 231"/>
                <a:gd name="T32" fmla="*/ 173 w 240"/>
                <a:gd name="T33" fmla="*/ 175 h 231"/>
                <a:gd name="T34" fmla="*/ 170 w 240"/>
                <a:gd name="T35" fmla="*/ 163 h 231"/>
                <a:gd name="T36" fmla="*/ 185 w 240"/>
                <a:gd name="T37" fmla="*/ 157 h 231"/>
                <a:gd name="T38" fmla="*/ 200 w 240"/>
                <a:gd name="T39" fmla="*/ 151 h 231"/>
                <a:gd name="T40" fmla="*/ 216 w 240"/>
                <a:gd name="T41" fmla="*/ 144 h 231"/>
                <a:gd name="T42" fmla="*/ 231 w 240"/>
                <a:gd name="T43" fmla="*/ 138 h 231"/>
                <a:gd name="T44" fmla="*/ 221 w 240"/>
                <a:gd name="T45" fmla="*/ 128 h 231"/>
                <a:gd name="T46" fmla="*/ 232 w 240"/>
                <a:gd name="T47" fmla="*/ 103 h 231"/>
                <a:gd name="T48" fmla="*/ 235 w 240"/>
                <a:gd name="T49" fmla="*/ 97 h 231"/>
                <a:gd name="T50" fmla="*/ 237 w 240"/>
                <a:gd name="T51" fmla="*/ 80 h 231"/>
                <a:gd name="T52" fmla="*/ 238 w 240"/>
                <a:gd name="T53" fmla="*/ 61 h 231"/>
                <a:gd name="T54" fmla="*/ 242 w 240"/>
                <a:gd name="T55" fmla="*/ 53 h 231"/>
                <a:gd name="T56" fmla="*/ 230 w 240"/>
                <a:gd name="T57" fmla="*/ 34 h 231"/>
                <a:gd name="T58" fmla="*/ 228 w 240"/>
                <a:gd name="T59" fmla="*/ 29 h 231"/>
                <a:gd name="T60" fmla="*/ 207 w 240"/>
                <a:gd name="T61" fmla="*/ 16 h 231"/>
                <a:gd name="T62" fmla="*/ 186 w 240"/>
                <a:gd name="T63" fmla="*/ 3 h 231"/>
                <a:gd name="T64" fmla="*/ 185 w 240"/>
                <a:gd name="T65" fmla="*/ 0 h 231"/>
                <a:gd name="T66" fmla="*/ 165 w 240"/>
                <a:gd name="T67" fmla="*/ 4 h 231"/>
                <a:gd name="T68" fmla="*/ 147 w 240"/>
                <a:gd name="T69" fmla="*/ 9 h 231"/>
                <a:gd name="T70" fmla="*/ 136 w 240"/>
                <a:gd name="T71" fmla="*/ 25 h 231"/>
                <a:gd name="T72" fmla="*/ 140 w 240"/>
                <a:gd name="T73" fmla="*/ 45 h 231"/>
                <a:gd name="T74" fmla="*/ 138 w 240"/>
                <a:gd name="T75" fmla="*/ 66 h 231"/>
                <a:gd name="T76" fmla="*/ 137 w 240"/>
                <a:gd name="T77" fmla="*/ 86 h 231"/>
                <a:gd name="T78" fmla="*/ 157 w 240"/>
                <a:gd name="T79" fmla="*/ 99 h 231"/>
                <a:gd name="T80" fmla="*/ 163 w 240"/>
                <a:gd name="T81" fmla="*/ 93 h 231"/>
                <a:gd name="T82" fmla="*/ 159 w 240"/>
                <a:gd name="T83" fmla="*/ 125 h 231"/>
                <a:gd name="T84" fmla="*/ 153 w 240"/>
                <a:gd name="T85" fmla="*/ 122 h 231"/>
                <a:gd name="T86" fmla="*/ 145 w 240"/>
                <a:gd name="T87" fmla="*/ 122 h 231"/>
                <a:gd name="T88" fmla="*/ 128 w 240"/>
                <a:gd name="T89" fmla="*/ 98 h 231"/>
                <a:gd name="T90" fmla="*/ 114 w 240"/>
                <a:gd name="T91" fmla="*/ 88 h 231"/>
                <a:gd name="T92" fmla="*/ 105 w 240"/>
                <a:gd name="T93" fmla="*/ 80 h 231"/>
                <a:gd name="T94" fmla="*/ 98 w 240"/>
                <a:gd name="T95" fmla="*/ 88 h 231"/>
                <a:gd name="T96" fmla="*/ 70 w 240"/>
                <a:gd name="T97" fmla="*/ 78 h 231"/>
                <a:gd name="T98" fmla="*/ 67 w 240"/>
                <a:gd name="T99" fmla="*/ 72 h 231"/>
                <a:gd name="T100" fmla="*/ 51 w 240"/>
                <a:gd name="T101" fmla="*/ 74 h 231"/>
                <a:gd name="T102" fmla="*/ 43 w 240"/>
                <a:gd name="T103" fmla="*/ 63 h 231"/>
                <a:gd name="T104" fmla="*/ 43 w 240"/>
                <a:gd name="T105" fmla="*/ 86 h 231"/>
                <a:gd name="T106" fmla="*/ 43 w 240"/>
                <a:gd name="T107" fmla="*/ 110 h 2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231"/>
                <a:gd name="T164" fmla="*/ 240 w 240"/>
                <a:gd name="T165" fmla="*/ 231 h 2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231">
                  <a:moveTo>
                    <a:pt x="43" y="110"/>
                  </a:moveTo>
                  <a:lnTo>
                    <a:pt x="22" y="112"/>
                  </a:lnTo>
                  <a:lnTo>
                    <a:pt x="2" y="11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0" y="168"/>
                  </a:lnTo>
                  <a:lnTo>
                    <a:pt x="0" y="187"/>
                  </a:lnTo>
                  <a:lnTo>
                    <a:pt x="14" y="203"/>
                  </a:lnTo>
                  <a:lnTo>
                    <a:pt x="29" y="221"/>
                  </a:lnTo>
                  <a:lnTo>
                    <a:pt x="43" y="218"/>
                  </a:lnTo>
                  <a:lnTo>
                    <a:pt x="65" y="224"/>
                  </a:lnTo>
                  <a:lnTo>
                    <a:pt x="93" y="231"/>
                  </a:lnTo>
                  <a:lnTo>
                    <a:pt x="113" y="213"/>
                  </a:lnTo>
                  <a:lnTo>
                    <a:pt x="134" y="195"/>
                  </a:lnTo>
                  <a:lnTo>
                    <a:pt x="140" y="181"/>
                  </a:lnTo>
                  <a:lnTo>
                    <a:pt x="156" y="178"/>
                  </a:lnTo>
                  <a:lnTo>
                    <a:pt x="171" y="173"/>
                  </a:lnTo>
                  <a:lnTo>
                    <a:pt x="168" y="161"/>
                  </a:lnTo>
                  <a:lnTo>
                    <a:pt x="183" y="155"/>
                  </a:lnTo>
                  <a:lnTo>
                    <a:pt x="198" y="149"/>
                  </a:lnTo>
                  <a:lnTo>
                    <a:pt x="214" y="142"/>
                  </a:lnTo>
                  <a:lnTo>
                    <a:pt x="229" y="136"/>
                  </a:lnTo>
                  <a:lnTo>
                    <a:pt x="219" y="126"/>
                  </a:lnTo>
                  <a:lnTo>
                    <a:pt x="230" y="103"/>
                  </a:lnTo>
                  <a:lnTo>
                    <a:pt x="233" y="97"/>
                  </a:lnTo>
                  <a:lnTo>
                    <a:pt x="235" y="80"/>
                  </a:lnTo>
                  <a:lnTo>
                    <a:pt x="236" y="61"/>
                  </a:lnTo>
                  <a:lnTo>
                    <a:pt x="240" y="53"/>
                  </a:lnTo>
                  <a:lnTo>
                    <a:pt x="228" y="34"/>
                  </a:lnTo>
                  <a:lnTo>
                    <a:pt x="226" y="29"/>
                  </a:lnTo>
                  <a:lnTo>
                    <a:pt x="205" y="16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63" y="4"/>
                  </a:lnTo>
                  <a:lnTo>
                    <a:pt x="145" y="9"/>
                  </a:lnTo>
                  <a:lnTo>
                    <a:pt x="134" y="25"/>
                  </a:lnTo>
                  <a:lnTo>
                    <a:pt x="138" y="45"/>
                  </a:lnTo>
                  <a:lnTo>
                    <a:pt x="136" y="66"/>
                  </a:lnTo>
                  <a:lnTo>
                    <a:pt x="135" y="86"/>
                  </a:lnTo>
                  <a:lnTo>
                    <a:pt x="155" y="99"/>
                  </a:lnTo>
                  <a:lnTo>
                    <a:pt x="161" y="93"/>
                  </a:lnTo>
                  <a:lnTo>
                    <a:pt x="157" y="123"/>
                  </a:lnTo>
                  <a:lnTo>
                    <a:pt x="151" y="120"/>
                  </a:lnTo>
                  <a:lnTo>
                    <a:pt x="143" y="120"/>
                  </a:lnTo>
                  <a:lnTo>
                    <a:pt x="126" y="98"/>
                  </a:lnTo>
                  <a:lnTo>
                    <a:pt x="114" y="88"/>
                  </a:lnTo>
                  <a:lnTo>
                    <a:pt x="105" y="80"/>
                  </a:lnTo>
                  <a:lnTo>
                    <a:pt x="98" y="88"/>
                  </a:lnTo>
                  <a:lnTo>
                    <a:pt x="70" y="78"/>
                  </a:lnTo>
                  <a:lnTo>
                    <a:pt x="67" y="72"/>
                  </a:lnTo>
                  <a:lnTo>
                    <a:pt x="51" y="74"/>
                  </a:lnTo>
                  <a:lnTo>
                    <a:pt x="43" y="63"/>
                  </a:lnTo>
                  <a:lnTo>
                    <a:pt x="43" y="86"/>
                  </a:lnTo>
                  <a:lnTo>
                    <a:pt x="43" y="11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4" name="Freeform 288"/>
            <p:cNvSpPr>
              <a:spLocks noChangeAspect="1"/>
            </p:cNvSpPr>
            <p:nvPr/>
          </p:nvSpPr>
          <p:spPr bwMode="auto">
            <a:xfrm>
              <a:off x="3405" y="3256"/>
              <a:ext cx="155" cy="159"/>
            </a:xfrm>
            <a:custGeom>
              <a:avLst/>
              <a:gdLst>
                <a:gd name="T0" fmla="*/ 76 w 155"/>
                <a:gd name="T1" fmla="*/ 153 h 159"/>
                <a:gd name="T2" fmla="*/ 72 w 155"/>
                <a:gd name="T3" fmla="*/ 148 h 159"/>
                <a:gd name="T4" fmla="*/ 53 w 155"/>
                <a:gd name="T5" fmla="*/ 139 h 159"/>
                <a:gd name="T6" fmla="*/ 47 w 155"/>
                <a:gd name="T7" fmla="*/ 121 h 159"/>
                <a:gd name="T8" fmla="*/ 41 w 155"/>
                <a:gd name="T9" fmla="*/ 114 h 159"/>
                <a:gd name="T10" fmla="*/ 38 w 155"/>
                <a:gd name="T11" fmla="*/ 109 h 159"/>
                <a:gd name="T12" fmla="*/ 24 w 155"/>
                <a:gd name="T13" fmla="*/ 96 h 159"/>
                <a:gd name="T14" fmla="*/ 12 w 155"/>
                <a:gd name="T15" fmla="*/ 74 h 159"/>
                <a:gd name="T16" fmla="*/ 0 w 155"/>
                <a:gd name="T17" fmla="*/ 51 h 159"/>
                <a:gd name="T18" fmla="*/ 28 w 155"/>
                <a:gd name="T19" fmla="*/ 58 h 159"/>
                <a:gd name="T20" fmla="*/ 48 w 155"/>
                <a:gd name="T21" fmla="*/ 40 h 159"/>
                <a:gd name="T22" fmla="*/ 69 w 155"/>
                <a:gd name="T23" fmla="*/ 22 h 159"/>
                <a:gd name="T24" fmla="*/ 75 w 155"/>
                <a:gd name="T25" fmla="*/ 8 h 159"/>
                <a:gd name="T26" fmla="*/ 91 w 155"/>
                <a:gd name="T27" fmla="*/ 5 h 159"/>
                <a:gd name="T28" fmla="*/ 106 w 155"/>
                <a:gd name="T29" fmla="*/ 0 h 159"/>
                <a:gd name="T30" fmla="*/ 105 w 155"/>
                <a:gd name="T31" fmla="*/ 10 h 159"/>
                <a:gd name="T32" fmla="*/ 116 w 155"/>
                <a:gd name="T33" fmla="*/ 9 h 159"/>
                <a:gd name="T34" fmla="*/ 136 w 155"/>
                <a:gd name="T35" fmla="*/ 18 h 159"/>
                <a:gd name="T36" fmla="*/ 155 w 155"/>
                <a:gd name="T37" fmla="*/ 26 h 159"/>
                <a:gd name="T38" fmla="*/ 155 w 155"/>
                <a:gd name="T39" fmla="*/ 54 h 159"/>
                <a:gd name="T40" fmla="*/ 151 w 155"/>
                <a:gd name="T41" fmla="*/ 74 h 159"/>
                <a:gd name="T42" fmla="*/ 153 w 155"/>
                <a:gd name="T43" fmla="*/ 95 h 159"/>
                <a:gd name="T44" fmla="*/ 147 w 155"/>
                <a:gd name="T45" fmla="*/ 115 h 159"/>
                <a:gd name="T46" fmla="*/ 142 w 155"/>
                <a:gd name="T47" fmla="*/ 134 h 159"/>
                <a:gd name="T48" fmla="*/ 129 w 155"/>
                <a:gd name="T49" fmla="*/ 147 h 159"/>
                <a:gd name="T50" fmla="*/ 116 w 155"/>
                <a:gd name="T51" fmla="*/ 159 h 159"/>
                <a:gd name="T52" fmla="*/ 97 w 155"/>
                <a:gd name="T53" fmla="*/ 156 h 159"/>
                <a:gd name="T54" fmla="*/ 78 w 155"/>
                <a:gd name="T55" fmla="*/ 154 h 159"/>
                <a:gd name="T56" fmla="*/ 76 w 155"/>
                <a:gd name="T57" fmla="*/ 153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5"/>
                <a:gd name="T88" fmla="*/ 0 h 159"/>
                <a:gd name="T89" fmla="*/ 155 w 155"/>
                <a:gd name="T90" fmla="*/ 159 h 1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5" h="159">
                  <a:moveTo>
                    <a:pt x="76" y="153"/>
                  </a:moveTo>
                  <a:lnTo>
                    <a:pt x="72" y="148"/>
                  </a:lnTo>
                  <a:lnTo>
                    <a:pt x="53" y="139"/>
                  </a:lnTo>
                  <a:lnTo>
                    <a:pt x="47" y="121"/>
                  </a:lnTo>
                  <a:lnTo>
                    <a:pt x="41" y="114"/>
                  </a:lnTo>
                  <a:lnTo>
                    <a:pt x="38" y="109"/>
                  </a:lnTo>
                  <a:lnTo>
                    <a:pt x="24" y="96"/>
                  </a:lnTo>
                  <a:lnTo>
                    <a:pt x="12" y="74"/>
                  </a:lnTo>
                  <a:lnTo>
                    <a:pt x="0" y="51"/>
                  </a:lnTo>
                  <a:lnTo>
                    <a:pt x="28" y="58"/>
                  </a:lnTo>
                  <a:lnTo>
                    <a:pt x="48" y="40"/>
                  </a:lnTo>
                  <a:lnTo>
                    <a:pt x="69" y="22"/>
                  </a:lnTo>
                  <a:lnTo>
                    <a:pt x="75" y="8"/>
                  </a:lnTo>
                  <a:lnTo>
                    <a:pt x="91" y="5"/>
                  </a:lnTo>
                  <a:lnTo>
                    <a:pt x="106" y="0"/>
                  </a:lnTo>
                  <a:lnTo>
                    <a:pt x="105" y="10"/>
                  </a:lnTo>
                  <a:lnTo>
                    <a:pt x="116" y="9"/>
                  </a:lnTo>
                  <a:lnTo>
                    <a:pt x="136" y="18"/>
                  </a:lnTo>
                  <a:lnTo>
                    <a:pt x="155" y="26"/>
                  </a:lnTo>
                  <a:lnTo>
                    <a:pt x="155" y="54"/>
                  </a:lnTo>
                  <a:lnTo>
                    <a:pt x="151" y="74"/>
                  </a:lnTo>
                  <a:lnTo>
                    <a:pt x="153" y="95"/>
                  </a:lnTo>
                  <a:lnTo>
                    <a:pt x="147" y="115"/>
                  </a:lnTo>
                  <a:lnTo>
                    <a:pt x="142" y="134"/>
                  </a:lnTo>
                  <a:lnTo>
                    <a:pt x="129" y="147"/>
                  </a:lnTo>
                  <a:lnTo>
                    <a:pt x="116" y="159"/>
                  </a:lnTo>
                  <a:lnTo>
                    <a:pt x="97" y="156"/>
                  </a:lnTo>
                  <a:lnTo>
                    <a:pt x="78" y="154"/>
                  </a:lnTo>
                  <a:lnTo>
                    <a:pt x="76" y="15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5" name="Freeform 289"/>
            <p:cNvSpPr>
              <a:spLocks noChangeAspect="1"/>
            </p:cNvSpPr>
            <p:nvPr/>
          </p:nvSpPr>
          <p:spPr bwMode="auto">
            <a:xfrm>
              <a:off x="2548" y="2241"/>
              <a:ext cx="172" cy="162"/>
            </a:xfrm>
            <a:custGeom>
              <a:avLst/>
              <a:gdLst>
                <a:gd name="T0" fmla="*/ 2 w 171"/>
                <a:gd name="T1" fmla="*/ 148 h 162"/>
                <a:gd name="T2" fmla="*/ 0 w 171"/>
                <a:gd name="T3" fmla="*/ 162 h 162"/>
                <a:gd name="T4" fmla="*/ 1 w 171"/>
                <a:gd name="T5" fmla="*/ 148 h 162"/>
                <a:gd name="T6" fmla="*/ 14 w 171"/>
                <a:gd name="T7" fmla="*/ 120 h 162"/>
                <a:gd name="T8" fmla="*/ 27 w 171"/>
                <a:gd name="T9" fmla="*/ 91 h 162"/>
                <a:gd name="T10" fmla="*/ 24 w 171"/>
                <a:gd name="T11" fmla="*/ 93 h 162"/>
                <a:gd name="T12" fmla="*/ 39 w 171"/>
                <a:gd name="T13" fmla="*/ 74 h 162"/>
                <a:gd name="T14" fmla="*/ 47 w 171"/>
                <a:gd name="T15" fmla="*/ 57 h 162"/>
                <a:gd name="T16" fmla="*/ 55 w 171"/>
                <a:gd name="T17" fmla="*/ 38 h 162"/>
                <a:gd name="T18" fmla="*/ 70 w 171"/>
                <a:gd name="T19" fmla="*/ 24 h 162"/>
                <a:gd name="T20" fmla="*/ 82 w 171"/>
                <a:gd name="T21" fmla="*/ 0 h 162"/>
                <a:gd name="T22" fmla="*/ 106 w 171"/>
                <a:gd name="T23" fmla="*/ 0 h 162"/>
                <a:gd name="T24" fmla="*/ 129 w 171"/>
                <a:gd name="T25" fmla="*/ 0 h 162"/>
                <a:gd name="T26" fmla="*/ 151 w 171"/>
                <a:gd name="T27" fmla="*/ 0 h 162"/>
                <a:gd name="T28" fmla="*/ 173 w 171"/>
                <a:gd name="T29" fmla="*/ 0 h 162"/>
                <a:gd name="T30" fmla="*/ 173 w 171"/>
                <a:gd name="T31" fmla="*/ 9 h 162"/>
                <a:gd name="T32" fmla="*/ 173 w 171"/>
                <a:gd name="T33" fmla="*/ 39 h 162"/>
                <a:gd name="T34" fmla="*/ 156 w 171"/>
                <a:gd name="T35" fmla="*/ 39 h 162"/>
                <a:gd name="T36" fmla="*/ 139 w 171"/>
                <a:gd name="T37" fmla="*/ 39 h 162"/>
                <a:gd name="T38" fmla="*/ 122 w 171"/>
                <a:gd name="T39" fmla="*/ 39 h 162"/>
                <a:gd name="T40" fmla="*/ 106 w 171"/>
                <a:gd name="T41" fmla="*/ 39 h 162"/>
                <a:gd name="T42" fmla="*/ 105 w 171"/>
                <a:gd name="T43" fmla="*/ 69 h 162"/>
                <a:gd name="T44" fmla="*/ 105 w 171"/>
                <a:gd name="T45" fmla="*/ 99 h 162"/>
                <a:gd name="T46" fmla="*/ 83 w 171"/>
                <a:gd name="T47" fmla="*/ 109 h 162"/>
                <a:gd name="T48" fmla="*/ 82 w 171"/>
                <a:gd name="T49" fmla="*/ 129 h 162"/>
                <a:gd name="T50" fmla="*/ 82 w 171"/>
                <a:gd name="T51" fmla="*/ 148 h 162"/>
                <a:gd name="T52" fmla="*/ 62 w 171"/>
                <a:gd name="T53" fmla="*/ 148 h 162"/>
                <a:gd name="T54" fmla="*/ 43 w 171"/>
                <a:gd name="T55" fmla="*/ 148 h 162"/>
                <a:gd name="T56" fmla="*/ 23 w 171"/>
                <a:gd name="T57" fmla="*/ 148 h 162"/>
                <a:gd name="T58" fmla="*/ 2 w 171"/>
                <a:gd name="T59" fmla="*/ 148 h 1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1"/>
                <a:gd name="T91" fmla="*/ 0 h 162"/>
                <a:gd name="T92" fmla="*/ 171 w 171"/>
                <a:gd name="T93" fmla="*/ 162 h 1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1" h="162">
                  <a:moveTo>
                    <a:pt x="2" y="148"/>
                  </a:moveTo>
                  <a:lnTo>
                    <a:pt x="0" y="162"/>
                  </a:lnTo>
                  <a:lnTo>
                    <a:pt x="1" y="148"/>
                  </a:lnTo>
                  <a:lnTo>
                    <a:pt x="14" y="120"/>
                  </a:lnTo>
                  <a:lnTo>
                    <a:pt x="27" y="91"/>
                  </a:lnTo>
                  <a:lnTo>
                    <a:pt x="24" y="93"/>
                  </a:lnTo>
                  <a:lnTo>
                    <a:pt x="39" y="74"/>
                  </a:lnTo>
                  <a:lnTo>
                    <a:pt x="47" y="57"/>
                  </a:lnTo>
                  <a:lnTo>
                    <a:pt x="55" y="38"/>
                  </a:lnTo>
                  <a:lnTo>
                    <a:pt x="70" y="24"/>
                  </a:lnTo>
                  <a:lnTo>
                    <a:pt x="82" y="0"/>
                  </a:lnTo>
                  <a:lnTo>
                    <a:pt x="104" y="0"/>
                  </a:lnTo>
                  <a:lnTo>
                    <a:pt x="127" y="0"/>
                  </a:lnTo>
                  <a:lnTo>
                    <a:pt x="149" y="0"/>
                  </a:lnTo>
                  <a:lnTo>
                    <a:pt x="171" y="0"/>
                  </a:lnTo>
                  <a:lnTo>
                    <a:pt x="171" y="9"/>
                  </a:lnTo>
                  <a:lnTo>
                    <a:pt x="171" y="39"/>
                  </a:lnTo>
                  <a:lnTo>
                    <a:pt x="154" y="39"/>
                  </a:lnTo>
                  <a:lnTo>
                    <a:pt x="137" y="39"/>
                  </a:lnTo>
                  <a:lnTo>
                    <a:pt x="120" y="39"/>
                  </a:lnTo>
                  <a:lnTo>
                    <a:pt x="104" y="39"/>
                  </a:lnTo>
                  <a:lnTo>
                    <a:pt x="103" y="69"/>
                  </a:lnTo>
                  <a:lnTo>
                    <a:pt x="103" y="99"/>
                  </a:lnTo>
                  <a:lnTo>
                    <a:pt x="83" y="109"/>
                  </a:lnTo>
                  <a:lnTo>
                    <a:pt x="82" y="129"/>
                  </a:lnTo>
                  <a:lnTo>
                    <a:pt x="82" y="148"/>
                  </a:lnTo>
                  <a:lnTo>
                    <a:pt x="62" y="148"/>
                  </a:lnTo>
                  <a:lnTo>
                    <a:pt x="43" y="148"/>
                  </a:lnTo>
                  <a:lnTo>
                    <a:pt x="23" y="148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115426" name="Group 290"/>
          <p:cNvGrpSpPr>
            <a:grpSpLocks/>
          </p:cNvGrpSpPr>
          <p:nvPr/>
        </p:nvGrpSpPr>
        <p:grpSpPr bwMode="auto">
          <a:xfrm>
            <a:off x="74613" y="1687513"/>
            <a:ext cx="3941762" cy="4929187"/>
            <a:chOff x="51" y="1063"/>
            <a:chExt cx="2690" cy="3105"/>
          </a:xfrm>
        </p:grpSpPr>
        <p:sp>
          <p:nvSpPr>
            <p:cNvPr id="1115427" name="Freeform 291"/>
            <p:cNvSpPr>
              <a:spLocks noChangeAspect="1"/>
            </p:cNvSpPr>
            <p:nvPr/>
          </p:nvSpPr>
          <p:spPr bwMode="auto">
            <a:xfrm>
              <a:off x="1844" y="4087"/>
              <a:ext cx="32" cy="23"/>
            </a:xfrm>
            <a:custGeom>
              <a:avLst/>
              <a:gdLst>
                <a:gd name="T0" fmla="*/ 33 w 31"/>
                <a:gd name="T1" fmla="*/ 10 h 23"/>
                <a:gd name="T2" fmla="*/ 26 w 31"/>
                <a:gd name="T3" fmla="*/ 6 h 23"/>
                <a:gd name="T4" fmla="*/ 20 w 31"/>
                <a:gd name="T5" fmla="*/ 6 h 23"/>
                <a:gd name="T6" fmla="*/ 18 w 31"/>
                <a:gd name="T7" fmla="*/ 4 h 23"/>
                <a:gd name="T8" fmla="*/ 7 w 31"/>
                <a:gd name="T9" fmla="*/ 0 h 23"/>
                <a:gd name="T10" fmla="*/ 7 w 31"/>
                <a:gd name="T11" fmla="*/ 8 h 23"/>
                <a:gd name="T12" fmla="*/ 0 w 31"/>
                <a:gd name="T13" fmla="*/ 15 h 23"/>
                <a:gd name="T14" fmla="*/ 7 w 31"/>
                <a:gd name="T15" fmla="*/ 23 h 23"/>
                <a:gd name="T16" fmla="*/ 10 w 31"/>
                <a:gd name="T17" fmla="*/ 19 h 23"/>
                <a:gd name="T18" fmla="*/ 14 w 31"/>
                <a:gd name="T19" fmla="*/ 18 h 23"/>
                <a:gd name="T20" fmla="*/ 14 w 31"/>
                <a:gd name="T21" fmla="*/ 15 h 23"/>
                <a:gd name="T22" fmla="*/ 33 w 31"/>
                <a:gd name="T23" fmla="*/ 1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3"/>
                <a:gd name="T38" fmla="*/ 31 w 31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3">
                  <a:moveTo>
                    <a:pt x="31" y="10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15"/>
                  </a:lnTo>
                  <a:lnTo>
                    <a:pt x="7" y="23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8" name="Freeform 292"/>
            <p:cNvSpPr>
              <a:spLocks noChangeAspect="1"/>
            </p:cNvSpPr>
            <p:nvPr/>
          </p:nvSpPr>
          <p:spPr bwMode="auto">
            <a:xfrm>
              <a:off x="1824" y="4090"/>
              <a:ext cx="23" cy="16"/>
            </a:xfrm>
            <a:custGeom>
              <a:avLst/>
              <a:gdLst>
                <a:gd name="T0" fmla="*/ 6 w 23"/>
                <a:gd name="T1" fmla="*/ 6 h 16"/>
                <a:gd name="T2" fmla="*/ 1 w 23"/>
                <a:gd name="T3" fmla="*/ 1 h 16"/>
                <a:gd name="T4" fmla="*/ 23 w 23"/>
                <a:gd name="T5" fmla="*/ 0 h 16"/>
                <a:gd name="T6" fmla="*/ 12 w 23"/>
                <a:gd name="T7" fmla="*/ 12 h 16"/>
                <a:gd name="T8" fmla="*/ 0 w 23"/>
                <a:gd name="T9" fmla="*/ 16 h 16"/>
                <a:gd name="T10" fmla="*/ 6 w 23"/>
                <a:gd name="T11" fmla="*/ 9 h 16"/>
                <a:gd name="T12" fmla="*/ 3 w 23"/>
                <a:gd name="T13" fmla="*/ 8 h 16"/>
                <a:gd name="T14" fmla="*/ 6 w 23"/>
                <a:gd name="T15" fmla="*/ 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16"/>
                <a:gd name="T26" fmla="*/ 23 w 2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16">
                  <a:moveTo>
                    <a:pt x="6" y="6"/>
                  </a:moveTo>
                  <a:lnTo>
                    <a:pt x="1" y="1"/>
                  </a:lnTo>
                  <a:lnTo>
                    <a:pt x="23" y="0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6" y="9"/>
                  </a:lnTo>
                  <a:lnTo>
                    <a:pt x="3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29" name="Freeform 293"/>
            <p:cNvSpPr>
              <a:spLocks noChangeAspect="1"/>
            </p:cNvSpPr>
            <p:nvPr/>
          </p:nvSpPr>
          <p:spPr bwMode="auto">
            <a:xfrm>
              <a:off x="1754" y="3596"/>
              <a:ext cx="99" cy="113"/>
            </a:xfrm>
            <a:custGeom>
              <a:avLst/>
              <a:gdLst>
                <a:gd name="T0" fmla="*/ 96 w 99"/>
                <a:gd name="T1" fmla="*/ 60 h 112"/>
                <a:gd name="T2" fmla="*/ 75 w 99"/>
                <a:gd name="T3" fmla="*/ 42 h 112"/>
                <a:gd name="T4" fmla="*/ 54 w 99"/>
                <a:gd name="T5" fmla="*/ 27 h 112"/>
                <a:gd name="T6" fmla="*/ 42 w 99"/>
                <a:gd name="T7" fmla="*/ 19 h 112"/>
                <a:gd name="T8" fmla="*/ 37 w 99"/>
                <a:gd name="T9" fmla="*/ 19 h 112"/>
                <a:gd name="T10" fmla="*/ 12 w 99"/>
                <a:gd name="T11" fmla="*/ 0 h 112"/>
                <a:gd name="T12" fmla="*/ 2 w 99"/>
                <a:gd name="T13" fmla="*/ 2 h 112"/>
                <a:gd name="T14" fmla="*/ 2 w 99"/>
                <a:gd name="T15" fmla="*/ 4 h 112"/>
                <a:gd name="T16" fmla="*/ 1 w 99"/>
                <a:gd name="T17" fmla="*/ 29 h 112"/>
                <a:gd name="T18" fmla="*/ 0 w 99"/>
                <a:gd name="T19" fmla="*/ 54 h 112"/>
                <a:gd name="T20" fmla="*/ 2 w 99"/>
                <a:gd name="T21" fmla="*/ 60 h 112"/>
                <a:gd name="T22" fmla="*/ 0 w 99"/>
                <a:gd name="T23" fmla="*/ 78 h 112"/>
                <a:gd name="T24" fmla="*/ 9 w 99"/>
                <a:gd name="T25" fmla="*/ 98 h 112"/>
                <a:gd name="T26" fmla="*/ 35 w 99"/>
                <a:gd name="T27" fmla="*/ 108 h 112"/>
                <a:gd name="T28" fmla="*/ 66 w 99"/>
                <a:gd name="T29" fmla="*/ 114 h 112"/>
                <a:gd name="T30" fmla="*/ 85 w 99"/>
                <a:gd name="T31" fmla="*/ 106 h 112"/>
                <a:gd name="T32" fmla="*/ 99 w 99"/>
                <a:gd name="T33" fmla="*/ 87 h 112"/>
                <a:gd name="T34" fmla="*/ 94 w 99"/>
                <a:gd name="T35" fmla="*/ 71 h 112"/>
                <a:gd name="T36" fmla="*/ 96 w 99"/>
                <a:gd name="T37" fmla="*/ 6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2"/>
                <a:gd name="T59" fmla="*/ 99 w 99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2">
                  <a:moveTo>
                    <a:pt x="96" y="58"/>
                  </a:moveTo>
                  <a:lnTo>
                    <a:pt x="75" y="42"/>
                  </a:lnTo>
                  <a:lnTo>
                    <a:pt x="54" y="27"/>
                  </a:lnTo>
                  <a:lnTo>
                    <a:pt x="42" y="19"/>
                  </a:lnTo>
                  <a:lnTo>
                    <a:pt x="37" y="19"/>
                  </a:lnTo>
                  <a:lnTo>
                    <a:pt x="1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29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0" y="76"/>
                  </a:lnTo>
                  <a:lnTo>
                    <a:pt x="9" y="96"/>
                  </a:lnTo>
                  <a:lnTo>
                    <a:pt x="35" y="106"/>
                  </a:lnTo>
                  <a:lnTo>
                    <a:pt x="66" y="112"/>
                  </a:lnTo>
                  <a:lnTo>
                    <a:pt x="85" y="104"/>
                  </a:lnTo>
                  <a:lnTo>
                    <a:pt x="99" y="85"/>
                  </a:lnTo>
                  <a:lnTo>
                    <a:pt x="94" y="69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0" name="Freeform 294"/>
            <p:cNvSpPr>
              <a:spLocks noChangeAspect="1"/>
            </p:cNvSpPr>
            <p:nvPr/>
          </p:nvSpPr>
          <p:spPr bwMode="auto">
            <a:xfrm>
              <a:off x="1508" y="3401"/>
              <a:ext cx="314" cy="710"/>
            </a:xfrm>
            <a:custGeom>
              <a:avLst/>
              <a:gdLst>
                <a:gd name="T0" fmla="*/ 176 w 313"/>
                <a:gd name="T1" fmla="*/ 454 h 706"/>
                <a:gd name="T2" fmla="*/ 173 w 313"/>
                <a:gd name="T3" fmla="*/ 481 h 706"/>
                <a:gd name="T4" fmla="*/ 186 w 313"/>
                <a:gd name="T5" fmla="*/ 483 h 706"/>
                <a:gd name="T6" fmla="*/ 197 w 313"/>
                <a:gd name="T7" fmla="*/ 495 h 706"/>
                <a:gd name="T8" fmla="*/ 173 w 313"/>
                <a:gd name="T9" fmla="*/ 492 h 706"/>
                <a:gd name="T10" fmla="*/ 173 w 313"/>
                <a:gd name="T11" fmla="*/ 517 h 706"/>
                <a:gd name="T12" fmla="*/ 173 w 313"/>
                <a:gd name="T13" fmla="*/ 546 h 706"/>
                <a:gd name="T14" fmla="*/ 150 w 313"/>
                <a:gd name="T15" fmla="*/ 579 h 706"/>
                <a:gd name="T16" fmla="*/ 193 w 313"/>
                <a:gd name="T17" fmla="*/ 600 h 706"/>
                <a:gd name="T18" fmla="*/ 193 w 313"/>
                <a:gd name="T19" fmla="*/ 613 h 706"/>
                <a:gd name="T20" fmla="*/ 173 w 313"/>
                <a:gd name="T21" fmla="*/ 645 h 706"/>
                <a:gd name="T22" fmla="*/ 161 w 313"/>
                <a:gd name="T23" fmla="*/ 659 h 706"/>
                <a:gd name="T24" fmla="*/ 167 w 313"/>
                <a:gd name="T25" fmla="*/ 666 h 706"/>
                <a:gd name="T26" fmla="*/ 159 w 313"/>
                <a:gd name="T27" fmla="*/ 683 h 706"/>
                <a:gd name="T28" fmla="*/ 162 w 313"/>
                <a:gd name="T29" fmla="*/ 698 h 706"/>
                <a:gd name="T30" fmla="*/ 186 w 313"/>
                <a:gd name="T31" fmla="*/ 714 h 706"/>
                <a:gd name="T32" fmla="*/ 117 w 313"/>
                <a:gd name="T33" fmla="*/ 703 h 706"/>
                <a:gd name="T34" fmla="*/ 96 w 313"/>
                <a:gd name="T35" fmla="*/ 676 h 706"/>
                <a:gd name="T36" fmla="*/ 67 w 313"/>
                <a:gd name="T37" fmla="*/ 646 h 706"/>
                <a:gd name="T38" fmla="*/ 76 w 313"/>
                <a:gd name="T39" fmla="*/ 600 h 706"/>
                <a:gd name="T40" fmla="*/ 70 w 313"/>
                <a:gd name="T41" fmla="*/ 556 h 706"/>
                <a:gd name="T42" fmla="*/ 57 w 313"/>
                <a:gd name="T43" fmla="*/ 540 h 706"/>
                <a:gd name="T44" fmla="*/ 55 w 313"/>
                <a:gd name="T45" fmla="*/ 527 h 706"/>
                <a:gd name="T46" fmla="*/ 36 w 313"/>
                <a:gd name="T47" fmla="*/ 489 h 706"/>
                <a:gd name="T48" fmla="*/ 29 w 313"/>
                <a:gd name="T49" fmla="*/ 439 h 706"/>
                <a:gd name="T50" fmla="*/ 30 w 313"/>
                <a:gd name="T51" fmla="*/ 399 h 706"/>
                <a:gd name="T52" fmla="*/ 22 w 313"/>
                <a:gd name="T53" fmla="*/ 366 h 706"/>
                <a:gd name="T54" fmla="*/ 27 w 313"/>
                <a:gd name="T55" fmla="*/ 331 h 706"/>
                <a:gd name="T56" fmla="*/ 24 w 313"/>
                <a:gd name="T57" fmla="*/ 285 h 706"/>
                <a:gd name="T58" fmla="*/ 10 w 313"/>
                <a:gd name="T59" fmla="*/ 251 h 706"/>
                <a:gd name="T60" fmla="*/ 1 w 313"/>
                <a:gd name="T61" fmla="*/ 217 h 706"/>
                <a:gd name="T62" fmla="*/ 4 w 313"/>
                <a:gd name="T63" fmla="*/ 185 h 706"/>
                <a:gd name="T64" fmla="*/ 11 w 313"/>
                <a:gd name="T65" fmla="*/ 148 h 706"/>
                <a:gd name="T66" fmla="*/ 24 w 313"/>
                <a:gd name="T67" fmla="*/ 120 h 706"/>
                <a:gd name="T68" fmla="*/ 13 w 313"/>
                <a:gd name="T69" fmla="*/ 72 h 706"/>
                <a:gd name="T70" fmla="*/ 34 w 313"/>
                <a:gd name="T71" fmla="*/ 52 h 706"/>
                <a:gd name="T72" fmla="*/ 34 w 313"/>
                <a:gd name="T73" fmla="*/ 23 h 706"/>
                <a:gd name="T74" fmla="*/ 55 w 313"/>
                <a:gd name="T75" fmla="*/ 2 h 706"/>
                <a:gd name="T76" fmla="*/ 90 w 313"/>
                <a:gd name="T77" fmla="*/ 21 h 706"/>
                <a:gd name="T78" fmla="*/ 120 w 313"/>
                <a:gd name="T79" fmla="*/ 4 h 706"/>
                <a:gd name="T80" fmla="*/ 144 w 313"/>
                <a:gd name="T81" fmla="*/ 29 h 706"/>
                <a:gd name="T82" fmla="*/ 182 w 313"/>
                <a:gd name="T83" fmla="*/ 55 h 706"/>
                <a:gd name="T84" fmla="*/ 217 w 313"/>
                <a:gd name="T85" fmla="*/ 74 h 706"/>
                <a:gd name="T86" fmla="*/ 228 w 313"/>
                <a:gd name="T87" fmla="*/ 109 h 706"/>
                <a:gd name="T88" fmla="*/ 243 w 313"/>
                <a:gd name="T89" fmla="*/ 132 h 706"/>
                <a:gd name="T90" fmla="*/ 280 w 313"/>
                <a:gd name="T91" fmla="*/ 129 h 706"/>
                <a:gd name="T92" fmla="*/ 295 w 313"/>
                <a:gd name="T93" fmla="*/ 88 h 706"/>
                <a:gd name="T94" fmla="*/ 315 w 313"/>
                <a:gd name="T95" fmla="*/ 120 h 706"/>
                <a:gd name="T96" fmla="*/ 291 w 313"/>
                <a:gd name="T97" fmla="*/ 143 h 706"/>
                <a:gd name="T98" fmla="*/ 269 w 313"/>
                <a:gd name="T99" fmla="*/ 170 h 706"/>
                <a:gd name="T100" fmla="*/ 249 w 313"/>
                <a:gd name="T101" fmla="*/ 197 h 706"/>
                <a:gd name="T102" fmla="*/ 248 w 313"/>
                <a:gd name="T103" fmla="*/ 225 h 706"/>
                <a:gd name="T104" fmla="*/ 250 w 313"/>
                <a:gd name="T105" fmla="*/ 267 h 706"/>
                <a:gd name="T106" fmla="*/ 253 w 313"/>
                <a:gd name="T107" fmla="*/ 304 h 706"/>
                <a:gd name="T108" fmla="*/ 282 w 313"/>
                <a:gd name="T109" fmla="*/ 339 h 706"/>
                <a:gd name="T110" fmla="*/ 287 w 313"/>
                <a:gd name="T111" fmla="*/ 369 h 706"/>
                <a:gd name="T112" fmla="*/ 263 w 313"/>
                <a:gd name="T113" fmla="*/ 394 h 706"/>
                <a:gd name="T114" fmla="*/ 230 w 313"/>
                <a:gd name="T115" fmla="*/ 401 h 706"/>
                <a:gd name="T116" fmla="*/ 198 w 313"/>
                <a:gd name="T117" fmla="*/ 403 h 706"/>
                <a:gd name="T118" fmla="*/ 208 w 313"/>
                <a:gd name="T119" fmla="*/ 441 h 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"/>
                <a:gd name="T181" fmla="*/ 0 h 706"/>
                <a:gd name="T182" fmla="*/ 313 w 313"/>
                <a:gd name="T183" fmla="*/ 706 h 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" h="706">
                  <a:moveTo>
                    <a:pt x="202" y="448"/>
                  </a:moveTo>
                  <a:lnTo>
                    <a:pt x="174" y="448"/>
                  </a:lnTo>
                  <a:lnTo>
                    <a:pt x="156" y="444"/>
                  </a:lnTo>
                  <a:lnTo>
                    <a:pt x="171" y="475"/>
                  </a:lnTo>
                  <a:lnTo>
                    <a:pt x="177" y="478"/>
                  </a:lnTo>
                  <a:lnTo>
                    <a:pt x="184" y="477"/>
                  </a:lnTo>
                  <a:lnTo>
                    <a:pt x="190" y="472"/>
                  </a:lnTo>
                  <a:lnTo>
                    <a:pt x="195" y="489"/>
                  </a:lnTo>
                  <a:lnTo>
                    <a:pt x="184" y="486"/>
                  </a:lnTo>
                  <a:lnTo>
                    <a:pt x="171" y="486"/>
                  </a:lnTo>
                  <a:lnTo>
                    <a:pt x="185" y="493"/>
                  </a:lnTo>
                  <a:lnTo>
                    <a:pt x="171" y="511"/>
                  </a:lnTo>
                  <a:lnTo>
                    <a:pt x="173" y="530"/>
                  </a:lnTo>
                  <a:lnTo>
                    <a:pt x="171" y="540"/>
                  </a:lnTo>
                  <a:lnTo>
                    <a:pt x="150" y="551"/>
                  </a:lnTo>
                  <a:lnTo>
                    <a:pt x="150" y="573"/>
                  </a:lnTo>
                  <a:lnTo>
                    <a:pt x="180" y="587"/>
                  </a:lnTo>
                  <a:lnTo>
                    <a:pt x="191" y="594"/>
                  </a:lnTo>
                  <a:lnTo>
                    <a:pt x="184" y="605"/>
                  </a:lnTo>
                  <a:lnTo>
                    <a:pt x="191" y="607"/>
                  </a:lnTo>
                  <a:lnTo>
                    <a:pt x="181" y="622"/>
                  </a:lnTo>
                  <a:lnTo>
                    <a:pt x="171" y="637"/>
                  </a:lnTo>
                  <a:lnTo>
                    <a:pt x="170" y="656"/>
                  </a:lnTo>
                  <a:lnTo>
                    <a:pt x="159" y="651"/>
                  </a:lnTo>
                  <a:lnTo>
                    <a:pt x="155" y="653"/>
                  </a:lnTo>
                  <a:lnTo>
                    <a:pt x="165" y="658"/>
                  </a:lnTo>
                  <a:lnTo>
                    <a:pt x="157" y="670"/>
                  </a:lnTo>
                  <a:lnTo>
                    <a:pt x="157" y="675"/>
                  </a:lnTo>
                  <a:lnTo>
                    <a:pt x="166" y="690"/>
                  </a:lnTo>
                  <a:lnTo>
                    <a:pt x="160" y="690"/>
                  </a:lnTo>
                  <a:lnTo>
                    <a:pt x="173" y="695"/>
                  </a:lnTo>
                  <a:lnTo>
                    <a:pt x="184" y="706"/>
                  </a:lnTo>
                  <a:lnTo>
                    <a:pt x="154" y="699"/>
                  </a:lnTo>
                  <a:lnTo>
                    <a:pt x="117" y="695"/>
                  </a:lnTo>
                  <a:lnTo>
                    <a:pt x="108" y="685"/>
                  </a:lnTo>
                  <a:lnTo>
                    <a:pt x="96" y="668"/>
                  </a:lnTo>
                  <a:lnTo>
                    <a:pt x="85" y="668"/>
                  </a:lnTo>
                  <a:lnTo>
                    <a:pt x="67" y="638"/>
                  </a:lnTo>
                  <a:lnTo>
                    <a:pt x="79" y="625"/>
                  </a:lnTo>
                  <a:lnTo>
                    <a:pt x="76" y="594"/>
                  </a:lnTo>
                  <a:lnTo>
                    <a:pt x="72" y="567"/>
                  </a:lnTo>
                  <a:lnTo>
                    <a:pt x="70" y="550"/>
                  </a:lnTo>
                  <a:lnTo>
                    <a:pt x="65" y="540"/>
                  </a:lnTo>
                  <a:lnTo>
                    <a:pt x="57" y="534"/>
                  </a:lnTo>
                  <a:lnTo>
                    <a:pt x="70" y="530"/>
                  </a:lnTo>
                  <a:lnTo>
                    <a:pt x="55" y="521"/>
                  </a:lnTo>
                  <a:lnTo>
                    <a:pt x="46" y="497"/>
                  </a:lnTo>
                  <a:lnTo>
                    <a:pt x="36" y="483"/>
                  </a:lnTo>
                  <a:lnTo>
                    <a:pt x="36" y="466"/>
                  </a:lnTo>
                  <a:lnTo>
                    <a:pt x="29" y="435"/>
                  </a:lnTo>
                  <a:lnTo>
                    <a:pt x="27" y="409"/>
                  </a:lnTo>
                  <a:lnTo>
                    <a:pt x="30" y="395"/>
                  </a:lnTo>
                  <a:lnTo>
                    <a:pt x="28" y="382"/>
                  </a:lnTo>
                  <a:lnTo>
                    <a:pt x="22" y="362"/>
                  </a:lnTo>
                  <a:lnTo>
                    <a:pt x="17" y="342"/>
                  </a:lnTo>
                  <a:lnTo>
                    <a:pt x="27" y="327"/>
                  </a:lnTo>
                  <a:lnTo>
                    <a:pt x="21" y="311"/>
                  </a:lnTo>
                  <a:lnTo>
                    <a:pt x="24" y="281"/>
                  </a:lnTo>
                  <a:lnTo>
                    <a:pt x="20" y="268"/>
                  </a:lnTo>
                  <a:lnTo>
                    <a:pt x="10" y="249"/>
                  </a:lnTo>
                  <a:lnTo>
                    <a:pt x="0" y="231"/>
                  </a:lnTo>
                  <a:lnTo>
                    <a:pt x="1" y="215"/>
                  </a:lnTo>
                  <a:lnTo>
                    <a:pt x="5" y="201"/>
                  </a:lnTo>
                  <a:lnTo>
                    <a:pt x="4" y="183"/>
                  </a:lnTo>
                  <a:lnTo>
                    <a:pt x="3" y="167"/>
                  </a:lnTo>
                  <a:lnTo>
                    <a:pt x="11" y="146"/>
                  </a:lnTo>
                  <a:lnTo>
                    <a:pt x="19" y="125"/>
                  </a:lnTo>
                  <a:lnTo>
                    <a:pt x="24" y="118"/>
                  </a:lnTo>
                  <a:lnTo>
                    <a:pt x="18" y="105"/>
                  </a:lnTo>
                  <a:lnTo>
                    <a:pt x="13" y="72"/>
                  </a:lnTo>
                  <a:lnTo>
                    <a:pt x="18" y="61"/>
                  </a:lnTo>
                  <a:lnTo>
                    <a:pt x="34" y="52"/>
                  </a:lnTo>
                  <a:lnTo>
                    <a:pt x="39" y="28"/>
                  </a:lnTo>
                  <a:lnTo>
                    <a:pt x="34" y="23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80" y="8"/>
                  </a:lnTo>
                  <a:lnTo>
                    <a:pt x="90" y="21"/>
                  </a:lnTo>
                  <a:lnTo>
                    <a:pt x="97" y="9"/>
                  </a:lnTo>
                  <a:lnTo>
                    <a:pt x="120" y="4"/>
                  </a:lnTo>
                  <a:lnTo>
                    <a:pt x="124" y="10"/>
                  </a:lnTo>
                  <a:lnTo>
                    <a:pt x="144" y="29"/>
                  </a:lnTo>
                  <a:lnTo>
                    <a:pt x="163" y="49"/>
                  </a:lnTo>
                  <a:lnTo>
                    <a:pt x="180" y="55"/>
                  </a:lnTo>
                  <a:lnTo>
                    <a:pt x="197" y="63"/>
                  </a:lnTo>
                  <a:lnTo>
                    <a:pt x="215" y="74"/>
                  </a:lnTo>
                  <a:lnTo>
                    <a:pt x="234" y="85"/>
                  </a:lnTo>
                  <a:lnTo>
                    <a:pt x="226" y="107"/>
                  </a:lnTo>
                  <a:lnTo>
                    <a:pt x="218" y="129"/>
                  </a:lnTo>
                  <a:lnTo>
                    <a:pt x="241" y="130"/>
                  </a:lnTo>
                  <a:lnTo>
                    <a:pt x="265" y="132"/>
                  </a:lnTo>
                  <a:lnTo>
                    <a:pt x="278" y="127"/>
                  </a:lnTo>
                  <a:lnTo>
                    <a:pt x="294" y="103"/>
                  </a:lnTo>
                  <a:lnTo>
                    <a:pt x="293" y="88"/>
                  </a:lnTo>
                  <a:lnTo>
                    <a:pt x="305" y="88"/>
                  </a:lnTo>
                  <a:lnTo>
                    <a:pt x="313" y="118"/>
                  </a:lnTo>
                  <a:lnTo>
                    <a:pt x="301" y="130"/>
                  </a:lnTo>
                  <a:lnTo>
                    <a:pt x="289" y="141"/>
                  </a:lnTo>
                  <a:lnTo>
                    <a:pt x="278" y="154"/>
                  </a:lnTo>
                  <a:lnTo>
                    <a:pt x="267" y="168"/>
                  </a:lnTo>
                  <a:lnTo>
                    <a:pt x="257" y="182"/>
                  </a:lnTo>
                  <a:lnTo>
                    <a:pt x="247" y="195"/>
                  </a:lnTo>
                  <a:lnTo>
                    <a:pt x="247" y="198"/>
                  </a:lnTo>
                  <a:lnTo>
                    <a:pt x="246" y="223"/>
                  </a:lnTo>
                  <a:lnTo>
                    <a:pt x="245" y="248"/>
                  </a:lnTo>
                  <a:lnTo>
                    <a:pt x="248" y="264"/>
                  </a:lnTo>
                  <a:lnTo>
                    <a:pt x="242" y="274"/>
                  </a:lnTo>
                  <a:lnTo>
                    <a:pt x="251" y="300"/>
                  </a:lnTo>
                  <a:lnTo>
                    <a:pt x="278" y="319"/>
                  </a:lnTo>
                  <a:lnTo>
                    <a:pt x="280" y="335"/>
                  </a:lnTo>
                  <a:lnTo>
                    <a:pt x="293" y="344"/>
                  </a:lnTo>
                  <a:lnTo>
                    <a:pt x="285" y="365"/>
                  </a:lnTo>
                  <a:lnTo>
                    <a:pt x="277" y="385"/>
                  </a:lnTo>
                  <a:lnTo>
                    <a:pt x="261" y="390"/>
                  </a:lnTo>
                  <a:lnTo>
                    <a:pt x="245" y="393"/>
                  </a:lnTo>
                  <a:lnTo>
                    <a:pt x="228" y="397"/>
                  </a:lnTo>
                  <a:lnTo>
                    <a:pt x="212" y="402"/>
                  </a:lnTo>
                  <a:lnTo>
                    <a:pt x="196" y="399"/>
                  </a:lnTo>
                  <a:lnTo>
                    <a:pt x="202" y="408"/>
                  </a:lnTo>
                  <a:lnTo>
                    <a:pt x="206" y="437"/>
                  </a:lnTo>
                  <a:lnTo>
                    <a:pt x="202" y="4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1" name="Freeform 295"/>
            <p:cNvSpPr>
              <a:spLocks noChangeAspect="1"/>
            </p:cNvSpPr>
            <p:nvPr/>
          </p:nvSpPr>
          <p:spPr bwMode="auto">
            <a:xfrm>
              <a:off x="1693" y="4118"/>
              <a:ext cx="77" cy="50"/>
            </a:xfrm>
            <a:custGeom>
              <a:avLst/>
              <a:gdLst>
                <a:gd name="T0" fmla="*/ 7 w 77"/>
                <a:gd name="T1" fmla="*/ 10 h 50"/>
                <a:gd name="T2" fmla="*/ 0 w 77"/>
                <a:gd name="T3" fmla="*/ 0 h 50"/>
                <a:gd name="T4" fmla="*/ 10 w 77"/>
                <a:gd name="T5" fmla="*/ 24 h 50"/>
                <a:gd name="T6" fmla="*/ 20 w 77"/>
                <a:gd name="T7" fmla="*/ 50 h 50"/>
                <a:gd name="T8" fmla="*/ 48 w 77"/>
                <a:gd name="T9" fmla="*/ 50 h 50"/>
                <a:gd name="T10" fmla="*/ 77 w 77"/>
                <a:gd name="T11" fmla="*/ 50 h 50"/>
                <a:gd name="T12" fmla="*/ 75 w 77"/>
                <a:gd name="T13" fmla="*/ 44 h 50"/>
                <a:gd name="T14" fmla="*/ 34 w 77"/>
                <a:gd name="T15" fmla="*/ 31 h 50"/>
                <a:gd name="T16" fmla="*/ 7 w 77"/>
                <a:gd name="T17" fmla="*/ 1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50"/>
                <a:gd name="T29" fmla="*/ 77 w 7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50">
                  <a:moveTo>
                    <a:pt x="7" y="1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20" y="50"/>
                  </a:lnTo>
                  <a:lnTo>
                    <a:pt x="48" y="50"/>
                  </a:lnTo>
                  <a:lnTo>
                    <a:pt x="77" y="50"/>
                  </a:lnTo>
                  <a:lnTo>
                    <a:pt x="75" y="44"/>
                  </a:lnTo>
                  <a:lnTo>
                    <a:pt x="34" y="31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2" name="Freeform 296"/>
            <p:cNvSpPr>
              <a:spLocks noChangeAspect="1"/>
            </p:cNvSpPr>
            <p:nvPr/>
          </p:nvSpPr>
          <p:spPr bwMode="auto">
            <a:xfrm>
              <a:off x="1467" y="3301"/>
              <a:ext cx="226" cy="845"/>
            </a:xfrm>
            <a:custGeom>
              <a:avLst/>
              <a:gdLst>
                <a:gd name="T0" fmla="*/ 22 w 224"/>
                <a:gd name="T1" fmla="*/ 337 h 841"/>
                <a:gd name="T2" fmla="*/ 24 w 224"/>
                <a:gd name="T3" fmla="*/ 393 h 841"/>
                <a:gd name="T4" fmla="*/ 18 w 224"/>
                <a:gd name="T5" fmla="*/ 455 h 841"/>
                <a:gd name="T6" fmla="*/ 27 w 224"/>
                <a:gd name="T7" fmla="*/ 502 h 841"/>
                <a:gd name="T8" fmla="*/ 43 w 224"/>
                <a:gd name="T9" fmla="*/ 567 h 841"/>
                <a:gd name="T10" fmla="*/ 61 w 224"/>
                <a:gd name="T11" fmla="*/ 567 h 841"/>
                <a:gd name="T12" fmla="*/ 71 w 224"/>
                <a:gd name="T13" fmla="*/ 584 h 841"/>
                <a:gd name="T14" fmla="*/ 71 w 224"/>
                <a:gd name="T15" fmla="*/ 601 h 841"/>
                <a:gd name="T16" fmla="*/ 83 w 224"/>
                <a:gd name="T17" fmla="*/ 635 h 841"/>
                <a:gd name="T18" fmla="*/ 78 w 224"/>
                <a:gd name="T19" fmla="*/ 654 h 841"/>
                <a:gd name="T20" fmla="*/ 81 w 224"/>
                <a:gd name="T21" fmla="*/ 673 h 841"/>
                <a:gd name="T22" fmla="*/ 74 w 224"/>
                <a:gd name="T23" fmla="*/ 674 h 841"/>
                <a:gd name="T24" fmla="*/ 63 w 224"/>
                <a:gd name="T25" fmla="*/ 667 h 841"/>
                <a:gd name="T26" fmla="*/ 49 w 224"/>
                <a:gd name="T27" fmla="*/ 685 h 841"/>
                <a:gd name="T28" fmla="*/ 83 w 224"/>
                <a:gd name="T29" fmla="*/ 696 h 841"/>
                <a:gd name="T30" fmla="*/ 73 w 224"/>
                <a:gd name="T31" fmla="*/ 709 h 841"/>
                <a:gd name="T32" fmla="*/ 99 w 224"/>
                <a:gd name="T33" fmla="*/ 714 h 841"/>
                <a:gd name="T34" fmla="*/ 80 w 224"/>
                <a:gd name="T35" fmla="*/ 716 h 841"/>
                <a:gd name="T36" fmla="*/ 98 w 224"/>
                <a:gd name="T37" fmla="*/ 756 h 841"/>
                <a:gd name="T38" fmla="*/ 108 w 224"/>
                <a:gd name="T39" fmla="*/ 772 h 841"/>
                <a:gd name="T40" fmla="*/ 123 w 224"/>
                <a:gd name="T41" fmla="*/ 791 h 841"/>
                <a:gd name="T42" fmla="*/ 133 w 224"/>
                <a:gd name="T43" fmla="*/ 804 h 841"/>
                <a:gd name="T44" fmla="*/ 144 w 224"/>
                <a:gd name="T45" fmla="*/ 824 h 841"/>
                <a:gd name="T46" fmla="*/ 153 w 224"/>
                <a:gd name="T47" fmla="*/ 834 h 841"/>
                <a:gd name="T48" fmla="*/ 194 w 224"/>
                <a:gd name="T49" fmla="*/ 821 h 841"/>
                <a:gd name="T50" fmla="*/ 198 w 224"/>
                <a:gd name="T51" fmla="*/ 807 h 841"/>
                <a:gd name="T52" fmla="*/ 138 w 224"/>
                <a:gd name="T53" fmla="*/ 776 h 841"/>
                <a:gd name="T54" fmla="*/ 121 w 224"/>
                <a:gd name="T55" fmla="*/ 731 h 841"/>
                <a:gd name="T56" fmla="*/ 112 w 224"/>
                <a:gd name="T57" fmla="*/ 656 h 841"/>
                <a:gd name="T58" fmla="*/ 112 w 224"/>
                <a:gd name="T59" fmla="*/ 636 h 841"/>
                <a:gd name="T60" fmla="*/ 78 w 224"/>
                <a:gd name="T61" fmla="*/ 589 h 841"/>
                <a:gd name="T62" fmla="*/ 69 w 224"/>
                <a:gd name="T63" fmla="*/ 513 h 841"/>
                <a:gd name="T64" fmla="*/ 64 w 224"/>
                <a:gd name="T65" fmla="*/ 466 h 841"/>
                <a:gd name="T66" fmla="*/ 63 w 224"/>
                <a:gd name="T67" fmla="*/ 415 h 841"/>
                <a:gd name="T68" fmla="*/ 50 w 224"/>
                <a:gd name="T69" fmla="*/ 353 h 841"/>
                <a:gd name="T70" fmla="*/ 45 w 224"/>
                <a:gd name="T71" fmla="*/ 303 h 841"/>
                <a:gd name="T72" fmla="*/ 51 w 224"/>
                <a:gd name="T73" fmla="*/ 248 h 841"/>
                <a:gd name="T74" fmla="*/ 60 w 224"/>
                <a:gd name="T75" fmla="*/ 207 h 841"/>
                <a:gd name="T76" fmla="*/ 76 w 224"/>
                <a:gd name="T77" fmla="*/ 154 h 841"/>
                <a:gd name="T78" fmla="*/ 62 w 224"/>
                <a:gd name="T79" fmla="*/ 123 h 841"/>
                <a:gd name="T80" fmla="*/ 38 w 224"/>
                <a:gd name="T81" fmla="*/ 59 h 841"/>
                <a:gd name="T82" fmla="*/ 22 w 224"/>
                <a:gd name="T83" fmla="*/ 11 h 841"/>
                <a:gd name="T84" fmla="*/ 3 w 224"/>
                <a:gd name="T85" fmla="*/ 19 h 841"/>
                <a:gd name="T86" fmla="*/ 11 w 224"/>
                <a:gd name="T87" fmla="*/ 78 h 841"/>
                <a:gd name="T88" fmla="*/ 10 w 224"/>
                <a:gd name="T89" fmla="*/ 142 h 841"/>
                <a:gd name="T90" fmla="*/ 13 w 224"/>
                <a:gd name="T91" fmla="*/ 229 h 841"/>
                <a:gd name="T92" fmla="*/ 14 w 224"/>
                <a:gd name="T93" fmla="*/ 301 h 8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841"/>
                <a:gd name="T143" fmla="*/ 224 w 224"/>
                <a:gd name="T144" fmla="*/ 841 h 8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841">
                  <a:moveTo>
                    <a:pt x="14" y="299"/>
                  </a:moveTo>
                  <a:lnTo>
                    <a:pt x="18" y="315"/>
                  </a:lnTo>
                  <a:lnTo>
                    <a:pt x="22" y="333"/>
                  </a:lnTo>
                  <a:lnTo>
                    <a:pt x="24" y="350"/>
                  </a:lnTo>
                  <a:lnTo>
                    <a:pt x="27" y="368"/>
                  </a:lnTo>
                  <a:lnTo>
                    <a:pt x="24" y="389"/>
                  </a:lnTo>
                  <a:lnTo>
                    <a:pt x="22" y="410"/>
                  </a:lnTo>
                  <a:lnTo>
                    <a:pt x="21" y="431"/>
                  </a:lnTo>
                  <a:lnTo>
                    <a:pt x="18" y="451"/>
                  </a:lnTo>
                  <a:lnTo>
                    <a:pt x="13" y="459"/>
                  </a:lnTo>
                  <a:lnTo>
                    <a:pt x="21" y="479"/>
                  </a:lnTo>
                  <a:lnTo>
                    <a:pt x="27" y="498"/>
                  </a:lnTo>
                  <a:lnTo>
                    <a:pt x="33" y="520"/>
                  </a:lnTo>
                  <a:lnTo>
                    <a:pt x="30" y="541"/>
                  </a:lnTo>
                  <a:lnTo>
                    <a:pt x="43" y="561"/>
                  </a:lnTo>
                  <a:lnTo>
                    <a:pt x="44" y="565"/>
                  </a:lnTo>
                  <a:lnTo>
                    <a:pt x="51" y="561"/>
                  </a:lnTo>
                  <a:lnTo>
                    <a:pt x="59" y="561"/>
                  </a:lnTo>
                  <a:lnTo>
                    <a:pt x="64" y="558"/>
                  </a:lnTo>
                  <a:lnTo>
                    <a:pt x="62" y="570"/>
                  </a:lnTo>
                  <a:lnTo>
                    <a:pt x="69" y="578"/>
                  </a:lnTo>
                  <a:lnTo>
                    <a:pt x="66" y="575"/>
                  </a:lnTo>
                  <a:lnTo>
                    <a:pt x="67" y="582"/>
                  </a:lnTo>
                  <a:lnTo>
                    <a:pt x="69" y="595"/>
                  </a:lnTo>
                  <a:lnTo>
                    <a:pt x="70" y="611"/>
                  </a:lnTo>
                  <a:lnTo>
                    <a:pt x="70" y="619"/>
                  </a:lnTo>
                  <a:lnTo>
                    <a:pt x="81" y="629"/>
                  </a:lnTo>
                  <a:lnTo>
                    <a:pt x="75" y="643"/>
                  </a:lnTo>
                  <a:lnTo>
                    <a:pt x="82" y="648"/>
                  </a:lnTo>
                  <a:lnTo>
                    <a:pt x="76" y="648"/>
                  </a:lnTo>
                  <a:lnTo>
                    <a:pt x="76" y="655"/>
                  </a:lnTo>
                  <a:lnTo>
                    <a:pt x="78" y="655"/>
                  </a:lnTo>
                  <a:lnTo>
                    <a:pt x="79" y="667"/>
                  </a:lnTo>
                  <a:lnTo>
                    <a:pt x="80" y="666"/>
                  </a:lnTo>
                  <a:lnTo>
                    <a:pt x="74" y="675"/>
                  </a:lnTo>
                  <a:lnTo>
                    <a:pt x="72" y="668"/>
                  </a:lnTo>
                  <a:lnTo>
                    <a:pt x="66" y="668"/>
                  </a:lnTo>
                  <a:lnTo>
                    <a:pt x="67" y="661"/>
                  </a:lnTo>
                  <a:lnTo>
                    <a:pt x="61" y="661"/>
                  </a:lnTo>
                  <a:lnTo>
                    <a:pt x="57" y="663"/>
                  </a:lnTo>
                  <a:lnTo>
                    <a:pt x="46" y="682"/>
                  </a:lnTo>
                  <a:lnTo>
                    <a:pt x="49" y="679"/>
                  </a:lnTo>
                  <a:lnTo>
                    <a:pt x="56" y="676"/>
                  </a:lnTo>
                  <a:lnTo>
                    <a:pt x="68" y="680"/>
                  </a:lnTo>
                  <a:lnTo>
                    <a:pt x="81" y="690"/>
                  </a:lnTo>
                  <a:lnTo>
                    <a:pt x="75" y="696"/>
                  </a:lnTo>
                  <a:lnTo>
                    <a:pt x="80" y="699"/>
                  </a:lnTo>
                  <a:lnTo>
                    <a:pt x="71" y="703"/>
                  </a:lnTo>
                  <a:lnTo>
                    <a:pt x="89" y="701"/>
                  </a:lnTo>
                  <a:lnTo>
                    <a:pt x="90" y="699"/>
                  </a:lnTo>
                  <a:lnTo>
                    <a:pt x="97" y="708"/>
                  </a:lnTo>
                  <a:lnTo>
                    <a:pt x="97" y="714"/>
                  </a:lnTo>
                  <a:lnTo>
                    <a:pt x="83" y="710"/>
                  </a:lnTo>
                  <a:lnTo>
                    <a:pt x="78" y="710"/>
                  </a:lnTo>
                  <a:lnTo>
                    <a:pt x="86" y="724"/>
                  </a:lnTo>
                  <a:lnTo>
                    <a:pt x="95" y="739"/>
                  </a:lnTo>
                  <a:lnTo>
                    <a:pt x="96" y="748"/>
                  </a:lnTo>
                  <a:lnTo>
                    <a:pt x="101" y="756"/>
                  </a:lnTo>
                  <a:lnTo>
                    <a:pt x="96" y="759"/>
                  </a:lnTo>
                  <a:lnTo>
                    <a:pt x="106" y="764"/>
                  </a:lnTo>
                  <a:lnTo>
                    <a:pt x="114" y="773"/>
                  </a:lnTo>
                  <a:lnTo>
                    <a:pt x="113" y="778"/>
                  </a:lnTo>
                  <a:lnTo>
                    <a:pt x="121" y="783"/>
                  </a:lnTo>
                  <a:lnTo>
                    <a:pt x="126" y="790"/>
                  </a:lnTo>
                  <a:lnTo>
                    <a:pt x="121" y="788"/>
                  </a:lnTo>
                  <a:lnTo>
                    <a:pt x="131" y="796"/>
                  </a:lnTo>
                  <a:lnTo>
                    <a:pt x="131" y="802"/>
                  </a:lnTo>
                  <a:lnTo>
                    <a:pt x="140" y="812"/>
                  </a:lnTo>
                  <a:lnTo>
                    <a:pt x="142" y="816"/>
                  </a:lnTo>
                  <a:lnTo>
                    <a:pt x="152" y="822"/>
                  </a:lnTo>
                  <a:lnTo>
                    <a:pt x="154" y="825"/>
                  </a:lnTo>
                  <a:lnTo>
                    <a:pt x="151" y="826"/>
                  </a:lnTo>
                  <a:lnTo>
                    <a:pt x="163" y="829"/>
                  </a:lnTo>
                  <a:lnTo>
                    <a:pt x="189" y="841"/>
                  </a:lnTo>
                  <a:lnTo>
                    <a:pt x="190" y="813"/>
                  </a:lnTo>
                  <a:lnTo>
                    <a:pt x="206" y="804"/>
                  </a:lnTo>
                  <a:lnTo>
                    <a:pt x="224" y="806"/>
                  </a:lnTo>
                  <a:lnTo>
                    <a:pt x="194" y="799"/>
                  </a:lnTo>
                  <a:lnTo>
                    <a:pt x="157" y="795"/>
                  </a:lnTo>
                  <a:lnTo>
                    <a:pt x="148" y="785"/>
                  </a:lnTo>
                  <a:lnTo>
                    <a:pt x="136" y="768"/>
                  </a:lnTo>
                  <a:lnTo>
                    <a:pt x="125" y="768"/>
                  </a:lnTo>
                  <a:lnTo>
                    <a:pt x="107" y="738"/>
                  </a:lnTo>
                  <a:lnTo>
                    <a:pt x="119" y="725"/>
                  </a:lnTo>
                  <a:lnTo>
                    <a:pt x="116" y="694"/>
                  </a:lnTo>
                  <a:lnTo>
                    <a:pt x="112" y="667"/>
                  </a:lnTo>
                  <a:lnTo>
                    <a:pt x="110" y="650"/>
                  </a:lnTo>
                  <a:lnTo>
                    <a:pt x="105" y="640"/>
                  </a:lnTo>
                  <a:lnTo>
                    <a:pt x="97" y="634"/>
                  </a:lnTo>
                  <a:lnTo>
                    <a:pt x="110" y="630"/>
                  </a:lnTo>
                  <a:lnTo>
                    <a:pt x="95" y="621"/>
                  </a:lnTo>
                  <a:lnTo>
                    <a:pt x="86" y="597"/>
                  </a:lnTo>
                  <a:lnTo>
                    <a:pt x="76" y="583"/>
                  </a:lnTo>
                  <a:lnTo>
                    <a:pt x="76" y="566"/>
                  </a:lnTo>
                  <a:lnTo>
                    <a:pt x="69" y="535"/>
                  </a:lnTo>
                  <a:lnTo>
                    <a:pt x="67" y="509"/>
                  </a:lnTo>
                  <a:lnTo>
                    <a:pt x="70" y="495"/>
                  </a:lnTo>
                  <a:lnTo>
                    <a:pt x="68" y="482"/>
                  </a:lnTo>
                  <a:lnTo>
                    <a:pt x="62" y="462"/>
                  </a:lnTo>
                  <a:lnTo>
                    <a:pt x="57" y="442"/>
                  </a:lnTo>
                  <a:lnTo>
                    <a:pt x="67" y="427"/>
                  </a:lnTo>
                  <a:lnTo>
                    <a:pt x="61" y="411"/>
                  </a:lnTo>
                  <a:lnTo>
                    <a:pt x="64" y="381"/>
                  </a:lnTo>
                  <a:lnTo>
                    <a:pt x="60" y="368"/>
                  </a:lnTo>
                  <a:lnTo>
                    <a:pt x="50" y="349"/>
                  </a:lnTo>
                  <a:lnTo>
                    <a:pt x="40" y="331"/>
                  </a:lnTo>
                  <a:lnTo>
                    <a:pt x="41" y="315"/>
                  </a:lnTo>
                  <a:lnTo>
                    <a:pt x="45" y="301"/>
                  </a:lnTo>
                  <a:lnTo>
                    <a:pt x="44" y="283"/>
                  </a:lnTo>
                  <a:lnTo>
                    <a:pt x="43" y="267"/>
                  </a:lnTo>
                  <a:lnTo>
                    <a:pt x="51" y="246"/>
                  </a:lnTo>
                  <a:lnTo>
                    <a:pt x="59" y="225"/>
                  </a:lnTo>
                  <a:lnTo>
                    <a:pt x="64" y="218"/>
                  </a:lnTo>
                  <a:lnTo>
                    <a:pt x="58" y="205"/>
                  </a:lnTo>
                  <a:lnTo>
                    <a:pt x="53" y="172"/>
                  </a:lnTo>
                  <a:lnTo>
                    <a:pt x="58" y="161"/>
                  </a:lnTo>
                  <a:lnTo>
                    <a:pt x="74" y="152"/>
                  </a:lnTo>
                  <a:lnTo>
                    <a:pt x="79" y="128"/>
                  </a:lnTo>
                  <a:lnTo>
                    <a:pt x="74" y="123"/>
                  </a:lnTo>
                  <a:lnTo>
                    <a:pt x="60" y="121"/>
                  </a:lnTo>
                  <a:lnTo>
                    <a:pt x="52" y="100"/>
                  </a:lnTo>
                  <a:lnTo>
                    <a:pt x="44" y="80"/>
                  </a:lnTo>
                  <a:lnTo>
                    <a:pt x="38" y="59"/>
                  </a:lnTo>
                  <a:lnTo>
                    <a:pt x="38" y="41"/>
                  </a:lnTo>
                  <a:lnTo>
                    <a:pt x="27" y="26"/>
                  </a:lnTo>
                  <a:lnTo>
                    <a:pt x="22" y="11"/>
                  </a:lnTo>
                  <a:lnTo>
                    <a:pt x="15" y="0"/>
                  </a:lnTo>
                  <a:lnTo>
                    <a:pt x="11" y="8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5" y="49"/>
                  </a:lnTo>
                  <a:lnTo>
                    <a:pt x="11" y="78"/>
                  </a:lnTo>
                  <a:lnTo>
                    <a:pt x="11" y="104"/>
                  </a:lnTo>
                  <a:lnTo>
                    <a:pt x="10" y="130"/>
                  </a:lnTo>
                  <a:lnTo>
                    <a:pt x="10" y="140"/>
                  </a:lnTo>
                  <a:lnTo>
                    <a:pt x="13" y="169"/>
                  </a:lnTo>
                  <a:lnTo>
                    <a:pt x="13" y="195"/>
                  </a:lnTo>
                  <a:lnTo>
                    <a:pt x="13" y="227"/>
                  </a:lnTo>
                  <a:lnTo>
                    <a:pt x="12" y="260"/>
                  </a:lnTo>
                  <a:lnTo>
                    <a:pt x="14" y="274"/>
                  </a:lnTo>
                  <a:lnTo>
                    <a:pt x="14" y="2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3" name="Freeform 297"/>
            <p:cNvSpPr>
              <a:spLocks noChangeAspect="1"/>
            </p:cNvSpPr>
            <p:nvPr/>
          </p:nvSpPr>
          <p:spPr bwMode="auto">
            <a:xfrm>
              <a:off x="1653" y="4115"/>
              <a:ext cx="60" cy="53"/>
            </a:xfrm>
            <a:custGeom>
              <a:avLst/>
              <a:gdLst>
                <a:gd name="T0" fmla="*/ 41 w 59"/>
                <a:gd name="T1" fmla="*/ 3 h 53"/>
                <a:gd name="T2" fmla="*/ 51 w 59"/>
                <a:gd name="T3" fmla="*/ 27 h 53"/>
                <a:gd name="T4" fmla="*/ 61 w 59"/>
                <a:gd name="T5" fmla="*/ 53 h 53"/>
                <a:gd name="T6" fmla="*/ 54 w 59"/>
                <a:gd name="T7" fmla="*/ 50 h 53"/>
                <a:gd name="T8" fmla="*/ 47 w 59"/>
                <a:gd name="T9" fmla="*/ 53 h 53"/>
                <a:gd name="T10" fmla="*/ 23 w 59"/>
                <a:gd name="T11" fmla="*/ 49 h 53"/>
                <a:gd name="T12" fmla="*/ 17 w 59"/>
                <a:gd name="T13" fmla="*/ 48 h 53"/>
                <a:gd name="T14" fmla="*/ 0 w 59"/>
                <a:gd name="T15" fmla="*/ 47 h 53"/>
                <a:gd name="T16" fmla="*/ 4 w 59"/>
                <a:gd name="T17" fmla="*/ 45 h 53"/>
                <a:gd name="T18" fmla="*/ 14 w 59"/>
                <a:gd name="T19" fmla="*/ 40 h 53"/>
                <a:gd name="T20" fmla="*/ 21 w 59"/>
                <a:gd name="T21" fmla="*/ 45 h 53"/>
                <a:gd name="T22" fmla="*/ 26 w 59"/>
                <a:gd name="T23" fmla="*/ 45 h 53"/>
                <a:gd name="T24" fmla="*/ 16 w 59"/>
                <a:gd name="T25" fmla="*/ 39 h 53"/>
                <a:gd name="T26" fmla="*/ 28 w 59"/>
                <a:gd name="T27" fmla="*/ 42 h 53"/>
                <a:gd name="T28" fmla="*/ 37 w 59"/>
                <a:gd name="T29" fmla="*/ 43 h 53"/>
                <a:gd name="T30" fmla="*/ 47 w 59"/>
                <a:gd name="T31" fmla="*/ 45 h 53"/>
                <a:gd name="T32" fmla="*/ 49 w 59"/>
                <a:gd name="T33" fmla="*/ 45 h 53"/>
                <a:gd name="T34" fmla="*/ 24 w 59"/>
                <a:gd name="T35" fmla="*/ 32 h 53"/>
                <a:gd name="T36" fmla="*/ 36 w 59"/>
                <a:gd name="T37" fmla="*/ 21 h 53"/>
                <a:gd name="T38" fmla="*/ 18 w 59"/>
                <a:gd name="T39" fmla="*/ 21 h 53"/>
                <a:gd name="T40" fmla="*/ 12 w 59"/>
                <a:gd name="T41" fmla="*/ 4 h 53"/>
                <a:gd name="T42" fmla="*/ 21 w 59"/>
                <a:gd name="T43" fmla="*/ 0 h 53"/>
                <a:gd name="T44" fmla="*/ 41 w 59"/>
                <a:gd name="T45" fmla="*/ 3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53"/>
                <a:gd name="T71" fmla="*/ 59 w 59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53">
                  <a:moveTo>
                    <a:pt x="39" y="3"/>
                  </a:moveTo>
                  <a:lnTo>
                    <a:pt x="49" y="27"/>
                  </a:lnTo>
                  <a:lnTo>
                    <a:pt x="59" y="53"/>
                  </a:lnTo>
                  <a:lnTo>
                    <a:pt x="52" y="50"/>
                  </a:lnTo>
                  <a:lnTo>
                    <a:pt x="45" y="53"/>
                  </a:lnTo>
                  <a:lnTo>
                    <a:pt x="23" y="49"/>
                  </a:lnTo>
                  <a:lnTo>
                    <a:pt x="17" y="48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16" y="39"/>
                  </a:lnTo>
                  <a:lnTo>
                    <a:pt x="28" y="42"/>
                  </a:lnTo>
                  <a:lnTo>
                    <a:pt x="35" y="43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24" y="32"/>
                  </a:lnTo>
                  <a:lnTo>
                    <a:pt x="34" y="21"/>
                  </a:lnTo>
                  <a:lnTo>
                    <a:pt x="18" y="21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4" name="Freeform 298"/>
            <p:cNvSpPr>
              <a:spLocks noChangeAspect="1"/>
            </p:cNvSpPr>
            <p:nvPr/>
          </p:nvSpPr>
          <p:spPr bwMode="auto">
            <a:xfrm>
              <a:off x="1504" y="3870"/>
              <a:ext cx="16" cy="35"/>
            </a:xfrm>
            <a:custGeom>
              <a:avLst/>
              <a:gdLst>
                <a:gd name="T0" fmla="*/ 7 w 16"/>
                <a:gd name="T1" fmla="*/ 0 h 35"/>
                <a:gd name="T2" fmla="*/ 0 w 16"/>
                <a:gd name="T3" fmla="*/ 4 h 35"/>
                <a:gd name="T4" fmla="*/ 8 w 16"/>
                <a:gd name="T5" fmla="*/ 35 h 35"/>
                <a:gd name="T6" fmla="*/ 15 w 16"/>
                <a:gd name="T7" fmla="*/ 32 h 35"/>
                <a:gd name="T8" fmla="*/ 16 w 16"/>
                <a:gd name="T9" fmla="*/ 27 h 35"/>
                <a:gd name="T10" fmla="*/ 12 w 16"/>
                <a:gd name="T11" fmla="*/ 12 h 35"/>
                <a:gd name="T12" fmla="*/ 15 w 16"/>
                <a:gd name="T13" fmla="*/ 11 h 35"/>
                <a:gd name="T14" fmla="*/ 7 w 16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5"/>
                <a:gd name="T26" fmla="*/ 16 w 1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5">
                  <a:moveTo>
                    <a:pt x="7" y="0"/>
                  </a:moveTo>
                  <a:lnTo>
                    <a:pt x="0" y="4"/>
                  </a:lnTo>
                  <a:lnTo>
                    <a:pt x="8" y="35"/>
                  </a:lnTo>
                  <a:lnTo>
                    <a:pt x="15" y="32"/>
                  </a:lnTo>
                  <a:lnTo>
                    <a:pt x="16" y="27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5" name="Freeform 299"/>
            <p:cNvSpPr>
              <a:spLocks noChangeAspect="1"/>
            </p:cNvSpPr>
            <p:nvPr/>
          </p:nvSpPr>
          <p:spPr bwMode="auto">
            <a:xfrm>
              <a:off x="1541" y="4030"/>
              <a:ext cx="18" cy="28"/>
            </a:xfrm>
            <a:custGeom>
              <a:avLst/>
              <a:gdLst>
                <a:gd name="T0" fmla="*/ 9 w 18"/>
                <a:gd name="T1" fmla="*/ 0 h 28"/>
                <a:gd name="T2" fmla="*/ 0 w 18"/>
                <a:gd name="T3" fmla="*/ 11 h 28"/>
                <a:gd name="T4" fmla="*/ 10 w 18"/>
                <a:gd name="T5" fmla="*/ 24 h 28"/>
                <a:gd name="T6" fmla="*/ 18 w 18"/>
                <a:gd name="T7" fmla="*/ 28 h 28"/>
                <a:gd name="T8" fmla="*/ 18 w 18"/>
                <a:gd name="T9" fmla="*/ 20 h 28"/>
                <a:gd name="T10" fmla="*/ 9 w 1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8"/>
                <a:gd name="T20" fmla="*/ 18 w 1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8">
                  <a:moveTo>
                    <a:pt x="9" y="0"/>
                  </a:moveTo>
                  <a:lnTo>
                    <a:pt x="0" y="11"/>
                  </a:lnTo>
                  <a:lnTo>
                    <a:pt x="10" y="24"/>
                  </a:lnTo>
                  <a:lnTo>
                    <a:pt x="18" y="28"/>
                  </a:lnTo>
                  <a:lnTo>
                    <a:pt x="18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6" name="Freeform 300"/>
            <p:cNvSpPr>
              <a:spLocks noChangeAspect="1"/>
            </p:cNvSpPr>
            <p:nvPr/>
          </p:nvSpPr>
          <p:spPr bwMode="auto">
            <a:xfrm>
              <a:off x="1469" y="3120"/>
              <a:ext cx="258" cy="304"/>
            </a:xfrm>
            <a:custGeom>
              <a:avLst/>
              <a:gdLst>
                <a:gd name="T0" fmla="*/ 174 w 256"/>
                <a:gd name="T1" fmla="*/ 242 h 303"/>
                <a:gd name="T2" fmla="*/ 168 w 256"/>
                <a:gd name="T3" fmla="*/ 266 h 303"/>
                <a:gd name="T4" fmla="*/ 164 w 256"/>
                <a:gd name="T5" fmla="*/ 292 h 303"/>
                <a:gd name="T6" fmla="*/ 160 w 256"/>
                <a:gd name="T7" fmla="*/ 286 h 303"/>
                <a:gd name="T8" fmla="*/ 137 w 256"/>
                <a:gd name="T9" fmla="*/ 291 h 303"/>
                <a:gd name="T10" fmla="*/ 130 w 256"/>
                <a:gd name="T11" fmla="*/ 303 h 303"/>
                <a:gd name="T12" fmla="*/ 120 w 256"/>
                <a:gd name="T13" fmla="*/ 290 h 303"/>
                <a:gd name="T14" fmla="*/ 95 w 256"/>
                <a:gd name="T15" fmla="*/ 284 h 303"/>
                <a:gd name="T16" fmla="*/ 91 w 256"/>
                <a:gd name="T17" fmla="*/ 282 h 303"/>
                <a:gd name="T18" fmla="*/ 74 w 256"/>
                <a:gd name="T19" fmla="*/ 305 h 303"/>
                <a:gd name="T20" fmla="*/ 58 w 256"/>
                <a:gd name="T21" fmla="*/ 303 h 303"/>
                <a:gd name="T22" fmla="*/ 50 w 256"/>
                <a:gd name="T23" fmla="*/ 282 h 303"/>
                <a:gd name="T24" fmla="*/ 42 w 256"/>
                <a:gd name="T25" fmla="*/ 262 h 303"/>
                <a:gd name="T26" fmla="*/ 36 w 256"/>
                <a:gd name="T27" fmla="*/ 241 h 303"/>
                <a:gd name="T28" fmla="*/ 36 w 256"/>
                <a:gd name="T29" fmla="*/ 223 h 303"/>
                <a:gd name="T30" fmla="*/ 25 w 256"/>
                <a:gd name="T31" fmla="*/ 208 h 303"/>
                <a:gd name="T32" fmla="*/ 20 w 256"/>
                <a:gd name="T33" fmla="*/ 193 h 303"/>
                <a:gd name="T34" fmla="*/ 13 w 256"/>
                <a:gd name="T35" fmla="*/ 182 h 303"/>
                <a:gd name="T36" fmla="*/ 13 w 256"/>
                <a:gd name="T37" fmla="*/ 172 h 303"/>
                <a:gd name="T38" fmla="*/ 23 w 256"/>
                <a:gd name="T39" fmla="*/ 151 h 303"/>
                <a:gd name="T40" fmla="*/ 16 w 256"/>
                <a:gd name="T41" fmla="*/ 149 h 303"/>
                <a:gd name="T42" fmla="*/ 13 w 256"/>
                <a:gd name="T43" fmla="*/ 129 h 303"/>
                <a:gd name="T44" fmla="*/ 14 w 256"/>
                <a:gd name="T45" fmla="*/ 109 h 303"/>
                <a:gd name="T46" fmla="*/ 18 w 256"/>
                <a:gd name="T47" fmla="*/ 98 h 303"/>
                <a:gd name="T48" fmla="*/ 18 w 256"/>
                <a:gd name="T49" fmla="*/ 68 h 303"/>
                <a:gd name="T50" fmla="*/ 21 w 256"/>
                <a:gd name="T51" fmla="*/ 63 h 303"/>
                <a:gd name="T52" fmla="*/ 11 w 256"/>
                <a:gd name="T53" fmla="*/ 45 h 303"/>
                <a:gd name="T54" fmla="*/ 0 w 256"/>
                <a:gd name="T55" fmla="*/ 26 h 303"/>
                <a:gd name="T56" fmla="*/ 26 w 256"/>
                <a:gd name="T57" fmla="*/ 27 h 303"/>
                <a:gd name="T58" fmla="*/ 36 w 256"/>
                <a:gd name="T59" fmla="*/ 21 h 303"/>
                <a:gd name="T60" fmla="*/ 53 w 256"/>
                <a:gd name="T61" fmla="*/ 10 h 303"/>
                <a:gd name="T62" fmla="*/ 72 w 256"/>
                <a:gd name="T63" fmla="*/ 0 h 303"/>
                <a:gd name="T64" fmla="*/ 87 w 256"/>
                <a:gd name="T65" fmla="*/ 1 h 303"/>
                <a:gd name="T66" fmla="*/ 90 w 256"/>
                <a:gd name="T67" fmla="*/ 21 h 303"/>
                <a:gd name="T68" fmla="*/ 92 w 256"/>
                <a:gd name="T69" fmla="*/ 39 h 303"/>
                <a:gd name="T70" fmla="*/ 107 w 256"/>
                <a:gd name="T71" fmla="*/ 57 h 303"/>
                <a:gd name="T72" fmla="*/ 121 w 256"/>
                <a:gd name="T73" fmla="*/ 61 h 303"/>
                <a:gd name="T74" fmla="*/ 140 w 256"/>
                <a:gd name="T75" fmla="*/ 71 h 303"/>
                <a:gd name="T76" fmla="*/ 163 w 256"/>
                <a:gd name="T77" fmla="*/ 87 h 303"/>
                <a:gd name="T78" fmla="*/ 186 w 256"/>
                <a:gd name="T79" fmla="*/ 90 h 303"/>
                <a:gd name="T80" fmla="*/ 191 w 256"/>
                <a:gd name="T81" fmla="*/ 100 h 303"/>
                <a:gd name="T82" fmla="*/ 197 w 256"/>
                <a:gd name="T83" fmla="*/ 123 h 303"/>
                <a:gd name="T84" fmla="*/ 191 w 256"/>
                <a:gd name="T85" fmla="*/ 123 h 303"/>
                <a:gd name="T86" fmla="*/ 201 w 256"/>
                <a:gd name="T87" fmla="*/ 132 h 303"/>
                <a:gd name="T88" fmla="*/ 203 w 256"/>
                <a:gd name="T89" fmla="*/ 151 h 303"/>
                <a:gd name="T90" fmla="*/ 222 w 256"/>
                <a:gd name="T91" fmla="*/ 155 h 303"/>
                <a:gd name="T92" fmla="*/ 241 w 256"/>
                <a:gd name="T93" fmla="*/ 156 h 303"/>
                <a:gd name="T94" fmla="*/ 243 w 256"/>
                <a:gd name="T95" fmla="*/ 177 h 303"/>
                <a:gd name="T96" fmla="*/ 256 w 256"/>
                <a:gd name="T97" fmla="*/ 189 h 303"/>
                <a:gd name="T98" fmla="*/ 260 w 256"/>
                <a:gd name="T99" fmla="*/ 198 h 303"/>
                <a:gd name="T100" fmla="*/ 256 w 256"/>
                <a:gd name="T101" fmla="*/ 216 h 303"/>
                <a:gd name="T102" fmla="*/ 251 w 256"/>
                <a:gd name="T103" fmla="*/ 233 h 303"/>
                <a:gd name="T104" fmla="*/ 255 w 256"/>
                <a:gd name="T105" fmla="*/ 241 h 303"/>
                <a:gd name="T106" fmla="*/ 251 w 256"/>
                <a:gd name="T107" fmla="*/ 243 h 303"/>
                <a:gd name="T108" fmla="*/ 251 w 256"/>
                <a:gd name="T109" fmla="*/ 240 h 303"/>
                <a:gd name="T110" fmla="*/ 231 w 256"/>
                <a:gd name="T111" fmla="*/ 225 h 303"/>
                <a:gd name="T112" fmla="*/ 204 w 256"/>
                <a:gd name="T113" fmla="*/ 228 h 303"/>
                <a:gd name="T114" fmla="*/ 176 w 256"/>
                <a:gd name="T115" fmla="*/ 231 h 303"/>
                <a:gd name="T116" fmla="*/ 174 w 256"/>
                <a:gd name="T117" fmla="*/ 242 h 3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"/>
                <a:gd name="T178" fmla="*/ 0 h 303"/>
                <a:gd name="T179" fmla="*/ 256 w 256"/>
                <a:gd name="T180" fmla="*/ 303 h 3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" h="303">
                  <a:moveTo>
                    <a:pt x="172" y="240"/>
                  </a:moveTo>
                  <a:lnTo>
                    <a:pt x="166" y="264"/>
                  </a:lnTo>
                  <a:lnTo>
                    <a:pt x="162" y="290"/>
                  </a:lnTo>
                  <a:lnTo>
                    <a:pt x="158" y="284"/>
                  </a:lnTo>
                  <a:lnTo>
                    <a:pt x="135" y="289"/>
                  </a:lnTo>
                  <a:lnTo>
                    <a:pt x="128" y="301"/>
                  </a:lnTo>
                  <a:lnTo>
                    <a:pt x="118" y="288"/>
                  </a:lnTo>
                  <a:lnTo>
                    <a:pt x="93" y="282"/>
                  </a:lnTo>
                  <a:lnTo>
                    <a:pt x="89" y="280"/>
                  </a:lnTo>
                  <a:lnTo>
                    <a:pt x="72" y="303"/>
                  </a:lnTo>
                  <a:lnTo>
                    <a:pt x="58" y="301"/>
                  </a:lnTo>
                  <a:lnTo>
                    <a:pt x="50" y="280"/>
                  </a:lnTo>
                  <a:lnTo>
                    <a:pt x="42" y="260"/>
                  </a:lnTo>
                  <a:lnTo>
                    <a:pt x="36" y="239"/>
                  </a:lnTo>
                  <a:lnTo>
                    <a:pt x="36" y="221"/>
                  </a:lnTo>
                  <a:lnTo>
                    <a:pt x="25" y="206"/>
                  </a:lnTo>
                  <a:lnTo>
                    <a:pt x="20" y="191"/>
                  </a:lnTo>
                  <a:lnTo>
                    <a:pt x="13" y="180"/>
                  </a:lnTo>
                  <a:lnTo>
                    <a:pt x="13" y="170"/>
                  </a:lnTo>
                  <a:lnTo>
                    <a:pt x="23" y="151"/>
                  </a:lnTo>
                  <a:lnTo>
                    <a:pt x="16" y="149"/>
                  </a:lnTo>
                  <a:lnTo>
                    <a:pt x="13" y="129"/>
                  </a:lnTo>
                  <a:lnTo>
                    <a:pt x="14" y="109"/>
                  </a:lnTo>
                  <a:lnTo>
                    <a:pt x="18" y="98"/>
                  </a:lnTo>
                  <a:lnTo>
                    <a:pt x="18" y="68"/>
                  </a:lnTo>
                  <a:lnTo>
                    <a:pt x="21" y="63"/>
                  </a:lnTo>
                  <a:lnTo>
                    <a:pt x="11" y="45"/>
                  </a:lnTo>
                  <a:lnTo>
                    <a:pt x="0" y="26"/>
                  </a:lnTo>
                  <a:lnTo>
                    <a:pt x="26" y="27"/>
                  </a:lnTo>
                  <a:lnTo>
                    <a:pt x="36" y="21"/>
                  </a:lnTo>
                  <a:lnTo>
                    <a:pt x="53" y="10"/>
                  </a:lnTo>
                  <a:lnTo>
                    <a:pt x="70" y="0"/>
                  </a:lnTo>
                  <a:lnTo>
                    <a:pt x="85" y="1"/>
                  </a:lnTo>
                  <a:lnTo>
                    <a:pt x="88" y="21"/>
                  </a:lnTo>
                  <a:lnTo>
                    <a:pt x="90" y="39"/>
                  </a:lnTo>
                  <a:lnTo>
                    <a:pt x="105" y="57"/>
                  </a:lnTo>
                  <a:lnTo>
                    <a:pt x="119" y="61"/>
                  </a:lnTo>
                  <a:lnTo>
                    <a:pt x="138" y="71"/>
                  </a:lnTo>
                  <a:lnTo>
                    <a:pt x="161" y="87"/>
                  </a:lnTo>
                  <a:lnTo>
                    <a:pt x="184" y="90"/>
                  </a:lnTo>
                  <a:lnTo>
                    <a:pt x="189" y="100"/>
                  </a:lnTo>
                  <a:lnTo>
                    <a:pt x="193" y="123"/>
                  </a:lnTo>
                  <a:lnTo>
                    <a:pt x="189" y="123"/>
                  </a:lnTo>
                  <a:lnTo>
                    <a:pt x="197" y="132"/>
                  </a:lnTo>
                  <a:lnTo>
                    <a:pt x="199" y="151"/>
                  </a:lnTo>
                  <a:lnTo>
                    <a:pt x="218" y="153"/>
                  </a:lnTo>
                  <a:lnTo>
                    <a:pt x="237" y="154"/>
                  </a:lnTo>
                  <a:lnTo>
                    <a:pt x="239" y="175"/>
                  </a:lnTo>
                  <a:lnTo>
                    <a:pt x="252" y="187"/>
                  </a:lnTo>
                  <a:lnTo>
                    <a:pt x="256" y="196"/>
                  </a:lnTo>
                  <a:lnTo>
                    <a:pt x="252" y="214"/>
                  </a:lnTo>
                  <a:lnTo>
                    <a:pt x="247" y="231"/>
                  </a:lnTo>
                  <a:lnTo>
                    <a:pt x="251" y="239"/>
                  </a:lnTo>
                  <a:lnTo>
                    <a:pt x="247" y="241"/>
                  </a:lnTo>
                  <a:lnTo>
                    <a:pt x="247" y="238"/>
                  </a:lnTo>
                  <a:lnTo>
                    <a:pt x="227" y="223"/>
                  </a:lnTo>
                  <a:lnTo>
                    <a:pt x="200" y="226"/>
                  </a:lnTo>
                  <a:lnTo>
                    <a:pt x="174" y="229"/>
                  </a:lnTo>
                  <a:lnTo>
                    <a:pt x="172" y="2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7" name="Freeform 301"/>
            <p:cNvSpPr>
              <a:spLocks noChangeAspect="1"/>
            </p:cNvSpPr>
            <p:nvPr/>
          </p:nvSpPr>
          <p:spPr bwMode="auto">
            <a:xfrm>
              <a:off x="1186" y="2346"/>
              <a:ext cx="210" cy="76"/>
            </a:xfrm>
            <a:custGeom>
              <a:avLst/>
              <a:gdLst>
                <a:gd name="T0" fmla="*/ 148 w 209"/>
                <a:gd name="T1" fmla="*/ 31 h 75"/>
                <a:gd name="T2" fmla="*/ 149 w 209"/>
                <a:gd name="T3" fmla="*/ 32 h 75"/>
                <a:gd name="T4" fmla="*/ 129 w 209"/>
                <a:gd name="T5" fmla="*/ 22 h 75"/>
                <a:gd name="T6" fmla="*/ 108 w 209"/>
                <a:gd name="T7" fmla="*/ 12 h 75"/>
                <a:gd name="T8" fmla="*/ 90 w 209"/>
                <a:gd name="T9" fmla="*/ 5 h 75"/>
                <a:gd name="T10" fmla="*/ 75 w 209"/>
                <a:gd name="T11" fmla="*/ 1 h 75"/>
                <a:gd name="T12" fmla="*/ 69 w 209"/>
                <a:gd name="T13" fmla="*/ 0 h 75"/>
                <a:gd name="T14" fmla="*/ 44 w 209"/>
                <a:gd name="T15" fmla="*/ 6 h 75"/>
                <a:gd name="T16" fmla="*/ 20 w 209"/>
                <a:gd name="T17" fmla="*/ 10 h 75"/>
                <a:gd name="T18" fmla="*/ 9 w 209"/>
                <a:gd name="T19" fmla="*/ 25 h 75"/>
                <a:gd name="T20" fmla="*/ 0 w 209"/>
                <a:gd name="T21" fmla="*/ 31 h 75"/>
                <a:gd name="T22" fmla="*/ 6 w 209"/>
                <a:gd name="T23" fmla="*/ 29 h 75"/>
                <a:gd name="T24" fmla="*/ 23 w 209"/>
                <a:gd name="T25" fmla="*/ 21 h 75"/>
                <a:gd name="T26" fmla="*/ 39 w 209"/>
                <a:gd name="T27" fmla="*/ 15 h 75"/>
                <a:gd name="T28" fmla="*/ 65 w 209"/>
                <a:gd name="T29" fmla="*/ 14 h 75"/>
                <a:gd name="T30" fmla="*/ 55 w 209"/>
                <a:gd name="T31" fmla="*/ 17 h 75"/>
                <a:gd name="T32" fmla="*/ 73 w 209"/>
                <a:gd name="T33" fmla="*/ 22 h 75"/>
                <a:gd name="T34" fmla="*/ 84 w 209"/>
                <a:gd name="T35" fmla="*/ 26 h 75"/>
                <a:gd name="T36" fmla="*/ 89 w 209"/>
                <a:gd name="T37" fmla="*/ 30 h 75"/>
                <a:gd name="T38" fmla="*/ 120 w 209"/>
                <a:gd name="T39" fmla="*/ 37 h 75"/>
                <a:gd name="T40" fmla="*/ 125 w 209"/>
                <a:gd name="T41" fmla="*/ 52 h 75"/>
                <a:gd name="T42" fmla="*/ 150 w 209"/>
                <a:gd name="T43" fmla="*/ 63 h 75"/>
                <a:gd name="T44" fmla="*/ 138 w 209"/>
                <a:gd name="T45" fmla="*/ 77 h 75"/>
                <a:gd name="T46" fmla="*/ 158 w 209"/>
                <a:gd name="T47" fmla="*/ 77 h 75"/>
                <a:gd name="T48" fmla="*/ 178 w 209"/>
                <a:gd name="T49" fmla="*/ 77 h 75"/>
                <a:gd name="T50" fmla="*/ 194 w 209"/>
                <a:gd name="T51" fmla="*/ 74 h 75"/>
                <a:gd name="T52" fmla="*/ 211 w 209"/>
                <a:gd name="T53" fmla="*/ 72 h 75"/>
                <a:gd name="T54" fmla="*/ 195 w 209"/>
                <a:gd name="T55" fmla="*/ 64 h 75"/>
                <a:gd name="T56" fmla="*/ 181 w 209"/>
                <a:gd name="T57" fmla="*/ 56 h 75"/>
                <a:gd name="T58" fmla="*/ 180 w 209"/>
                <a:gd name="T59" fmla="*/ 50 h 75"/>
                <a:gd name="T60" fmla="*/ 166 w 209"/>
                <a:gd name="T61" fmla="*/ 44 h 75"/>
                <a:gd name="T62" fmla="*/ 152 w 209"/>
                <a:gd name="T63" fmla="*/ 37 h 75"/>
                <a:gd name="T64" fmla="*/ 148 w 209"/>
                <a:gd name="T65" fmla="*/ 31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75"/>
                <a:gd name="T101" fmla="*/ 209 w 209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75">
                  <a:moveTo>
                    <a:pt x="146" y="31"/>
                  </a:moveTo>
                  <a:lnTo>
                    <a:pt x="147" y="32"/>
                  </a:lnTo>
                  <a:lnTo>
                    <a:pt x="127" y="22"/>
                  </a:lnTo>
                  <a:lnTo>
                    <a:pt x="106" y="12"/>
                  </a:lnTo>
                  <a:lnTo>
                    <a:pt x="90" y="5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20" y="10"/>
                  </a:lnTo>
                  <a:lnTo>
                    <a:pt x="9" y="25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23" y="21"/>
                  </a:lnTo>
                  <a:lnTo>
                    <a:pt x="39" y="15"/>
                  </a:lnTo>
                  <a:lnTo>
                    <a:pt x="65" y="14"/>
                  </a:lnTo>
                  <a:lnTo>
                    <a:pt x="55" y="17"/>
                  </a:lnTo>
                  <a:lnTo>
                    <a:pt x="73" y="22"/>
                  </a:lnTo>
                  <a:lnTo>
                    <a:pt x="84" y="26"/>
                  </a:lnTo>
                  <a:lnTo>
                    <a:pt x="89" y="30"/>
                  </a:lnTo>
                  <a:lnTo>
                    <a:pt x="118" y="37"/>
                  </a:lnTo>
                  <a:lnTo>
                    <a:pt x="123" y="50"/>
                  </a:lnTo>
                  <a:lnTo>
                    <a:pt x="148" y="61"/>
                  </a:lnTo>
                  <a:lnTo>
                    <a:pt x="136" y="75"/>
                  </a:lnTo>
                  <a:lnTo>
                    <a:pt x="156" y="75"/>
                  </a:lnTo>
                  <a:lnTo>
                    <a:pt x="176" y="75"/>
                  </a:lnTo>
                  <a:lnTo>
                    <a:pt x="192" y="72"/>
                  </a:lnTo>
                  <a:lnTo>
                    <a:pt x="209" y="70"/>
                  </a:lnTo>
                  <a:lnTo>
                    <a:pt x="193" y="62"/>
                  </a:lnTo>
                  <a:lnTo>
                    <a:pt x="179" y="54"/>
                  </a:lnTo>
                  <a:lnTo>
                    <a:pt x="178" y="48"/>
                  </a:lnTo>
                  <a:lnTo>
                    <a:pt x="164" y="42"/>
                  </a:lnTo>
                  <a:lnTo>
                    <a:pt x="150" y="37"/>
                  </a:lnTo>
                  <a:lnTo>
                    <a:pt x="146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8" name="Freeform 302"/>
            <p:cNvSpPr>
              <a:spLocks noChangeAspect="1"/>
            </p:cNvSpPr>
            <p:nvPr/>
          </p:nvSpPr>
          <p:spPr bwMode="auto">
            <a:xfrm>
              <a:off x="1219" y="237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10 h 10"/>
                <a:gd name="T4" fmla="*/ 4 w 10"/>
                <a:gd name="T5" fmla="*/ 0 h 10"/>
                <a:gd name="T6" fmla="*/ 0 w 10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0" y="10"/>
                  </a:moveTo>
                  <a:lnTo>
                    <a:pt x="10" y="1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39" name="Freeform 303"/>
            <p:cNvSpPr>
              <a:spLocks noChangeAspect="1"/>
            </p:cNvSpPr>
            <p:nvPr/>
          </p:nvSpPr>
          <p:spPr bwMode="auto">
            <a:xfrm>
              <a:off x="1072" y="2517"/>
              <a:ext cx="128" cy="68"/>
            </a:xfrm>
            <a:custGeom>
              <a:avLst/>
              <a:gdLst>
                <a:gd name="T0" fmla="*/ 71 w 127"/>
                <a:gd name="T1" fmla="*/ 46 h 68"/>
                <a:gd name="T2" fmla="*/ 61 w 127"/>
                <a:gd name="T3" fmla="*/ 49 h 68"/>
                <a:gd name="T4" fmla="*/ 51 w 127"/>
                <a:gd name="T5" fmla="*/ 53 h 68"/>
                <a:gd name="T6" fmla="*/ 44 w 127"/>
                <a:gd name="T7" fmla="*/ 68 h 68"/>
                <a:gd name="T8" fmla="*/ 39 w 127"/>
                <a:gd name="T9" fmla="*/ 68 h 68"/>
                <a:gd name="T10" fmla="*/ 36 w 127"/>
                <a:gd name="T11" fmla="*/ 59 h 68"/>
                <a:gd name="T12" fmla="*/ 28 w 127"/>
                <a:gd name="T13" fmla="*/ 58 h 68"/>
                <a:gd name="T14" fmla="*/ 29 w 127"/>
                <a:gd name="T15" fmla="*/ 47 h 68"/>
                <a:gd name="T16" fmla="*/ 12 w 127"/>
                <a:gd name="T17" fmla="*/ 43 h 68"/>
                <a:gd name="T18" fmla="*/ 0 w 127"/>
                <a:gd name="T19" fmla="*/ 33 h 68"/>
                <a:gd name="T20" fmla="*/ 12 w 127"/>
                <a:gd name="T21" fmla="*/ 15 h 68"/>
                <a:gd name="T22" fmla="*/ 26 w 127"/>
                <a:gd name="T23" fmla="*/ 4 h 68"/>
                <a:gd name="T24" fmla="*/ 28 w 127"/>
                <a:gd name="T25" fmla="*/ 4 h 68"/>
                <a:gd name="T26" fmla="*/ 48 w 127"/>
                <a:gd name="T27" fmla="*/ 1 h 68"/>
                <a:gd name="T28" fmla="*/ 70 w 127"/>
                <a:gd name="T29" fmla="*/ 0 h 68"/>
                <a:gd name="T30" fmla="*/ 86 w 127"/>
                <a:gd name="T31" fmla="*/ 0 h 68"/>
                <a:gd name="T32" fmla="*/ 102 w 127"/>
                <a:gd name="T33" fmla="*/ 1 h 68"/>
                <a:gd name="T34" fmla="*/ 116 w 127"/>
                <a:gd name="T35" fmla="*/ 10 h 68"/>
                <a:gd name="T36" fmla="*/ 111 w 127"/>
                <a:gd name="T37" fmla="*/ 9 h 68"/>
                <a:gd name="T38" fmla="*/ 115 w 127"/>
                <a:gd name="T39" fmla="*/ 14 h 68"/>
                <a:gd name="T40" fmla="*/ 121 w 127"/>
                <a:gd name="T41" fmla="*/ 14 h 68"/>
                <a:gd name="T42" fmla="*/ 129 w 127"/>
                <a:gd name="T43" fmla="*/ 20 h 68"/>
                <a:gd name="T44" fmla="*/ 112 w 127"/>
                <a:gd name="T45" fmla="*/ 23 h 68"/>
                <a:gd name="T46" fmla="*/ 96 w 127"/>
                <a:gd name="T47" fmla="*/ 27 h 68"/>
                <a:gd name="T48" fmla="*/ 71 w 127"/>
                <a:gd name="T49" fmla="*/ 46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7"/>
                <a:gd name="T76" fmla="*/ 0 h 68"/>
                <a:gd name="T77" fmla="*/ 127 w 12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7" h="68">
                  <a:moveTo>
                    <a:pt x="69" y="46"/>
                  </a:moveTo>
                  <a:lnTo>
                    <a:pt x="61" y="49"/>
                  </a:lnTo>
                  <a:lnTo>
                    <a:pt x="51" y="53"/>
                  </a:lnTo>
                  <a:lnTo>
                    <a:pt x="44" y="68"/>
                  </a:lnTo>
                  <a:lnTo>
                    <a:pt x="39" y="68"/>
                  </a:lnTo>
                  <a:lnTo>
                    <a:pt x="36" y="59"/>
                  </a:lnTo>
                  <a:lnTo>
                    <a:pt x="28" y="58"/>
                  </a:lnTo>
                  <a:lnTo>
                    <a:pt x="29" y="47"/>
                  </a:lnTo>
                  <a:lnTo>
                    <a:pt x="12" y="43"/>
                  </a:lnTo>
                  <a:lnTo>
                    <a:pt x="0" y="33"/>
                  </a:lnTo>
                  <a:lnTo>
                    <a:pt x="12" y="15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48" y="1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4" y="10"/>
                  </a:lnTo>
                  <a:lnTo>
                    <a:pt x="109" y="9"/>
                  </a:lnTo>
                  <a:lnTo>
                    <a:pt x="113" y="14"/>
                  </a:lnTo>
                  <a:lnTo>
                    <a:pt x="119" y="14"/>
                  </a:lnTo>
                  <a:lnTo>
                    <a:pt x="127" y="20"/>
                  </a:lnTo>
                  <a:lnTo>
                    <a:pt x="110" y="23"/>
                  </a:lnTo>
                  <a:lnTo>
                    <a:pt x="94" y="27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0" name="Freeform 304"/>
            <p:cNvSpPr>
              <a:spLocks noChangeAspect="1"/>
            </p:cNvSpPr>
            <p:nvPr/>
          </p:nvSpPr>
          <p:spPr bwMode="auto">
            <a:xfrm>
              <a:off x="1645" y="2542"/>
              <a:ext cx="8" cy="8"/>
            </a:xfrm>
            <a:custGeom>
              <a:avLst/>
              <a:gdLst>
                <a:gd name="T0" fmla="*/ 8 w 8"/>
                <a:gd name="T1" fmla="*/ 7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1" name="Freeform 305"/>
            <p:cNvSpPr>
              <a:spLocks noChangeAspect="1"/>
            </p:cNvSpPr>
            <p:nvPr/>
          </p:nvSpPr>
          <p:spPr bwMode="auto">
            <a:xfrm>
              <a:off x="1103" y="2537"/>
              <a:ext cx="97" cy="99"/>
            </a:xfrm>
            <a:custGeom>
              <a:avLst/>
              <a:gdLst>
                <a:gd name="T0" fmla="*/ 39 w 97"/>
                <a:gd name="T1" fmla="*/ 26 h 98"/>
                <a:gd name="T2" fmla="*/ 31 w 97"/>
                <a:gd name="T3" fmla="*/ 29 h 98"/>
                <a:gd name="T4" fmla="*/ 21 w 97"/>
                <a:gd name="T5" fmla="*/ 33 h 98"/>
                <a:gd name="T6" fmla="*/ 14 w 97"/>
                <a:gd name="T7" fmla="*/ 48 h 98"/>
                <a:gd name="T8" fmla="*/ 9 w 97"/>
                <a:gd name="T9" fmla="*/ 48 h 98"/>
                <a:gd name="T10" fmla="*/ 0 w 97"/>
                <a:gd name="T11" fmla="*/ 52 h 98"/>
                <a:gd name="T12" fmla="*/ 19 w 97"/>
                <a:gd name="T13" fmla="*/ 73 h 98"/>
                <a:gd name="T14" fmla="*/ 38 w 97"/>
                <a:gd name="T15" fmla="*/ 95 h 98"/>
                <a:gd name="T16" fmla="*/ 67 w 97"/>
                <a:gd name="T17" fmla="*/ 100 h 98"/>
                <a:gd name="T18" fmla="*/ 79 w 97"/>
                <a:gd name="T19" fmla="*/ 98 h 98"/>
                <a:gd name="T20" fmla="*/ 79 w 97"/>
                <a:gd name="T21" fmla="*/ 83 h 98"/>
                <a:gd name="T22" fmla="*/ 79 w 97"/>
                <a:gd name="T23" fmla="*/ 72 h 98"/>
                <a:gd name="T24" fmla="*/ 84 w 97"/>
                <a:gd name="T25" fmla="*/ 57 h 98"/>
                <a:gd name="T26" fmla="*/ 85 w 97"/>
                <a:gd name="T27" fmla="*/ 62 h 98"/>
                <a:gd name="T28" fmla="*/ 88 w 97"/>
                <a:gd name="T29" fmla="*/ 41 h 98"/>
                <a:gd name="T30" fmla="*/ 91 w 97"/>
                <a:gd name="T31" fmla="*/ 23 h 98"/>
                <a:gd name="T32" fmla="*/ 91 w 97"/>
                <a:gd name="T33" fmla="*/ 6 h 98"/>
                <a:gd name="T34" fmla="*/ 97 w 97"/>
                <a:gd name="T35" fmla="*/ 0 h 98"/>
                <a:gd name="T36" fmla="*/ 80 w 97"/>
                <a:gd name="T37" fmla="*/ 3 h 98"/>
                <a:gd name="T38" fmla="*/ 64 w 97"/>
                <a:gd name="T39" fmla="*/ 7 h 98"/>
                <a:gd name="T40" fmla="*/ 39 w 97"/>
                <a:gd name="T41" fmla="*/ 26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98"/>
                <a:gd name="T65" fmla="*/ 97 w 97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98">
                  <a:moveTo>
                    <a:pt x="39" y="26"/>
                  </a:moveTo>
                  <a:lnTo>
                    <a:pt x="31" y="29"/>
                  </a:lnTo>
                  <a:lnTo>
                    <a:pt x="21" y="33"/>
                  </a:lnTo>
                  <a:lnTo>
                    <a:pt x="14" y="48"/>
                  </a:lnTo>
                  <a:lnTo>
                    <a:pt x="9" y="48"/>
                  </a:lnTo>
                  <a:lnTo>
                    <a:pt x="0" y="50"/>
                  </a:lnTo>
                  <a:lnTo>
                    <a:pt x="19" y="71"/>
                  </a:lnTo>
                  <a:lnTo>
                    <a:pt x="38" y="93"/>
                  </a:lnTo>
                  <a:lnTo>
                    <a:pt x="67" y="98"/>
                  </a:lnTo>
                  <a:lnTo>
                    <a:pt x="79" y="96"/>
                  </a:lnTo>
                  <a:lnTo>
                    <a:pt x="79" y="81"/>
                  </a:lnTo>
                  <a:lnTo>
                    <a:pt x="79" y="70"/>
                  </a:lnTo>
                  <a:lnTo>
                    <a:pt x="84" y="55"/>
                  </a:lnTo>
                  <a:lnTo>
                    <a:pt x="85" y="60"/>
                  </a:lnTo>
                  <a:lnTo>
                    <a:pt x="88" y="41"/>
                  </a:lnTo>
                  <a:lnTo>
                    <a:pt x="91" y="23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80" y="3"/>
                  </a:lnTo>
                  <a:lnTo>
                    <a:pt x="64" y="7"/>
                  </a:lnTo>
                  <a:lnTo>
                    <a:pt x="39" y="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2" name="Freeform 306"/>
            <p:cNvSpPr>
              <a:spLocks noChangeAspect="1"/>
            </p:cNvSpPr>
            <p:nvPr/>
          </p:nvSpPr>
          <p:spPr bwMode="auto">
            <a:xfrm>
              <a:off x="1642" y="2576"/>
              <a:ext cx="3" cy="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0 h 5"/>
                <a:gd name="T4" fmla="*/ 0 w 3"/>
                <a:gd name="T5" fmla="*/ 2 h 5"/>
                <a:gd name="T6" fmla="*/ 2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2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3" name="Freeform 307"/>
            <p:cNvSpPr>
              <a:spLocks noChangeAspect="1"/>
            </p:cNvSpPr>
            <p:nvPr/>
          </p:nvSpPr>
          <p:spPr bwMode="auto">
            <a:xfrm>
              <a:off x="1193" y="2665"/>
              <a:ext cx="66" cy="55"/>
            </a:xfrm>
            <a:custGeom>
              <a:avLst/>
              <a:gdLst>
                <a:gd name="T0" fmla="*/ 0 w 66"/>
                <a:gd name="T1" fmla="*/ 37 h 55"/>
                <a:gd name="T2" fmla="*/ 2 w 66"/>
                <a:gd name="T3" fmla="*/ 19 h 55"/>
                <a:gd name="T4" fmla="*/ 1 w 66"/>
                <a:gd name="T5" fmla="*/ 3 h 55"/>
                <a:gd name="T6" fmla="*/ 9 w 66"/>
                <a:gd name="T7" fmla="*/ 0 h 55"/>
                <a:gd name="T8" fmla="*/ 14 w 66"/>
                <a:gd name="T9" fmla="*/ 10 h 55"/>
                <a:gd name="T10" fmla="*/ 23 w 66"/>
                <a:gd name="T11" fmla="*/ 13 h 55"/>
                <a:gd name="T12" fmla="*/ 30 w 66"/>
                <a:gd name="T13" fmla="*/ 19 h 55"/>
                <a:gd name="T14" fmla="*/ 58 w 66"/>
                <a:gd name="T15" fmla="*/ 9 h 55"/>
                <a:gd name="T16" fmla="*/ 62 w 66"/>
                <a:gd name="T17" fmla="*/ 12 h 55"/>
                <a:gd name="T18" fmla="*/ 66 w 66"/>
                <a:gd name="T19" fmla="*/ 19 h 55"/>
                <a:gd name="T20" fmla="*/ 51 w 66"/>
                <a:gd name="T21" fmla="*/ 32 h 55"/>
                <a:gd name="T22" fmla="*/ 59 w 66"/>
                <a:gd name="T23" fmla="*/ 49 h 55"/>
                <a:gd name="T24" fmla="*/ 41 w 66"/>
                <a:gd name="T25" fmla="*/ 55 h 55"/>
                <a:gd name="T26" fmla="*/ 37 w 66"/>
                <a:gd name="T27" fmla="*/ 41 h 55"/>
                <a:gd name="T28" fmla="*/ 35 w 66"/>
                <a:gd name="T29" fmla="*/ 45 h 55"/>
                <a:gd name="T30" fmla="*/ 25 w 66"/>
                <a:gd name="T31" fmla="*/ 35 h 55"/>
                <a:gd name="T32" fmla="*/ 6 w 66"/>
                <a:gd name="T33" fmla="*/ 30 h 55"/>
                <a:gd name="T34" fmla="*/ 0 w 66"/>
                <a:gd name="T35" fmla="*/ 3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55"/>
                <a:gd name="T56" fmla="*/ 66 w 66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55">
                  <a:moveTo>
                    <a:pt x="0" y="37"/>
                  </a:moveTo>
                  <a:lnTo>
                    <a:pt x="2" y="19"/>
                  </a:lnTo>
                  <a:lnTo>
                    <a:pt x="1" y="3"/>
                  </a:lnTo>
                  <a:lnTo>
                    <a:pt x="9" y="0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9"/>
                  </a:lnTo>
                  <a:lnTo>
                    <a:pt x="58" y="9"/>
                  </a:lnTo>
                  <a:lnTo>
                    <a:pt x="62" y="12"/>
                  </a:lnTo>
                  <a:lnTo>
                    <a:pt x="66" y="19"/>
                  </a:lnTo>
                  <a:lnTo>
                    <a:pt x="51" y="32"/>
                  </a:lnTo>
                  <a:lnTo>
                    <a:pt x="59" y="49"/>
                  </a:lnTo>
                  <a:lnTo>
                    <a:pt x="41" y="55"/>
                  </a:lnTo>
                  <a:lnTo>
                    <a:pt x="37" y="41"/>
                  </a:lnTo>
                  <a:lnTo>
                    <a:pt x="35" y="45"/>
                  </a:lnTo>
                  <a:lnTo>
                    <a:pt x="25" y="35"/>
                  </a:lnTo>
                  <a:lnTo>
                    <a:pt x="6" y="3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4" name="Freeform 308"/>
            <p:cNvSpPr>
              <a:spLocks noChangeAspect="1"/>
            </p:cNvSpPr>
            <p:nvPr/>
          </p:nvSpPr>
          <p:spPr bwMode="auto">
            <a:xfrm>
              <a:off x="1260" y="2668"/>
              <a:ext cx="48" cy="52"/>
            </a:xfrm>
            <a:custGeom>
              <a:avLst/>
              <a:gdLst>
                <a:gd name="T0" fmla="*/ 29 w 47"/>
                <a:gd name="T1" fmla="*/ 28 h 52"/>
                <a:gd name="T2" fmla="*/ 37 w 47"/>
                <a:gd name="T3" fmla="*/ 29 h 52"/>
                <a:gd name="T4" fmla="*/ 34 w 47"/>
                <a:gd name="T5" fmla="*/ 25 h 52"/>
                <a:gd name="T6" fmla="*/ 28 w 47"/>
                <a:gd name="T7" fmla="*/ 24 h 52"/>
                <a:gd name="T8" fmla="*/ 21 w 47"/>
                <a:gd name="T9" fmla="*/ 17 h 52"/>
                <a:gd name="T10" fmla="*/ 7 w 47"/>
                <a:gd name="T11" fmla="*/ 10 h 52"/>
                <a:gd name="T12" fmla="*/ 1 w 47"/>
                <a:gd name="T13" fmla="*/ 6 h 52"/>
                <a:gd name="T14" fmla="*/ 0 w 47"/>
                <a:gd name="T15" fmla="*/ 0 h 52"/>
                <a:gd name="T16" fmla="*/ 20 w 47"/>
                <a:gd name="T17" fmla="*/ 0 h 52"/>
                <a:gd name="T18" fmla="*/ 35 w 47"/>
                <a:gd name="T19" fmla="*/ 9 h 52"/>
                <a:gd name="T20" fmla="*/ 49 w 47"/>
                <a:gd name="T21" fmla="*/ 18 h 52"/>
                <a:gd name="T22" fmla="*/ 49 w 47"/>
                <a:gd name="T23" fmla="*/ 37 h 52"/>
                <a:gd name="T24" fmla="*/ 41 w 47"/>
                <a:gd name="T25" fmla="*/ 42 h 52"/>
                <a:gd name="T26" fmla="*/ 37 w 47"/>
                <a:gd name="T27" fmla="*/ 52 h 52"/>
                <a:gd name="T28" fmla="*/ 32 w 47"/>
                <a:gd name="T29" fmla="*/ 45 h 52"/>
                <a:gd name="T30" fmla="*/ 29 w 47"/>
                <a:gd name="T31" fmla="*/ 28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52"/>
                <a:gd name="T50" fmla="*/ 47 w 47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52">
                  <a:moveTo>
                    <a:pt x="27" y="28"/>
                  </a:moveTo>
                  <a:lnTo>
                    <a:pt x="35" y="29"/>
                  </a:lnTo>
                  <a:lnTo>
                    <a:pt x="32" y="25"/>
                  </a:lnTo>
                  <a:lnTo>
                    <a:pt x="26" y="24"/>
                  </a:lnTo>
                  <a:lnTo>
                    <a:pt x="21" y="17"/>
                  </a:lnTo>
                  <a:lnTo>
                    <a:pt x="7" y="10"/>
                  </a:lnTo>
                  <a:lnTo>
                    <a:pt x="1" y="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47" y="18"/>
                  </a:lnTo>
                  <a:lnTo>
                    <a:pt x="47" y="37"/>
                  </a:lnTo>
                  <a:lnTo>
                    <a:pt x="39" y="42"/>
                  </a:lnTo>
                  <a:lnTo>
                    <a:pt x="35" y="52"/>
                  </a:lnTo>
                  <a:lnTo>
                    <a:pt x="30" y="45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5" name="Freeform 309"/>
            <p:cNvSpPr>
              <a:spLocks noChangeAspect="1"/>
            </p:cNvSpPr>
            <p:nvPr/>
          </p:nvSpPr>
          <p:spPr bwMode="auto">
            <a:xfrm>
              <a:off x="1770" y="2756"/>
              <a:ext cx="60" cy="83"/>
            </a:xfrm>
            <a:custGeom>
              <a:avLst/>
              <a:gdLst>
                <a:gd name="T0" fmla="*/ 48 w 60"/>
                <a:gd name="T1" fmla="*/ 22 h 82"/>
                <a:gd name="T2" fmla="*/ 28 w 60"/>
                <a:gd name="T3" fmla="*/ 4 h 82"/>
                <a:gd name="T4" fmla="*/ 14 w 60"/>
                <a:gd name="T5" fmla="*/ 0 h 82"/>
                <a:gd name="T6" fmla="*/ 10 w 60"/>
                <a:gd name="T7" fmla="*/ 8 h 82"/>
                <a:gd name="T8" fmla="*/ 4 w 60"/>
                <a:gd name="T9" fmla="*/ 27 h 82"/>
                <a:gd name="T10" fmla="*/ 12 w 60"/>
                <a:gd name="T11" fmla="*/ 58 h 82"/>
                <a:gd name="T12" fmla="*/ 0 w 60"/>
                <a:gd name="T13" fmla="*/ 80 h 82"/>
                <a:gd name="T14" fmla="*/ 14 w 60"/>
                <a:gd name="T15" fmla="*/ 83 h 82"/>
                <a:gd name="T16" fmla="*/ 34 w 60"/>
                <a:gd name="T17" fmla="*/ 84 h 82"/>
                <a:gd name="T18" fmla="*/ 47 w 60"/>
                <a:gd name="T19" fmla="*/ 62 h 82"/>
                <a:gd name="T20" fmla="*/ 60 w 60"/>
                <a:gd name="T21" fmla="*/ 38 h 82"/>
                <a:gd name="T22" fmla="*/ 56 w 60"/>
                <a:gd name="T23" fmla="*/ 25 h 82"/>
                <a:gd name="T24" fmla="*/ 55 w 60"/>
                <a:gd name="T25" fmla="*/ 29 h 82"/>
                <a:gd name="T26" fmla="*/ 48 w 60"/>
                <a:gd name="T27" fmla="*/ 22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82"/>
                <a:gd name="T44" fmla="*/ 60 w 60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82">
                  <a:moveTo>
                    <a:pt x="48" y="22"/>
                  </a:moveTo>
                  <a:lnTo>
                    <a:pt x="28" y="4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4" y="27"/>
                  </a:lnTo>
                  <a:lnTo>
                    <a:pt x="12" y="56"/>
                  </a:lnTo>
                  <a:lnTo>
                    <a:pt x="0" y="78"/>
                  </a:lnTo>
                  <a:lnTo>
                    <a:pt x="14" y="81"/>
                  </a:lnTo>
                  <a:lnTo>
                    <a:pt x="34" y="82"/>
                  </a:lnTo>
                  <a:lnTo>
                    <a:pt x="47" y="60"/>
                  </a:lnTo>
                  <a:lnTo>
                    <a:pt x="60" y="38"/>
                  </a:lnTo>
                  <a:lnTo>
                    <a:pt x="56" y="25"/>
                  </a:lnTo>
                  <a:lnTo>
                    <a:pt x="55" y="29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6" name="Freeform 310"/>
            <p:cNvSpPr>
              <a:spLocks noChangeAspect="1"/>
            </p:cNvSpPr>
            <p:nvPr/>
          </p:nvSpPr>
          <p:spPr bwMode="auto">
            <a:xfrm>
              <a:off x="1270" y="2600"/>
              <a:ext cx="248" cy="388"/>
            </a:xfrm>
            <a:custGeom>
              <a:avLst/>
              <a:gdLst>
                <a:gd name="T0" fmla="*/ 99 w 246"/>
                <a:gd name="T1" fmla="*/ 35 h 386"/>
                <a:gd name="T2" fmla="*/ 89 w 246"/>
                <a:gd name="T3" fmla="*/ 32 h 386"/>
                <a:gd name="T4" fmla="*/ 72 w 246"/>
                <a:gd name="T5" fmla="*/ 69 h 386"/>
                <a:gd name="T6" fmla="*/ 45 w 246"/>
                <a:gd name="T7" fmla="*/ 105 h 386"/>
                <a:gd name="T8" fmla="*/ 37 w 246"/>
                <a:gd name="T9" fmla="*/ 85 h 386"/>
                <a:gd name="T10" fmla="*/ 29 w 246"/>
                <a:gd name="T11" fmla="*/ 111 h 386"/>
                <a:gd name="T12" fmla="*/ 31 w 246"/>
                <a:gd name="T13" fmla="*/ 131 h 386"/>
                <a:gd name="T14" fmla="*/ 31 w 246"/>
                <a:gd name="T15" fmla="*/ 162 h 386"/>
                <a:gd name="T16" fmla="*/ 34 w 246"/>
                <a:gd name="T17" fmla="*/ 197 h 386"/>
                <a:gd name="T18" fmla="*/ 23 w 246"/>
                <a:gd name="T19" fmla="*/ 226 h 386"/>
                <a:gd name="T20" fmla="*/ 6 w 246"/>
                <a:gd name="T21" fmla="*/ 245 h 386"/>
                <a:gd name="T22" fmla="*/ 2 w 246"/>
                <a:gd name="T23" fmla="*/ 256 h 386"/>
                <a:gd name="T24" fmla="*/ 32 w 246"/>
                <a:gd name="T25" fmla="*/ 281 h 386"/>
                <a:gd name="T26" fmla="*/ 75 w 246"/>
                <a:gd name="T27" fmla="*/ 294 h 386"/>
                <a:gd name="T28" fmla="*/ 88 w 246"/>
                <a:gd name="T29" fmla="*/ 304 h 386"/>
                <a:gd name="T30" fmla="*/ 116 w 246"/>
                <a:gd name="T31" fmla="*/ 334 h 386"/>
                <a:gd name="T32" fmla="*/ 145 w 246"/>
                <a:gd name="T33" fmla="*/ 345 h 386"/>
                <a:gd name="T34" fmla="*/ 181 w 246"/>
                <a:gd name="T35" fmla="*/ 353 h 386"/>
                <a:gd name="T36" fmla="*/ 187 w 246"/>
                <a:gd name="T37" fmla="*/ 390 h 386"/>
                <a:gd name="T38" fmla="*/ 198 w 246"/>
                <a:gd name="T39" fmla="*/ 325 h 386"/>
                <a:gd name="T40" fmla="*/ 183 w 246"/>
                <a:gd name="T41" fmla="*/ 276 h 386"/>
                <a:gd name="T42" fmla="*/ 203 w 246"/>
                <a:gd name="T43" fmla="*/ 270 h 386"/>
                <a:gd name="T44" fmla="*/ 189 w 246"/>
                <a:gd name="T45" fmla="*/ 249 h 386"/>
                <a:gd name="T46" fmla="*/ 224 w 246"/>
                <a:gd name="T47" fmla="*/ 249 h 386"/>
                <a:gd name="T48" fmla="*/ 227 w 246"/>
                <a:gd name="T49" fmla="*/ 248 h 386"/>
                <a:gd name="T50" fmla="*/ 246 w 246"/>
                <a:gd name="T51" fmla="*/ 260 h 386"/>
                <a:gd name="T52" fmla="*/ 246 w 246"/>
                <a:gd name="T53" fmla="*/ 243 h 386"/>
                <a:gd name="T54" fmla="*/ 240 w 246"/>
                <a:gd name="T55" fmla="*/ 214 h 386"/>
                <a:gd name="T56" fmla="*/ 236 w 246"/>
                <a:gd name="T57" fmla="*/ 164 h 386"/>
                <a:gd name="T58" fmla="*/ 223 w 246"/>
                <a:gd name="T59" fmla="*/ 147 h 386"/>
                <a:gd name="T60" fmla="*/ 185 w 246"/>
                <a:gd name="T61" fmla="*/ 127 h 386"/>
                <a:gd name="T62" fmla="*/ 153 w 246"/>
                <a:gd name="T63" fmla="*/ 126 h 386"/>
                <a:gd name="T64" fmla="*/ 140 w 246"/>
                <a:gd name="T65" fmla="*/ 103 h 386"/>
                <a:gd name="T66" fmla="*/ 121 w 246"/>
                <a:gd name="T67" fmla="*/ 74 h 386"/>
                <a:gd name="T68" fmla="*/ 141 w 246"/>
                <a:gd name="T69" fmla="*/ 35 h 386"/>
                <a:gd name="T70" fmla="*/ 166 w 246"/>
                <a:gd name="T71" fmla="*/ 11 h 386"/>
                <a:gd name="T72" fmla="*/ 155 w 246"/>
                <a:gd name="T73" fmla="*/ 1 h 386"/>
                <a:gd name="T74" fmla="*/ 118 w 246"/>
                <a:gd name="T75" fmla="*/ 24 h 3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86"/>
                <a:gd name="T116" fmla="*/ 246 w 246"/>
                <a:gd name="T117" fmla="*/ 386 h 3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86">
                  <a:moveTo>
                    <a:pt x="104" y="25"/>
                  </a:moveTo>
                  <a:lnTo>
                    <a:pt x="97" y="35"/>
                  </a:lnTo>
                  <a:lnTo>
                    <a:pt x="99" y="31"/>
                  </a:lnTo>
                  <a:lnTo>
                    <a:pt x="87" y="32"/>
                  </a:lnTo>
                  <a:lnTo>
                    <a:pt x="73" y="51"/>
                  </a:lnTo>
                  <a:lnTo>
                    <a:pt x="70" y="69"/>
                  </a:lnTo>
                  <a:lnTo>
                    <a:pt x="48" y="89"/>
                  </a:lnTo>
                  <a:lnTo>
                    <a:pt x="45" y="103"/>
                  </a:lnTo>
                  <a:lnTo>
                    <a:pt x="41" y="92"/>
                  </a:lnTo>
                  <a:lnTo>
                    <a:pt x="37" y="85"/>
                  </a:lnTo>
                  <a:lnTo>
                    <a:pt x="37" y="104"/>
                  </a:lnTo>
                  <a:lnTo>
                    <a:pt x="29" y="109"/>
                  </a:lnTo>
                  <a:lnTo>
                    <a:pt x="25" y="119"/>
                  </a:lnTo>
                  <a:lnTo>
                    <a:pt x="31" y="129"/>
                  </a:lnTo>
                  <a:lnTo>
                    <a:pt x="35" y="150"/>
                  </a:lnTo>
                  <a:lnTo>
                    <a:pt x="31" y="160"/>
                  </a:lnTo>
                  <a:lnTo>
                    <a:pt x="32" y="178"/>
                  </a:lnTo>
                  <a:lnTo>
                    <a:pt x="34" y="195"/>
                  </a:lnTo>
                  <a:lnTo>
                    <a:pt x="36" y="198"/>
                  </a:lnTo>
                  <a:lnTo>
                    <a:pt x="23" y="224"/>
                  </a:lnTo>
                  <a:lnTo>
                    <a:pt x="11" y="230"/>
                  </a:lnTo>
                  <a:lnTo>
                    <a:pt x="6" y="243"/>
                  </a:lnTo>
                  <a:lnTo>
                    <a:pt x="0" y="246"/>
                  </a:lnTo>
                  <a:lnTo>
                    <a:pt x="2" y="254"/>
                  </a:lnTo>
                  <a:lnTo>
                    <a:pt x="18" y="267"/>
                  </a:lnTo>
                  <a:lnTo>
                    <a:pt x="32" y="279"/>
                  </a:lnTo>
                  <a:lnTo>
                    <a:pt x="51" y="278"/>
                  </a:lnTo>
                  <a:lnTo>
                    <a:pt x="73" y="290"/>
                  </a:lnTo>
                  <a:lnTo>
                    <a:pt x="75" y="288"/>
                  </a:lnTo>
                  <a:lnTo>
                    <a:pt x="86" y="300"/>
                  </a:lnTo>
                  <a:lnTo>
                    <a:pt x="98" y="312"/>
                  </a:lnTo>
                  <a:lnTo>
                    <a:pt x="114" y="330"/>
                  </a:lnTo>
                  <a:lnTo>
                    <a:pt x="118" y="341"/>
                  </a:lnTo>
                  <a:lnTo>
                    <a:pt x="143" y="341"/>
                  </a:lnTo>
                  <a:lnTo>
                    <a:pt x="159" y="342"/>
                  </a:lnTo>
                  <a:lnTo>
                    <a:pt x="179" y="349"/>
                  </a:lnTo>
                  <a:lnTo>
                    <a:pt x="171" y="378"/>
                  </a:lnTo>
                  <a:lnTo>
                    <a:pt x="184" y="386"/>
                  </a:lnTo>
                  <a:lnTo>
                    <a:pt x="189" y="353"/>
                  </a:lnTo>
                  <a:lnTo>
                    <a:pt x="194" y="321"/>
                  </a:lnTo>
                  <a:lnTo>
                    <a:pt x="185" y="297"/>
                  </a:lnTo>
                  <a:lnTo>
                    <a:pt x="181" y="274"/>
                  </a:lnTo>
                  <a:lnTo>
                    <a:pt x="195" y="273"/>
                  </a:lnTo>
                  <a:lnTo>
                    <a:pt x="199" y="268"/>
                  </a:lnTo>
                  <a:lnTo>
                    <a:pt x="188" y="263"/>
                  </a:lnTo>
                  <a:lnTo>
                    <a:pt x="185" y="247"/>
                  </a:lnTo>
                  <a:lnTo>
                    <a:pt x="202" y="247"/>
                  </a:lnTo>
                  <a:lnTo>
                    <a:pt x="220" y="247"/>
                  </a:lnTo>
                  <a:lnTo>
                    <a:pt x="218" y="244"/>
                  </a:lnTo>
                  <a:lnTo>
                    <a:pt x="223" y="246"/>
                  </a:lnTo>
                  <a:lnTo>
                    <a:pt x="234" y="238"/>
                  </a:lnTo>
                  <a:lnTo>
                    <a:pt x="242" y="258"/>
                  </a:lnTo>
                  <a:lnTo>
                    <a:pt x="246" y="259"/>
                  </a:lnTo>
                  <a:lnTo>
                    <a:pt x="242" y="241"/>
                  </a:lnTo>
                  <a:lnTo>
                    <a:pt x="230" y="223"/>
                  </a:lnTo>
                  <a:lnTo>
                    <a:pt x="236" y="212"/>
                  </a:lnTo>
                  <a:lnTo>
                    <a:pt x="226" y="182"/>
                  </a:lnTo>
                  <a:lnTo>
                    <a:pt x="232" y="162"/>
                  </a:lnTo>
                  <a:lnTo>
                    <a:pt x="236" y="144"/>
                  </a:lnTo>
                  <a:lnTo>
                    <a:pt x="219" y="145"/>
                  </a:lnTo>
                  <a:lnTo>
                    <a:pt x="201" y="146"/>
                  </a:lnTo>
                  <a:lnTo>
                    <a:pt x="183" y="125"/>
                  </a:lnTo>
                  <a:lnTo>
                    <a:pt x="167" y="124"/>
                  </a:lnTo>
                  <a:lnTo>
                    <a:pt x="151" y="124"/>
                  </a:lnTo>
                  <a:lnTo>
                    <a:pt x="137" y="115"/>
                  </a:lnTo>
                  <a:lnTo>
                    <a:pt x="138" y="101"/>
                  </a:lnTo>
                  <a:lnTo>
                    <a:pt x="127" y="74"/>
                  </a:lnTo>
                  <a:lnTo>
                    <a:pt x="119" y="74"/>
                  </a:lnTo>
                  <a:lnTo>
                    <a:pt x="128" y="54"/>
                  </a:lnTo>
                  <a:lnTo>
                    <a:pt x="139" y="35"/>
                  </a:lnTo>
                  <a:lnTo>
                    <a:pt x="151" y="16"/>
                  </a:lnTo>
                  <a:lnTo>
                    <a:pt x="164" y="11"/>
                  </a:lnTo>
                  <a:lnTo>
                    <a:pt x="166" y="0"/>
                  </a:lnTo>
                  <a:lnTo>
                    <a:pt x="153" y="1"/>
                  </a:lnTo>
                  <a:lnTo>
                    <a:pt x="135" y="13"/>
                  </a:lnTo>
                  <a:lnTo>
                    <a:pt x="116" y="2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7" name="Freeform 311"/>
            <p:cNvSpPr>
              <a:spLocks noChangeAspect="1"/>
            </p:cNvSpPr>
            <p:nvPr/>
          </p:nvSpPr>
          <p:spPr bwMode="auto">
            <a:xfrm>
              <a:off x="1633" y="2689"/>
              <a:ext cx="99" cy="170"/>
            </a:xfrm>
            <a:custGeom>
              <a:avLst/>
              <a:gdLst>
                <a:gd name="T0" fmla="*/ 81 w 98"/>
                <a:gd name="T1" fmla="*/ 124 h 169"/>
                <a:gd name="T2" fmla="*/ 70 w 98"/>
                <a:gd name="T3" fmla="*/ 111 h 169"/>
                <a:gd name="T4" fmla="*/ 72 w 98"/>
                <a:gd name="T5" fmla="*/ 91 h 169"/>
                <a:gd name="T6" fmla="*/ 82 w 98"/>
                <a:gd name="T7" fmla="*/ 83 h 169"/>
                <a:gd name="T8" fmla="*/ 85 w 98"/>
                <a:gd name="T9" fmla="*/ 72 h 169"/>
                <a:gd name="T10" fmla="*/ 84 w 98"/>
                <a:gd name="T11" fmla="*/ 53 h 169"/>
                <a:gd name="T12" fmla="*/ 62 w 98"/>
                <a:gd name="T13" fmla="*/ 40 h 169"/>
                <a:gd name="T14" fmla="*/ 58 w 98"/>
                <a:gd name="T15" fmla="*/ 48 h 169"/>
                <a:gd name="T16" fmla="*/ 60 w 98"/>
                <a:gd name="T17" fmla="*/ 25 h 169"/>
                <a:gd name="T18" fmla="*/ 46 w 98"/>
                <a:gd name="T19" fmla="*/ 15 h 169"/>
                <a:gd name="T20" fmla="*/ 34 w 98"/>
                <a:gd name="T21" fmla="*/ 5 h 169"/>
                <a:gd name="T22" fmla="*/ 38 w 98"/>
                <a:gd name="T23" fmla="*/ 8 h 169"/>
                <a:gd name="T24" fmla="*/ 30 w 98"/>
                <a:gd name="T25" fmla="*/ 0 h 169"/>
                <a:gd name="T26" fmla="*/ 33 w 98"/>
                <a:gd name="T27" fmla="*/ 6 h 169"/>
                <a:gd name="T28" fmla="*/ 14 w 98"/>
                <a:gd name="T29" fmla="*/ 24 h 169"/>
                <a:gd name="T30" fmla="*/ 23 w 98"/>
                <a:gd name="T31" fmla="*/ 33 h 169"/>
                <a:gd name="T32" fmla="*/ 8 w 98"/>
                <a:gd name="T33" fmla="*/ 42 h 169"/>
                <a:gd name="T34" fmla="*/ 0 w 98"/>
                <a:gd name="T35" fmla="*/ 60 h 169"/>
                <a:gd name="T36" fmla="*/ 12 w 98"/>
                <a:gd name="T37" fmla="*/ 79 h 169"/>
                <a:gd name="T38" fmla="*/ 23 w 98"/>
                <a:gd name="T39" fmla="*/ 78 h 169"/>
                <a:gd name="T40" fmla="*/ 25 w 98"/>
                <a:gd name="T41" fmla="*/ 93 h 169"/>
                <a:gd name="T42" fmla="*/ 34 w 98"/>
                <a:gd name="T43" fmla="*/ 105 h 169"/>
                <a:gd name="T44" fmla="*/ 29 w 98"/>
                <a:gd name="T45" fmla="*/ 126 h 169"/>
                <a:gd name="T46" fmla="*/ 31 w 98"/>
                <a:gd name="T47" fmla="*/ 154 h 169"/>
                <a:gd name="T48" fmla="*/ 44 w 98"/>
                <a:gd name="T49" fmla="*/ 171 h 169"/>
                <a:gd name="T50" fmla="*/ 59 w 98"/>
                <a:gd name="T51" fmla="*/ 170 h 169"/>
                <a:gd name="T52" fmla="*/ 79 w 98"/>
                <a:gd name="T53" fmla="*/ 160 h 169"/>
                <a:gd name="T54" fmla="*/ 100 w 98"/>
                <a:gd name="T55" fmla="*/ 157 h 169"/>
                <a:gd name="T56" fmla="*/ 91 w 98"/>
                <a:gd name="T57" fmla="*/ 140 h 169"/>
                <a:gd name="T58" fmla="*/ 81 w 98"/>
                <a:gd name="T59" fmla="*/ 124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169"/>
                <a:gd name="T92" fmla="*/ 98 w 98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169">
                  <a:moveTo>
                    <a:pt x="79" y="122"/>
                  </a:moveTo>
                  <a:lnTo>
                    <a:pt x="68" y="109"/>
                  </a:lnTo>
                  <a:lnTo>
                    <a:pt x="70" y="89"/>
                  </a:lnTo>
                  <a:lnTo>
                    <a:pt x="80" y="83"/>
                  </a:lnTo>
                  <a:lnTo>
                    <a:pt x="83" y="72"/>
                  </a:lnTo>
                  <a:lnTo>
                    <a:pt x="82" y="53"/>
                  </a:lnTo>
                  <a:lnTo>
                    <a:pt x="60" y="40"/>
                  </a:lnTo>
                  <a:lnTo>
                    <a:pt x="56" y="48"/>
                  </a:lnTo>
                  <a:lnTo>
                    <a:pt x="58" y="25"/>
                  </a:lnTo>
                  <a:lnTo>
                    <a:pt x="46" y="15"/>
                  </a:lnTo>
                  <a:lnTo>
                    <a:pt x="34" y="5"/>
                  </a:lnTo>
                  <a:lnTo>
                    <a:pt x="38" y="8"/>
                  </a:lnTo>
                  <a:lnTo>
                    <a:pt x="30" y="0"/>
                  </a:lnTo>
                  <a:lnTo>
                    <a:pt x="33" y="6"/>
                  </a:lnTo>
                  <a:lnTo>
                    <a:pt x="14" y="24"/>
                  </a:lnTo>
                  <a:lnTo>
                    <a:pt x="23" y="33"/>
                  </a:lnTo>
                  <a:lnTo>
                    <a:pt x="8" y="42"/>
                  </a:lnTo>
                  <a:lnTo>
                    <a:pt x="0" y="60"/>
                  </a:lnTo>
                  <a:lnTo>
                    <a:pt x="12" y="79"/>
                  </a:lnTo>
                  <a:lnTo>
                    <a:pt x="23" y="78"/>
                  </a:lnTo>
                  <a:lnTo>
                    <a:pt x="25" y="91"/>
                  </a:lnTo>
                  <a:lnTo>
                    <a:pt x="34" y="103"/>
                  </a:lnTo>
                  <a:lnTo>
                    <a:pt x="29" y="124"/>
                  </a:lnTo>
                  <a:lnTo>
                    <a:pt x="31" y="152"/>
                  </a:lnTo>
                  <a:lnTo>
                    <a:pt x="44" y="169"/>
                  </a:lnTo>
                  <a:lnTo>
                    <a:pt x="57" y="168"/>
                  </a:lnTo>
                  <a:lnTo>
                    <a:pt x="77" y="158"/>
                  </a:lnTo>
                  <a:lnTo>
                    <a:pt x="98" y="155"/>
                  </a:lnTo>
                  <a:lnTo>
                    <a:pt x="89" y="138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8" name="Freeform 312"/>
            <p:cNvSpPr>
              <a:spLocks noChangeAspect="1"/>
            </p:cNvSpPr>
            <p:nvPr/>
          </p:nvSpPr>
          <p:spPr bwMode="auto">
            <a:xfrm>
              <a:off x="1702" y="2751"/>
              <a:ext cx="80" cy="96"/>
            </a:xfrm>
            <a:custGeom>
              <a:avLst/>
              <a:gdLst>
                <a:gd name="T0" fmla="*/ 11 w 80"/>
                <a:gd name="T1" fmla="*/ 62 h 95"/>
                <a:gd name="T2" fmla="*/ 0 w 80"/>
                <a:gd name="T3" fmla="*/ 47 h 95"/>
                <a:gd name="T4" fmla="*/ 2 w 80"/>
                <a:gd name="T5" fmla="*/ 27 h 95"/>
                <a:gd name="T6" fmla="*/ 12 w 80"/>
                <a:gd name="T7" fmla="*/ 21 h 95"/>
                <a:gd name="T8" fmla="*/ 15 w 80"/>
                <a:gd name="T9" fmla="*/ 10 h 95"/>
                <a:gd name="T10" fmla="*/ 19 w 80"/>
                <a:gd name="T11" fmla="*/ 0 h 95"/>
                <a:gd name="T12" fmla="*/ 43 w 80"/>
                <a:gd name="T13" fmla="*/ 2 h 95"/>
                <a:gd name="T14" fmla="*/ 61 w 80"/>
                <a:gd name="T15" fmla="*/ 1 h 95"/>
                <a:gd name="T16" fmla="*/ 60 w 80"/>
                <a:gd name="T17" fmla="*/ 0 h 95"/>
                <a:gd name="T18" fmla="*/ 80 w 80"/>
                <a:gd name="T19" fmla="*/ 1 h 95"/>
                <a:gd name="T20" fmla="*/ 78 w 80"/>
                <a:gd name="T21" fmla="*/ 13 h 95"/>
                <a:gd name="T22" fmla="*/ 72 w 80"/>
                <a:gd name="T23" fmla="*/ 32 h 95"/>
                <a:gd name="T24" fmla="*/ 80 w 80"/>
                <a:gd name="T25" fmla="*/ 63 h 95"/>
                <a:gd name="T26" fmla="*/ 68 w 80"/>
                <a:gd name="T27" fmla="*/ 85 h 95"/>
                <a:gd name="T28" fmla="*/ 56 w 80"/>
                <a:gd name="T29" fmla="*/ 82 h 95"/>
                <a:gd name="T30" fmla="*/ 38 w 80"/>
                <a:gd name="T31" fmla="*/ 85 h 95"/>
                <a:gd name="T32" fmla="*/ 39 w 80"/>
                <a:gd name="T33" fmla="*/ 97 h 95"/>
                <a:gd name="T34" fmla="*/ 30 w 80"/>
                <a:gd name="T35" fmla="*/ 95 h 95"/>
                <a:gd name="T36" fmla="*/ 21 w 80"/>
                <a:gd name="T37" fmla="*/ 78 h 95"/>
                <a:gd name="T38" fmla="*/ 11 w 80"/>
                <a:gd name="T39" fmla="*/ 6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95"/>
                <a:gd name="T62" fmla="*/ 80 w 80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95">
                  <a:moveTo>
                    <a:pt x="11" y="60"/>
                  </a:moveTo>
                  <a:lnTo>
                    <a:pt x="0" y="47"/>
                  </a:lnTo>
                  <a:lnTo>
                    <a:pt x="2" y="27"/>
                  </a:lnTo>
                  <a:lnTo>
                    <a:pt x="12" y="21"/>
                  </a:lnTo>
                  <a:lnTo>
                    <a:pt x="15" y="10"/>
                  </a:lnTo>
                  <a:lnTo>
                    <a:pt x="19" y="0"/>
                  </a:lnTo>
                  <a:lnTo>
                    <a:pt x="43" y="2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80" y="1"/>
                  </a:lnTo>
                  <a:lnTo>
                    <a:pt x="78" y="13"/>
                  </a:lnTo>
                  <a:lnTo>
                    <a:pt x="72" y="32"/>
                  </a:lnTo>
                  <a:lnTo>
                    <a:pt x="80" y="61"/>
                  </a:lnTo>
                  <a:lnTo>
                    <a:pt x="68" y="83"/>
                  </a:lnTo>
                  <a:lnTo>
                    <a:pt x="56" y="80"/>
                  </a:lnTo>
                  <a:lnTo>
                    <a:pt x="38" y="83"/>
                  </a:lnTo>
                  <a:lnTo>
                    <a:pt x="39" y="95"/>
                  </a:lnTo>
                  <a:lnTo>
                    <a:pt x="30" y="93"/>
                  </a:lnTo>
                  <a:lnTo>
                    <a:pt x="21" y="76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49" name="Freeform 313"/>
            <p:cNvSpPr>
              <a:spLocks noChangeAspect="1"/>
            </p:cNvSpPr>
            <p:nvPr/>
          </p:nvSpPr>
          <p:spPr bwMode="auto">
            <a:xfrm>
              <a:off x="1627" y="2638"/>
              <a:ext cx="18" cy="16"/>
            </a:xfrm>
            <a:custGeom>
              <a:avLst/>
              <a:gdLst>
                <a:gd name="T0" fmla="*/ 5 w 18"/>
                <a:gd name="T1" fmla="*/ 1 h 16"/>
                <a:gd name="T2" fmla="*/ 18 w 18"/>
                <a:gd name="T3" fmla="*/ 0 h 16"/>
                <a:gd name="T4" fmla="*/ 13 w 18"/>
                <a:gd name="T5" fmla="*/ 16 h 16"/>
                <a:gd name="T6" fmla="*/ 0 w 18"/>
                <a:gd name="T7" fmla="*/ 14 h 16"/>
                <a:gd name="T8" fmla="*/ 8 w 18"/>
                <a:gd name="T9" fmla="*/ 5 h 16"/>
                <a:gd name="T10" fmla="*/ 5 w 18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5" y="1"/>
                  </a:moveTo>
                  <a:lnTo>
                    <a:pt x="18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0" name="Freeform 314"/>
            <p:cNvSpPr>
              <a:spLocks noChangeAspect="1"/>
            </p:cNvSpPr>
            <p:nvPr/>
          </p:nvSpPr>
          <p:spPr bwMode="auto">
            <a:xfrm>
              <a:off x="1390" y="2603"/>
              <a:ext cx="276" cy="269"/>
            </a:xfrm>
            <a:custGeom>
              <a:avLst/>
              <a:gdLst>
                <a:gd name="T0" fmla="*/ 229 w 275"/>
                <a:gd name="T1" fmla="*/ 54 h 267"/>
                <a:gd name="T2" fmla="*/ 217 w 275"/>
                <a:gd name="T3" fmla="*/ 50 h 267"/>
                <a:gd name="T4" fmla="*/ 216 w 275"/>
                <a:gd name="T5" fmla="*/ 43 h 267"/>
                <a:gd name="T6" fmla="*/ 214 w 275"/>
                <a:gd name="T7" fmla="*/ 37 h 267"/>
                <a:gd name="T8" fmla="*/ 199 w 275"/>
                <a:gd name="T9" fmla="*/ 40 h 267"/>
                <a:gd name="T10" fmla="*/ 151 w 275"/>
                <a:gd name="T11" fmla="*/ 40 h 267"/>
                <a:gd name="T12" fmla="*/ 111 w 275"/>
                <a:gd name="T13" fmla="*/ 40 h 267"/>
                <a:gd name="T14" fmla="*/ 81 w 275"/>
                <a:gd name="T15" fmla="*/ 17 h 267"/>
                <a:gd name="T16" fmla="*/ 67 w 275"/>
                <a:gd name="T17" fmla="*/ 10 h 267"/>
                <a:gd name="T18" fmla="*/ 72 w 275"/>
                <a:gd name="T19" fmla="*/ 17 h 267"/>
                <a:gd name="T20" fmla="*/ 41 w 275"/>
                <a:gd name="T21" fmla="*/ 32 h 267"/>
                <a:gd name="T22" fmla="*/ 37 w 275"/>
                <a:gd name="T23" fmla="*/ 75 h 267"/>
                <a:gd name="T24" fmla="*/ 37 w 275"/>
                <a:gd name="T25" fmla="*/ 38 h 267"/>
                <a:gd name="T26" fmla="*/ 45 w 275"/>
                <a:gd name="T27" fmla="*/ 8 h 267"/>
                <a:gd name="T28" fmla="*/ 20 w 275"/>
                <a:gd name="T29" fmla="*/ 32 h 267"/>
                <a:gd name="T30" fmla="*/ 0 w 275"/>
                <a:gd name="T31" fmla="*/ 73 h 267"/>
                <a:gd name="T32" fmla="*/ 19 w 275"/>
                <a:gd name="T33" fmla="*/ 100 h 267"/>
                <a:gd name="T34" fmla="*/ 32 w 275"/>
                <a:gd name="T35" fmla="*/ 123 h 267"/>
                <a:gd name="T36" fmla="*/ 64 w 275"/>
                <a:gd name="T37" fmla="*/ 124 h 267"/>
                <a:gd name="T38" fmla="*/ 100 w 275"/>
                <a:gd name="T39" fmla="*/ 144 h 267"/>
                <a:gd name="T40" fmla="*/ 113 w 275"/>
                <a:gd name="T41" fmla="*/ 161 h 267"/>
                <a:gd name="T42" fmla="*/ 117 w 275"/>
                <a:gd name="T43" fmla="*/ 213 h 267"/>
                <a:gd name="T44" fmla="*/ 123 w 275"/>
                <a:gd name="T45" fmla="*/ 242 h 267"/>
                <a:gd name="T46" fmla="*/ 146 w 275"/>
                <a:gd name="T47" fmla="*/ 270 h 267"/>
                <a:gd name="T48" fmla="*/ 159 w 275"/>
                <a:gd name="T49" fmla="*/ 271 h 267"/>
                <a:gd name="T50" fmla="*/ 197 w 275"/>
                <a:gd name="T51" fmla="*/ 239 h 267"/>
                <a:gd name="T52" fmla="*/ 188 w 275"/>
                <a:gd name="T53" fmla="*/ 227 h 267"/>
                <a:gd name="T54" fmla="*/ 175 w 275"/>
                <a:gd name="T55" fmla="*/ 188 h 267"/>
                <a:gd name="T56" fmla="*/ 215 w 275"/>
                <a:gd name="T57" fmla="*/ 201 h 267"/>
                <a:gd name="T58" fmla="*/ 235 w 275"/>
                <a:gd name="T59" fmla="*/ 186 h 267"/>
                <a:gd name="T60" fmla="*/ 257 w 275"/>
                <a:gd name="T61" fmla="*/ 166 h 267"/>
                <a:gd name="T62" fmla="*/ 244 w 275"/>
                <a:gd name="T63" fmla="*/ 147 h 267"/>
                <a:gd name="T64" fmla="*/ 267 w 275"/>
                <a:gd name="T65" fmla="*/ 120 h 267"/>
                <a:gd name="T66" fmla="*/ 277 w 275"/>
                <a:gd name="T67" fmla="*/ 93 h 267"/>
                <a:gd name="T68" fmla="*/ 254 w 275"/>
                <a:gd name="T69" fmla="*/ 87 h 267"/>
                <a:gd name="T70" fmla="*/ 245 w 275"/>
                <a:gd name="T71" fmla="*/ 85 h 267"/>
                <a:gd name="T72" fmla="*/ 257 w 275"/>
                <a:gd name="T73" fmla="*/ 71 h 267"/>
                <a:gd name="T74" fmla="*/ 238 w 275"/>
                <a:gd name="T75" fmla="*/ 58 h 267"/>
                <a:gd name="T76" fmla="*/ 231 w 275"/>
                <a:gd name="T77" fmla="*/ 59 h 2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5"/>
                <a:gd name="T118" fmla="*/ 0 h 267"/>
                <a:gd name="T119" fmla="*/ 275 w 275"/>
                <a:gd name="T120" fmla="*/ 267 h 2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5" h="267">
                  <a:moveTo>
                    <a:pt x="229" y="59"/>
                  </a:moveTo>
                  <a:lnTo>
                    <a:pt x="227" y="54"/>
                  </a:lnTo>
                  <a:lnTo>
                    <a:pt x="222" y="50"/>
                  </a:lnTo>
                  <a:lnTo>
                    <a:pt x="215" y="50"/>
                  </a:lnTo>
                  <a:lnTo>
                    <a:pt x="219" y="49"/>
                  </a:lnTo>
                  <a:lnTo>
                    <a:pt x="214" y="43"/>
                  </a:lnTo>
                  <a:lnTo>
                    <a:pt x="234" y="36"/>
                  </a:lnTo>
                  <a:lnTo>
                    <a:pt x="212" y="37"/>
                  </a:lnTo>
                  <a:lnTo>
                    <a:pt x="190" y="37"/>
                  </a:lnTo>
                  <a:lnTo>
                    <a:pt x="197" y="40"/>
                  </a:lnTo>
                  <a:lnTo>
                    <a:pt x="176" y="49"/>
                  </a:lnTo>
                  <a:lnTo>
                    <a:pt x="149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04" y="26"/>
                  </a:lnTo>
                  <a:lnTo>
                    <a:pt x="81" y="17"/>
                  </a:lnTo>
                  <a:lnTo>
                    <a:pt x="72" y="0"/>
                  </a:lnTo>
                  <a:lnTo>
                    <a:pt x="67" y="10"/>
                  </a:lnTo>
                  <a:lnTo>
                    <a:pt x="77" y="17"/>
                  </a:lnTo>
                  <a:lnTo>
                    <a:pt x="72" y="17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6" y="62"/>
                  </a:lnTo>
                  <a:lnTo>
                    <a:pt x="37" y="73"/>
                  </a:lnTo>
                  <a:lnTo>
                    <a:pt x="26" y="58"/>
                  </a:lnTo>
                  <a:lnTo>
                    <a:pt x="37" y="38"/>
                  </a:lnTo>
                  <a:lnTo>
                    <a:pt x="32" y="19"/>
                  </a:lnTo>
                  <a:lnTo>
                    <a:pt x="45" y="8"/>
                  </a:lnTo>
                  <a:lnTo>
                    <a:pt x="32" y="13"/>
                  </a:lnTo>
                  <a:lnTo>
                    <a:pt x="20" y="32"/>
                  </a:lnTo>
                  <a:lnTo>
                    <a:pt x="9" y="51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19" y="98"/>
                  </a:lnTo>
                  <a:lnTo>
                    <a:pt x="18" y="112"/>
                  </a:lnTo>
                  <a:lnTo>
                    <a:pt x="32" y="121"/>
                  </a:lnTo>
                  <a:lnTo>
                    <a:pt x="48" y="121"/>
                  </a:lnTo>
                  <a:lnTo>
                    <a:pt x="64" y="122"/>
                  </a:lnTo>
                  <a:lnTo>
                    <a:pt x="82" y="143"/>
                  </a:lnTo>
                  <a:lnTo>
                    <a:pt x="100" y="142"/>
                  </a:lnTo>
                  <a:lnTo>
                    <a:pt x="117" y="141"/>
                  </a:lnTo>
                  <a:lnTo>
                    <a:pt x="113" y="159"/>
                  </a:lnTo>
                  <a:lnTo>
                    <a:pt x="107" y="179"/>
                  </a:lnTo>
                  <a:lnTo>
                    <a:pt x="117" y="209"/>
                  </a:lnTo>
                  <a:lnTo>
                    <a:pt x="111" y="220"/>
                  </a:lnTo>
                  <a:lnTo>
                    <a:pt x="123" y="238"/>
                  </a:lnTo>
                  <a:lnTo>
                    <a:pt x="127" y="256"/>
                  </a:lnTo>
                  <a:lnTo>
                    <a:pt x="144" y="266"/>
                  </a:lnTo>
                  <a:lnTo>
                    <a:pt x="155" y="265"/>
                  </a:lnTo>
                  <a:lnTo>
                    <a:pt x="157" y="267"/>
                  </a:lnTo>
                  <a:lnTo>
                    <a:pt x="178" y="251"/>
                  </a:lnTo>
                  <a:lnTo>
                    <a:pt x="195" y="235"/>
                  </a:lnTo>
                  <a:lnTo>
                    <a:pt x="199" y="229"/>
                  </a:lnTo>
                  <a:lnTo>
                    <a:pt x="186" y="223"/>
                  </a:lnTo>
                  <a:lnTo>
                    <a:pt x="180" y="198"/>
                  </a:lnTo>
                  <a:lnTo>
                    <a:pt x="173" y="186"/>
                  </a:lnTo>
                  <a:lnTo>
                    <a:pt x="194" y="192"/>
                  </a:lnTo>
                  <a:lnTo>
                    <a:pt x="213" y="199"/>
                  </a:lnTo>
                  <a:lnTo>
                    <a:pt x="216" y="190"/>
                  </a:lnTo>
                  <a:lnTo>
                    <a:pt x="233" y="184"/>
                  </a:lnTo>
                  <a:lnTo>
                    <a:pt x="250" y="176"/>
                  </a:lnTo>
                  <a:lnTo>
                    <a:pt x="255" y="164"/>
                  </a:lnTo>
                  <a:lnTo>
                    <a:pt x="254" y="164"/>
                  </a:lnTo>
                  <a:lnTo>
                    <a:pt x="242" y="145"/>
                  </a:lnTo>
                  <a:lnTo>
                    <a:pt x="250" y="127"/>
                  </a:lnTo>
                  <a:lnTo>
                    <a:pt x="265" y="118"/>
                  </a:lnTo>
                  <a:lnTo>
                    <a:pt x="256" y="109"/>
                  </a:lnTo>
                  <a:lnTo>
                    <a:pt x="275" y="91"/>
                  </a:lnTo>
                  <a:lnTo>
                    <a:pt x="272" y="85"/>
                  </a:lnTo>
                  <a:lnTo>
                    <a:pt x="252" y="85"/>
                  </a:lnTo>
                  <a:lnTo>
                    <a:pt x="239" y="85"/>
                  </a:lnTo>
                  <a:lnTo>
                    <a:pt x="243" y="83"/>
                  </a:lnTo>
                  <a:lnTo>
                    <a:pt x="250" y="73"/>
                  </a:lnTo>
                  <a:lnTo>
                    <a:pt x="255" y="69"/>
                  </a:lnTo>
                  <a:lnTo>
                    <a:pt x="243" y="57"/>
                  </a:lnTo>
                  <a:lnTo>
                    <a:pt x="236" y="58"/>
                  </a:lnTo>
                  <a:lnTo>
                    <a:pt x="228" y="53"/>
                  </a:lnTo>
                  <a:lnTo>
                    <a:pt x="229" y="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1" name="Freeform 315"/>
            <p:cNvSpPr>
              <a:spLocks noChangeAspect="1"/>
            </p:cNvSpPr>
            <p:nvPr/>
          </p:nvSpPr>
          <p:spPr bwMode="auto">
            <a:xfrm>
              <a:off x="1578" y="2630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10 w 10"/>
                <a:gd name="T3" fmla="*/ 2 h 3"/>
                <a:gd name="T4" fmla="*/ 0 w 10"/>
                <a:gd name="T5" fmla="*/ 0 h 3"/>
                <a:gd name="T6" fmla="*/ 10 w 10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10" y="3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2" name="Freeform 316"/>
            <p:cNvSpPr>
              <a:spLocks noChangeAspect="1"/>
            </p:cNvSpPr>
            <p:nvPr/>
          </p:nvSpPr>
          <p:spPr bwMode="auto">
            <a:xfrm>
              <a:off x="1618" y="2482"/>
              <a:ext cx="4" cy="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3 w 4"/>
                <a:gd name="T5" fmla="*/ 3 h 3"/>
                <a:gd name="T6" fmla="*/ 4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3" name="Freeform 317"/>
            <p:cNvSpPr>
              <a:spLocks noChangeAspect="1"/>
            </p:cNvSpPr>
            <p:nvPr/>
          </p:nvSpPr>
          <p:spPr bwMode="auto">
            <a:xfrm>
              <a:off x="1638" y="2507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1 h 6"/>
                <a:gd name="T4" fmla="*/ 0 w 3"/>
                <a:gd name="T5" fmla="*/ 6 h 6"/>
                <a:gd name="T6" fmla="*/ 3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4" name="Freeform 318"/>
            <p:cNvSpPr>
              <a:spLocks noChangeAspect="1"/>
            </p:cNvSpPr>
            <p:nvPr/>
          </p:nvSpPr>
          <p:spPr bwMode="auto">
            <a:xfrm>
              <a:off x="1612" y="2461"/>
              <a:ext cx="5" cy="3"/>
            </a:xfrm>
            <a:custGeom>
              <a:avLst/>
              <a:gdLst>
                <a:gd name="T0" fmla="*/ 5 w 5"/>
                <a:gd name="T1" fmla="*/ 0 h 3"/>
                <a:gd name="T2" fmla="*/ 4 w 5"/>
                <a:gd name="T3" fmla="*/ 0 h 3"/>
                <a:gd name="T4" fmla="*/ 4 w 5"/>
                <a:gd name="T5" fmla="*/ 1 h 3"/>
                <a:gd name="T6" fmla="*/ 3 w 5"/>
                <a:gd name="T7" fmla="*/ 1 h 3"/>
                <a:gd name="T8" fmla="*/ 3 w 5"/>
                <a:gd name="T9" fmla="*/ 2 h 3"/>
                <a:gd name="T10" fmla="*/ 1 w 5"/>
                <a:gd name="T11" fmla="*/ 2 h 3"/>
                <a:gd name="T12" fmla="*/ 0 w 5"/>
                <a:gd name="T13" fmla="*/ 2 h 3"/>
                <a:gd name="T14" fmla="*/ 0 w 5"/>
                <a:gd name="T15" fmla="*/ 3 h 3"/>
                <a:gd name="T16" fmla="*/ 1 w 5"/>
                <a:gd name="T17" fmla="*/ 3 h 3"/>
                <a:gd name="T18" fmla="*/ 1 w 5"/>
                <a:gd name="T19" fmla="*/ 2 h 3"/>
                <a:gd name="T20" fmla="*/ 3 w 5"/>
                <a:gd name="T21" fmla="*/ 2 h 3"/>
                <a:gd name="T22" fmla="*/ 4 w 5"/>
                <a:gd name="T23" fmla="*/ 2 h 3"/>
                <a:gd name="T24" fmla="*/ 4 w 5"/>
                <a:gd name="T25" fmla="*/ 1 h 3"/>
                <a:gd name="T26" fmla="*/ 5 w 5"/>
                <a:gd name="T27" fmla="*/ 1 h 3"/>
                <a:gd name="T28" fmla="*/ 5 w 5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3"/>
                <a:gd name="T47" fmla="*/ 5 w 5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5" name="Freeform 319"/>
            <p:cNvSpPr>
              <a:spLocks noChangeAspect="1"/>
            </p:cNvSpPr>
            <p:nvPr/>
          </p:nvSpPr>
          <p:spPr bwMode="auto">
            <a:xfrm>
              <a:off x="1636" y="2488"/>
              <a:ext cx="5" cy="3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6" name="Freeform 320"/>
            <p:cNvSpPr>
              <a:spLocks noChangeAspect="1"/>
            </p:cNvSpPr>
            <p:nvPr/>
          </p:nvSpPr>
          <p:spPr bwMode="auto">
            <a:xfrm>
              <a:off x="1638" y="2474"/>
              <a:ext cx="3" cy="4"/>
            </a:xfrm>
            <a:custGeom>
              <a:avLst/>
              <a:gdLst>
                <a:gd name="T0" fmla="*/ 3 w 3"/>
                <a:gd name="T1" fmla="*/ 4 h 4"/>
                <a:gd name="T2" fmla="*/ 2 w 3"/>
                <a:gd name="T3" fmla="*/ 4 h 4"/>
                <a:gd name="T4" fmla="*/ 0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3 w 3"/>
                <a:gd name="T11" fmla="*/ 2 h 4"/>
                <a:gd name="T12" fmla="*/ 3 w 3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7" name="Freeform 321"/>
            <p:cNvSpPr>
              <a:spLocks noChangeAspect="1"/>
            </p:cNvSpPr>
            <p:nvPr/>
          </p:nvSpPr>
          <p:spPr bwMode="auto">
            <a:xfrm>
              <a:off x="1078" y="2457"/>
              <a:ext cx="29" cy="59"/>
            </a:xfrm>
            <a:custGeom>
              <a:avLst/>
              <a:gdLst>
                <a:gd name="T0" fmla="*/ 19 w 28"/>
                <a:gd name="T1" fmla="*/ 48 h 59"/>
                <a:gd name="T2" fmla="*/ 7 w 28"/>
                <a:gd name="T3" fmla="*/ 59 h 59"/>
                <a:gd name="T4" fmla="*/ 0 w 28"/>
                <a:gd name="T5" fmla="*/ 59 h 59"/>
                <a:gd name="T6" fmla="*/ 4 w 28"/>
                <a:gd name="T7" fmla="*/ 37 h 59"/>
                <a:gd name="T8" fmla="*/ 7 w 28"/>
                <a:gd name="T9" fmla="*/ 15 h 59"/>
                <a:gd name="T10" fmla="*/ 29 w 28"/>
                <a:gd name="T11" fmla="*/ 0 h 59"/>
                <a:gd name="T12" fmla="*/ 30 w 28"/>
                <a:gd name="T13" fmla="*/ 3 h 59"/>
                <a:gd name="T14" fmla="*/ 24 w 28"/>
                <a:gd name="T15" fmla="*/ 26 h 59"/>
                <a:gd name="T16" fmla="*/ 19 w 28"/>
                <a:gd name="T17" fmla="*/ 48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59"/>
                <a:gd name="T29" fmla="*/ 28 w 2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59">
                  <a:moveTo>
                    <a:pt x="17" y="48"/>
                  </a:moveTo>
                  <a:lnTo>
                    <a:pt x="7" y="59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7" y="15"/>
                  </a:lnTo>
                  <a:lnTo>
                    <a:pt x="27" y="0"/>
                  </a:lnTo>
                  <a:lnTo>
                    <a:pt x="28" y="3"/>
                  </a:lnTo>
                  <a:lnTo>
                    <a:pt x="22" y="26"/>
                  </a:lnTo>
                  <a:lnTo>
                    <a:pt x="17" y="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8" name="Freeform 322"/>
            <p:cNvSpPr>
              <a:spLocks noChangeAspect="1"/>
            </p:cNvSpPr>
            <p:nvPr/>
          </p:nvSpPr>
          <p:spPr bwMode="auto">
            <a:xfrm>
              <a:off x="1014" y="2472"/>
              <a:ext cx="84" cy="95"/>
            </a:xfrm>
            <a:custGeom>
              <a:avLst/>
              <a:gdLst>
                <a:gd name="T0" fmla="*/ 7 w 84"/>
                <a:gd name="T1" fmla="*/ 84 h 95"/>
                <a:gd name="T2" fmla="*/ 0 w 84"/>
                <a:gd name="T3" fmla="*/ 76 h 95"/>
                <a:gd name="T4" fmla="*/ 2 w 84"/>
                <a:gd name="T5" fmla="*/ 60 h 95"/>
                <a:gd name="T6" fmla="*/ 14 w 84"/>
                <a:gd name="T7" fmla="*/ 41 h 95"/>
                <a:gd name="T8" fmla="*/ 40 w 84"/>
                <a:gd name="T9" fmla="*/ 36 h 95"/>
                <a:gd name="T10" fmla="*/ 26 w 84"/>
                <a:gd name="T11" fmla="*/ 14 h 95"/>
                <a:gd name="T12" fmla="*/ 33 w 84"/>
                <a:gd name="T13" fmla="*/ 13 h 95"/>
                <a:gd name="T14" fmla="*/ 34 w 84"/>
                <a:gd name="T15" fmla="*/ 0 h 95"/>
                <a:gd name="T16" fmla="*/ 52 w 84"/>
                <a:gd name="T17" fmla="*/ 0 h 95"/>
                <a:gd name="T18" fmla="*/ 71 w 84"/>
                <a:gd name="T19" fmla="*/ 0 h 95"/>
                <a:gd name="T20" fmla="*/ 68 w 84"/>
                <a:gd name="T21" fmla="*/ 22 h 95"/>
                <a:gd name="T22" fmla="*/ 64 w 84"/>
                <a:gd name="T23" fmla="*/ 44 h 95"/>
                <a:gd name="T24" fmla="*/ 71 w 84"/>
                <a:gd name="T25" fmla="*/ 44 h 95"/>
                <a:gd name="T26" fmla="*/ 77 w 84"/>
                <a:gd name="T27" fmla="*/ 46 h 95"/>
                <a:gd name="T28" fmla="*/ 84 w 84"/>
                <a:gd name="T29" fmla="*/ 49 h 95"/>
                <a:gd name="T30" fmla="*/ 70 w 84"/>
                <a:gd name="T31" fmla="*/ 60 h 95"/>
                <a:gd name="T32" fmla="*/ 58 w 84"/>
                <a:gd name="T33" fmla="*/ 78 h 95"/>
                <a:gd name="T34" fmla="*/ 41 w 84"/>
                <a:gd name="T35" fmla="*/ 95 h 95"/>
                <a:gd name="T36" fmla="*/ 25 w 84"/>
                <a:gd name="T37" fmla="*/ 89 h 95"/>
                <a:gd name="T38" fmla="*/ 7 w 84"/>
                <a:gd name="T39" fmla="*/ 84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95"/>
                <a:gd name="T62" fmla="*/ 84 w 8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95">
                  <a:moveTo>
                    <a:pt x="7" y="84"/>
                  </a:moveTo>
                  <a:lnTo>
                    <a:pt x="0" y="76"/>
                  </a:lnTo>
                  <a:lnTo>
                    <a:pt x="2" y="60"/>
                  </a:lnTo>
                  <a:lnTo>
                    <a:pt x="14" y="41"/>
                  </a:lnTo>
                  <a:lnTo>
                    <a:pt x="40" y="36"/>
                  </a:lnTo>
                  <a:lnTo>
                    <a:pt x="26" y="14"/>
                  </a:lnTo>
                  <a:lnTo>
                    <a:pt x="33" y="13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71" y="0"/>
                  </a:lnTo>
                  <a:lnTo>
                    <a:pt x="68" y="22"/>
                  </a:lnTo>
                  <a:lnTo>
                    <a:pt x="64" y="44"/>
                  </a:lnTo>
                  <a:lnTo>
                    <a:pt x="71" y="44"/>
                  </a:lnTo>
                  <a:lnTo>
                    <a:pt x="77" y="46"/>
                  </a:lnTo>
                  <a:lnTo>
                    <a:pt x="84" y="49"/>
                  </a:lnTo>
                  <a:lnTo>
                    <a:pt x="70" y="60"/>
                  </a:lnTo>
                  <a:lnTo>
                    <a:pt x="58" y="78"/>
                  </a:lnTo>
                  <a:lnTo>
                    <a:pt x="41" y="95"/>
                  </a:lnTo>
                  <a:lnTo>
                    <a:pt x="25" y="89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59" name="Freeform 323"/>
            <p:cNvSpPr>
              <a:spLocks noChangeAspect="1"/>
            </p:cNvSpPr>
            <p:nvPr/>
          </p:nvSpPr>
          <p:spPr bwMode="auto">
            <a:xfrm>
              <a:off x="1306" y="2457"/>
              <a:ext cx="43" cy="15"/>
            </a:xfrm>
            <a:custGeom>
              <a:avLst/>
              <a:gdLst>
                <a:gd name="T0" fmla="*/ 16 w 43"/>
                <a:gd name="T1" fmla="*/ 0 h 15"/>
                <a:gd name="T2" fmla="*/ 0 w 43"/>
                <a:gd name="T3" fmla="*/ 5 h 15"/>
                <a:gd name="T4" fmla="*/ 23 w 43"/>
                <a:gd name="T5" fmla="*/ 15 h 15"/>
                <a:gd name="T6" fmla="*/ 43 w 43"/>
                <a:gd name="T7" fmla="*/ 13 h 15"/>
                <a:gd name="T8" fmla="*/ 16 w 4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"/>
                <a:gd name="T17" fmla="*/ 43 w 4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">
                  <a:moveTo>
                    <a:pt x="16" y="0"/>
                  </a:moveTo>
                  <a:lnTo>
                    <a:pt x="0" y="5"/>
                  </a:lnTo>
                  <a:lnTo>
                    <a:pt x="23" y="15"/>
                  </a:lnTo>
                  <a:lnTo>
                    <a:pt x="43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0" name="Freeform 324"/>
            <p:cNvSpPr>
              <a:spLocks noChangeAspect="1"/>
            </p:cNvSpPr>
            <p:nvPr/>
          </p:nvSpPr>
          <p:spPr bwMode="auto">
            <a:xfrm>
              <a:off x="1532" y="2456"/>
              <a:ext cx="32" cy="12"/>
            </a:xfrm>
            <a:custGeom>
              <a:avLst/>
              <a:gdLst>
                <a:gd name="T0" fmla="*/ 32 w 32"/>
                <a:gd name="T1" fmla="*/ 6 h 12"/>
                <a:gd name="T2" fmla="*/ 30 w 32"/>
                <a:gd name="T3" fmla="*/ 7 h 12"/>
                <a:gd name="T4" fmla="*/ 8 w 32"/>
                <a:gd name="T5" fmla="*/ 12 h 12"/>
                <a:gd name="T6" fmla="*/ 0 w 32"/>
                <a:gd name="T7" fmla="*/ 9 h 12"/>
                <a:gd name="T8" fmla="*/ 3 w 32"/>
                <a:gd name="T9" fmla="*/ 0 h 12"/>
                <a:gd name="T10" fmla="*/ 32 w 32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2"/>
                <a:gd name="T20" fmla="*/ 32 w 3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2">
                  <a:moveTo>
                    <a:pt x="32" y="6"/>
                  </a:moveTo>
                  <a:lnTo>
                    <a:pt x="30" y="7"/>
                  </a:lnTo>
                  <a:lnTo>
                    <a:pt x="8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1" name="Freeform 325"/>
            <p:cNvSpPr>
              <a:spLocks noChangeAspect="1"/>
            </p:cNvSpPr>
            <p:nvPr/>
          </p:nvSpPr>
          <p:spPr bwMode="auto">
            <a:xfrm>
              <a:off x="1577" y="2472"/>
              <a:ext cx="7" cy="2"/>
            </a:xfrm>
            <a:custGeom>
              <a:avLst/>
              <a:gdLst>
                <a:gd name="T0" fmla="*/ 7 w 7"/>
                <a:gd name="T1" fmla="*/ 1 h 2"/>
                <a:gd name="T2" fmla="*/ 3 w 7"/>
                <a:gd name="T3" fmla="*/ 0 h 2"/>
                <a:gd name="T4" fmla="*/ 0 w 7"/>
                <a:gd name="T5" fmla="*/ 2 h 2"/>
                <a:gd name="T6" fmla="*/ 7 w 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"/>
                <a:gd name="T14" fmla="*/ 7 w 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">
                  <a:moveTo>
                    <a:pt x="7" y="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2" name="Freeform 326"/>
            <p:cNvSpPr>
              <a:spLocks noChangeAspect="1"/>
            </p:cNvSpPr>
            <p:nvPr/>
          </p:nvSpPr>
          <p:spPr bwMode="auto">
            <a:xfrm>
              <a:off x="601" y="2124"/>
              <a:ext cx="544" cy="424"/>
            </a:xfrm>
            <a:custGeom>
              <a:avLst/>
              <a:gdLst>
                <a:gd name="T0" fmla="*/ 69 w 541"/>
                <a:gd name="T1" fmla="*/ 206 h 422"/>
                <a:gd name="T2" fmla="*/ 45 w 541"/>
                <a:gd name="T3" fmla="*/ 149 h 422"/>
                <a:gd name="T4" fmla="*/ 18 w 541"/>
                <a:gd name="T5" fmla="*/ 125 h 422"/>
                <a:gd name="T6" fmla="*/ 28 w 541"/>
                <a:gd name="T7" fmla="*/ 91 h 422"/>
                <a:gd name="T8" fmla="*/ 3 w 541"/>
                <a:gd name="T9" fmla="*/ 32 h 422"/>
                <a:gd name="T10" fmla="*/ 47 w 541"/>
                <a:gd name="T11" fmla="*/ 0 h 422"/>
                <a:gd name="T12" fmla="*/ 95 w 541"/>
                <a:gd name="T13" fmla="*/ 23 h 422"/>
                <a:gd name="T14" fmla="*/ 166 w 541"/>
                <a:gd name="T15" fmla="*/ 30 h 422"/>
                <a:gd name="T16" fmla="*/ 220 w 541"/>
                <a:gd name="T17" fmla="*/ 43 h 422"/>
                <a:gd name="T18" fmla="*/ 251 w 541"/>
                <a:gd name="T19" fmla="*/ 86 h 422"/>
                <a:gd name="T20" fmla="*/ 302 w 541"/>
                <a:gd name="T21" fmla="*/ 92 h 422"/>
                <a:gd name="T22" fmla="*/ 332 w 541"/>
                <a:gd name="T23" fmla="*/ 154 h 422"/>
                <a:gd name="T24" fmla="*/ 332 w 541"/>
                <a:gd name="T25" fmla="*/ 220 h 422"/>
                <a:gd name="T26" fmla="*/ 342 w 541"/>
                <a:gd name="T27" fmla="*/ 295 h 422"/>
                <a:gd name="T28" fmla="*/ 357 w 541"/>
                <a:gd name="T29" fmla="*/ 328 h 422"/>
                <a:gd name="T30" fmla="*/ 417 w 541"/>
                <a:gd name="T31" fmla="*/ 332 h 422"/>
                <a:gd name="T32" fmla="*/ 446 w 541"/>
                <a:gd name="T33" fmla="*/ 329 h 422"/>
                <a:gd name="T34" fmla="*/ 473 w 541"/>
                <a:gd name="T35" fmla="*/ 277 h 422"/>
                <a:gd name="T36" fmla="*/ 533 w 541"/>
                <a:gd name="T37" fmla="*/ 262 h 422"/>
                <a:gd name="T38" fmla="*/ 547 w 541"/>
                <a:gd name="T39" fmla="*/ 270 h 422"/>
                <a:gd name="T40" fmla="*/ 525 w 541"/>
                <a:gd name="T41" fmla="*/ 311 h 422"/>
                <a:gd name="T42" fmla="*/ 511 w 541"/>
                <a:gd name="T43" fmla="*/ 329 h 422"/>
                <a:gd name="T44" fmla="*/ 469 w 541"/>
                <a:gd name="T45" fmla="*/ 350 h 422"/>
                <a:gd name="T46" fmla="*/ 441 w 541"/>
                <a:gd name="T47" fmla="*/ 364 h 422"/>
                <a:gd name="T48" fmla="*/ 417 w 541"/>
                <a:gd name="T49" fmla="*/ 410 h 422"/>
                <a:gd name="T50" fmla="*/ 375 w 541"/>
                <a:gd name="T51" fmla="*/ 385 h 422"/>
                <a:gd name="T52" fmla="*/ 362 w 541"/>
                <a:gd name="T53" fmla="*/ 386 h 422"/>
                <a:gd name="T54" fmla="*/ 327 w 541"/>
                <a:gd name="T55" fmla="*/ 399 h 422"/>
                <a:gd name="T56" fmla="*/ 257 w 541"/>
                <a:gd name="T57" fmla="*/ 368 h 422"/>
                <a:gd name="T58" fmla="*/ 208 w 541"/>
                <a:gd name="T59" fmla="*/ 340 h 422"/>
                <a:gd name="T60" fmla="*/ 164 w 541"/>
                <a:gd name="T61" fmla="*/ 302 h 422"/>
                <a:gd name="T62" fmla="*/ 167 w 541"/>
                <a:gd name="T63" fmla="*/ 276 h 422"/>
                <a:gd name="T64" fmla="*/ 159 w 541"/>
                <a:gd name="T65" fmla="*/ 226 h 422"/>
                <a:gd name="T66" fmla="*/ 140 w 541"/>
                <a:gd name="T67" fmla="*/ 195 h 422"/>
                <a:gd name="T68" fmla="*/ 130 w 541"/>
                <a:gd name="T69" fmla="*/ 178 h 422"/>
                <a:gd name="T70" fmla="*/ 111 w 541"/>
                <a:gd name="T71" fmla="*/ 163 h 422"/>
                <a:gd name="T72" fmla="*/ 95 w 541"/>
                <a:gd name="T73" fmla="*/ 118 h 422"/>
                <a:gd name="T74" fmla="*/ 74 w 541"/>
                <a:gd name="T75" fmla="*/ 80 h 422"/>
                <a:gd name="T76" fmla="*/ 53 w 541"/>
                <a:gd name="T77" fmla="*/ 26 h 422"/>
                <a:gd name="T78" fmla="*/ 32 w 541"/>
                <a:gd name="T79" fmla="*/ 66 h 422"/>
                <a:gd name="T80" fmla="*/ 59 w 541"/>
                <a:gd name="T81" fmla="*/ 124 h 422"/>
                <a:gd name="T82" fmla="*/ 70 w 541"/>
                <a:gd name="T83" fmla="*/ 165 h 422"/>
                <a:gd name="T84" fmla="*/ 93 w 541"/>
                <a:gd name="T85" fmla="*/ 210 h 4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1"/>
                <a:gd name="T130" fmla="*/ 0 h 422"/>
                <a:gd name="T131" fmla="*/ 541 w 541"/>
                <a:gd name="T132" fmla="*/ 422 h 4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1" h="422">
                  <a:moveTo>
                    <a:pt x="94" y="219"/>
                  </a:moveTo>
                  <a:lnTo>
                    <a:pt x="80" y="226"/>
                  </a:lnTo>
                  <a:lnTo>
                    <a:pt x="69" y="204"/>
                  </a:lnTo>
                  <a:lnTo>
                    <a:pt x="49" y="184"/>
                  </a:lnTo>
                  <a:lnTo>
                    <a:pt x="52" y="165"/>
                  </a:lnTo>
                  <a:lnTo>
                    <a:pt x="45" y="147"/>
                  </a:lnTo>
                  <a:lnTo>
                    <a:pt x="40" y="134"/>
                  </a:lnTo>
                  <a:lnTo>
                    <a:pt x="26" y="134"/>
                  </a:lnTo>
                  <a:lnTo>
                    <a:pt x="18" y="123"/>
                  </a:lnTo>
                  <a:lnTo>
                    <a:pt x="8" y="112"/>
                  </a:lnTo>
                  <a:lnTo>
                    <a:pt x="24" y="115"/>
                  </a:lnTo>
                  <a:lnTo>
                    <a:pt x="28" y="91"/>
                  </a:lnTo>
                  <a:lnTo>
                    <a:pt x="17" y="76"/>
                  </a:lnTo>
                  <a:lnTo>
                    <a:pt x="7" y="60"/>
                  </a:lnTo>
                  <a:lnTo>
                    <a:pt x="3" y="32"/>
                  </a:lnTo>
                  <a:lnTo>
                    <a:pt x="0" y="3"/>
                  </a:lnTo>
                  <a:lnTo>
                    <a:pt x="24" y="1"/>
                  </a:lnTo>
                  <a:lnTo>
                    <a:pt x="47" y="0"/>
                  </a:lnTo>
                  <a:lnTo>
                    <a:pt x="63" y="7"/>
                  </a:lnTo>
                  <a:lnTo>
                    <a:pt x="78" y="15"/>
                  </a:lnTo>
                  <a:lnTo>
                    <a:pt x="93" y="23"/>
                  </a:lnTo>
                  <a:lnTo>
                    <a:pt x="110" y="30"/>
                  </a:lnTo>
                  <a:lnTo>
                    <a:pt x="137" y="30"/>
                  </a:lnTo>
                  <a:lnTo>
                    <a:pt x="164" y="30"/>
                  </a:lnTo>
                  <a:lnTo>
                    <a:pt x="169" y="19"/>
                  </a:lnTo>
                  <a:lnTo>
                    <a:pt x="202" y="19"/>
                  </a:lnTo>
                  <a:lnTo>
                    <a:pt x="218" y="43"/>
                  </a:lnTo>
                  <a:lnTo>
                    <a:pt x="224" y="66"/>
                  </a:lnTo>
                  <a:lnTo>
                    <a:pt x="237" y="76"/>
                  </a:lnTo>
                  <a:lnTo>
                    <a:pt x="249" y="86"/>
                  </a:lnTo>
                  <a:lnTo>
                    <a:pt x="262" y="68"/>
                  </a:lnTo>
                  <a:lnTo>
                    <a:pt x="289" y="70"/>
                  </a:lnTo>
                  <a:lnTo>
                    <a:pt x="298" y="92"/>
                  </a:lnTo>
                  <a:lnTo>
                    <a:pt x="307" y="113"/>
                  </a:lnTo>
                  <a:lnTo>
                    <a:pt x="314" y="141"/>
                  </a:lnTo>
                  <a:lnTo>
                    <a:pt x="328" y="152"/>
                  </a:lnTo>
                  <a:lnTo>
                    <a:pt x="352" y="156"/>
                  </a:lnTo>
                  <a:lnTo>
                    <a:pt x="338" y="187"/>
                  </a:lnTo>
                  <a:lnTo>
                    <a:pt x="328" y="218"/>
                  </a:lnTo>
                  <a:lnTo>
                    <a:pt x="324" y="249"/>
                  </a:lnTo>
                  <a:lnTo>
                    <a:pt x="331" y="271"/>
                  </a:lnTo>
                  <a:lnTo>
                    <a:pt x="338" y="293"/>
                  </a:lnTo>
                  <a:lnTo>
                    <a:pt x="344" y="307"/>
                  </a:lnTo>
                  <a:lnTo>
                    <a:pt x="349" y="323"/>
                  </a:lnTo>
                  <a:lnTo>
                    <a:pt x="353" y="324"/>
                  </a:lnTo>
                  <a:lnTo>
                    <a:pt x="374" y="335"/>
                  </a:lnTo>
                  <a:lnTo>
                    <a:pt x="392" y="334"/>
                  </a:lnTo>
                  <a:lnTo>
                    <a:pt x="413" y="328"/>
                  </a:lnTo>
                  <a:lnTo>
                    <a:pt x="427" y="328"/>
                  </a:lnTo>
                  <a:lnTo>
                    <a:pt x="436" y="331"/>
                  </a:lnTo>
                  <a:lnTo>
                    <a:pt x="442" y="325"/>
                  </a:lnTo>
                  <a:lnTo>
                    <a:pt x="440" y="321"/>
                  </a:lnTo>
                  <a:lnTo>
                    <a:pt x="456" y="303"/>
                  </a:lnTo>
                  <a:lnTo>
                    <a:pt x="467" y="275"/>
                  </a:lnTo>
                  <a:lnTo>
                    <a:pt x="487" y="264"/>
                  </a:lnTo>
                  <a:lnTo>
                    <a:pt x="507" y="262"/>
                  </a:lnTo>
                  <a:lnTo>
                    <a:pt x="527" y="260"/>
                  </a:lnTo>
                  <a:lnTo>
                    <a:pt x="531" y="259"/>
                  </a:lnTo>
                  <a:lnTo>
                    <a:pt x="539" y="264"/>
                  </a:lnTo>
                  <a:lnTo>
                    <a:pt x="541" y="268"/>
                  </a:lnTo>
                  <a:lnTo>
                    <a:pt x="522" y="296"/>
                  </a:lnTo>
                  <a:lnTo>
                    <a:pt x="518" y="305"/>
                  </a:lnTo>
                  <a:lnTo>
                    <a:pt x="519" y="309"/>
                  </a:lnTo>
                  <a:lnTo>
                    <a:pt x="518" y="311"/>
                  </a:lnTo>
                  <a:lnTo>
                    <a:pt x="509" y="334"/>
                  </a:lnTo>
                  <a:lnTo>
                    <a:pt x="505" y="325"/>
                  </a:lnTo>
                  <a:lnTo>
                    <a:pt x="502" y="331"/>
                  </a:lnTo>
                  <a:lnTo>
                    <a:pt x="482" y="346"/>
                  </a:lnTo>
                  <a:lnTo>
                    <a:pt x="463" y="346"/>
                  </a:lnTo>
                  <a:lnTo>
                    <a:pt x="445" y="346"/>
                  </a:lnTo>
                  <a:lnTo>
                    <a:pt x="444" y="359"/>
                  </a:lnTo>
                  <a:lnTo>
                    <a:pt x="437" y="360"/>
                  </a:lnTo>
                  <a:lnTo>
                    <a:pt x="451" y="382"/>
                  </a:lnTo>
                  <a:lnTo>
                    <a:pt x="425" y="387"/>
                  </a:lnTo>
                  <a:lnTo>
                    <a:pt x="413" y="406"/>
                  </a:lnTo>
                  <a:lnTo>
                    <a:pt x="411" y="422"/>
                  </a:lnTo>
                  <a:lnTo>
                    <a:pt x="391" y="402"/>
                  </a:lnTo>
                  <a:lnTo>
                    <a:pt x="371" y="381"/>
                  </a:lnTo>
                  <a:lnTo>
                    <a:pt x="380" y="388"/>
                  </a:lnTo>
                  <a:lnTo>
                    <a:pt x="368" y="381"/>
                  </a:lnTo>
                  <a:lnTo>
                    <a:pt x="358" y="382"/>
                  </a:lnTo>
                  <a:lnTo>
                    <a:pt x="363" y="384"/>
                  </a:lnTo>
                  <a:lnTo>
                    <a:pt x="343" y="389"/>
                  </a:lnTo>
                  <a:lnTo>
                    <a:pt x="323" y="395"/>
                  </a:lnTo>
                  <a:lnTo>
                    <a:pt x="300" y="385"/>
                  </a:lnTo>
                  <a:lnTo>
                    <a:pt x="278" y="374"/>
                  </a:lnTo>
                  <a:lnTo>
                    <a:pt x="255" y="364"/>
                  </a:lnTo>
                  <a:lnTo>
                    <a:pt x="233" y="353"/>
                  </a:lnTo>
                  <a:lnTo>
                    <a:pt x="220" y="344"/>
                  </a:lnTo>
                  <a:lnTo>
                    <a:pt x="206" y="336"/>
                  </a:lnTo>
                  <a:lnTo>
                    <a:pt x="192" y="328"/>
                  </a:lnTo>
                  <a:lnTo>
                    <a:pt x="176" y="314"/>
                  </a:lnTo>
                  <a:lnTo>
                    <a:pt x="162" y="300"/>
                  </a:lnTo>
                  <a:lnTo>
                    <a:pt x="160" y="284"/>
                  </a:lnTo>
                  <a:lnTo>
                    <a:pt x="168" y="280"/>
                  </a:lnTo>
                  <a:lnTo>
                    <a:pt x="165" y="274"/>
                  </a:lnTo>
                  <a:lnTo>
                    <a:pt x="170" y="260"/>
                  </a:lnTo>
                  <a:lnTo>
                    <a:pt x="163" y="241"/>
                  </a:lnTo>
                  <a:lnTo>
                    <a:pt x="157" y="224"/>
                  </a:lnTo>
                  <a:lnTo>
                    <a:pt x="145" y="207"/>
                  </a:lnTo>
                  <a:lnTo>
                    <a:pt x="133" y="190"/>
                  </a:lnTo>
                  <a:lnTo>
                    <a:pt x="138" y="193"/>
                  </a:lnTo>
                  <a:lnTo>
                    <a:pt x="129" y="181"/>
                  </a:lnTo>
                  <a:lnTo>
                    <a:pt x="126" y="177"/>
                  </a:lnTo>
                  <a:lnTo>
                    <a:pt x="128" y="176"/>
                  </a:lnTo>
                  <a:lnTo>
                    <a:pt x="113" y="167"/>
                  </a:lnTo>
                  <a:lnTo>
                    <a:pt x="116" y="162"/>
                  </a:lnTo>
                  <a:lnTo>
                    <a:pt x="109" y="161"/>
                  </a:lnTo>
                  <a:lnTo>
                    <a:pt x="114" y="147"/>
                  </a:lnTo>
                  <a:lnTo>
                    <a:pt x="106" y="140"/>
                  </a:lnTo>
                  <a:lnTo>
                    <a:pt x="93" y="116"/>
                  </a:lnTo>
                  <a:lnTo>
                    <a:pt x="93" y="111"/>
                  </a:lnTo>
                  <a:lnTo>
                    <a:pt x="81" y="100"/>
                  </a:lnTo>
                  <a:lnTo>
                    <a:pt x="74" y="80"/>
                  </a:lnTo>
                  <a:lnTo>
                    <a:pt x="66" y="60"/>
                  </a:lnTo>
                  <a:lnTo>
                    <a:pt x="66" y="33"/>
                  </a:lnTo>
                  <a:lnTo>
                    <a:pt x="53" y="26"/>
                  </a:lnTo>
                  <a:lnTo>
                    <a:pt x="37" y="17"/>
                  </a:lnTo>
                  <a:lnTo>
                    <a:pt x="35" y="41"/>
                  </a:lnTo>
                  <a:lnTo>
                    <a:pt x="32" y="66"/>
                  </a:lnTo>
                  <a:lnTo>
                    <a:pt x="43" y="86"/>
                  </a:lnTo>
                  <a:lnTo>
                    <a:pt x="53" y="105"/>
                  </a:lnTo>
                  <a:lnTo>
                    <a:pt x="59" y="122"/>
                  </a:lnTo>
                  <a:lnTo>
                    <a:pt x="65" y="139"/>
                  </a:lnTo>
                  <a:lnTo>
                    <a:pt x="67" y="136"/>
                  </a:lnTo>
                  <a:lnTo>
                    <a:pt x="70" y="163"/>
                  </a:lnTo>
                  <a:lnTo>
                    <a:pt x="74" y="190"/>
                  </a:lnTo>
                  <a:lnTo>
                    <a:pt x="81" y="196"/>
                  </a:lnTo>
                  <a:lnTo>
                    <a:pt x="91" y="208"/>
                  </a:lnTo>
                  <a:lnTo>
                    <a:pt x="94" y="2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3" name="Freeform 327"/>
            <p:cNvSpPr>
              <a:spLocks noChangeAspect="1"/>
            </p:cNvSpPr>
            <p:nvPr/>
          </p:nvSpPr>
          <p:spPr bwMode="auto">
            <a:xfrm>
              <a:off x="1326" y="2299"/>
              <a:ext cx="11" cy="19"/>
            </a:xfrm>
            <a:custGeom>
              <a:avLst/>
              <a:gdLst>
                <a:gd name="T0" fmla="*/ 11 w 11"/>
                <a:gd name="T1" fmla="*/ 16 h 19"/>
                <a:gd name="T2" fmla="*/ 6 w 11"/>
                <a:gd name="T3" fmla="*/ 0 h 19"/>
                <a:gd name="T4" fmla="*/ 0 w 11"/>
                <a:gd name="T5" fmla="*/ 14 h 19"/>
                <a:gd name="T6" fmla="*/ 2 w 11"/>
                <a:gd name="T7" fmla="*/ 19 h 19"/>
                <a:gd name="T8" fmla="*/ 11 w 11"/>
                <a:gd name="T9" fmla="*/ 1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9"/>
                <a:gd name="T17" fmla="*/ 11 w 1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9">
                  <a:moveTo>
                    <a:pt x="11" y="16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4" name="Freeform 328"/>
            <p:cNvSpPr>
              <a:spLocks noChangeAspect="1"/>
            </p:cNvSpPr>
            <p:nvPr/>
          </p:nvSpPr>
          <p:spPr bwMode="auto">
            <a:xfrm>
              <a:off x="1343" y="2258"/>
              <a:ext cx="14" cy="22"/>
            </a:xfrm>
            <a:custGeom>
              <a:avLst/>
              <a:gdLst>
                <a:gd name="T0" fmla="*/ 7 w 14"/>
                <a:gd name="T1" fmla="*/ 22 h 22"/>
                <a:gd name="T2" fmla="*/ 10 w 14"/>
                <a:gd name="T3" fmla="*/ 12 h 22"/>
                <a:gd name="T4" fmla="*/ 0 w 14"/>
                <a:gd name="T5" fmla="*/ 0 h 22"/>
                <a:gd name="T6" fmla="*/ 14 w 14"/>
                <a:gd name="T7" fmla="*/ 14 h 22"/>
                <a:gd name="T8" fmla="*/ 7 w 14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2"/>
                <a:gd name="T17" fmla="*/ 14 w 1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2">
                  <a:moveTo>
                    <a:pt x="7" y="22"/>
                  </a:moveTo>
                  <a:lnTo>
                    <a:pt x="10" y="12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5" name="Freeform 329"/>
            <p:cNvSpPr>
              <a:spLocks noChangeAspect="1"/>
            </p:cNvSpPr>
            <p:nvPr/>
          </p:nvSpPr>
          <p:spPr bwMode="auto">
            <a:xfrm>
              <a:off x="1361" y="2292"/>
              <a:ext cx="8" cy="17"/>
            </a:xfrm>
            <a:custGeom>
              <a:avLst/>
              <a:gdLst>
                <a:gd name="T0" fmla="*/ 5 w 8"/>
                <a:gd name="T1" fmla="*/ 17 h 17"/>
                <a:gd name="T2" fmla="*/ 8 w 8"/>
                <a:gd name="T3" fmla="*/ 10 h 17"/>
                <a:gd name="T4" fmla="*/ 0 w 8"/>
                <a:gd name="T5" fmla="*/ 0 h 17"/>
                <a:gd name="T6" fmla="*/ 0 w 8"/>
                <a:gd name="T7" fmla="*/ 1 h 17"/>
                <a:gd name="T8" fmla="*/ 4 w 8"/>
                <a:gd name="T9" fmla="*/ 7 h 17"/>
                <a:gd name="T10" fmla="*/ 7 w 8"/>
                <a:gd name="T11" fmla="*/ 10 h 17"/>
                <a:gd name="T12" fmla="*/ 4 w 8"/>
                <a:gd name="T13" fmla="*/ 16 h 17"/>
                <a:gd name="T14" fmla="*/ 5 w 8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7"/>
                <a:gd name="T26" fmla="*/ 8 w 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7">
                  <a:moveTo>
                    <a:pt x="5" y="17"/>
                  </a:moveTo>
                  <a:lnTo>
                    <a:pt x="8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7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6" name="Freeform 330"/>
            <p:cNvSpPr>
              <a:spLocks noChangeAspect="1"/>
            </p:cNvSpPr>
            <p:nvPr/>
          </p:nvSpPr>
          <p:spPr bwMode="auto">
            <a:xfrm>
              <a:off x="1409" y="2389"/>
              <a:ext cx="13" cy="9"/>
            </a:xfrm>
            <a:custGeom>
              <a:avLst/>
              <a:gdLst>
                <a:gd name="T0" fmla="*/ 13 w 13"/>
                <a:gd name="T1" fmla="*/ 0 h 9"/>
                <a:gd name="T2" fmla="*/ 12 w 13"/>
                <a:gd name="T3" fmla="*/ 4 h 9"/>
                <a:gd name="T4" fmla="*/ 0 w 13"/>
                <a:gd name="T5" fmla="*/ 9 h 9"/>
                <a:gd name="T6" fmla="*/ 13 w 1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"/>
                <a:gd name="T14" fmla="*/ 13 w 1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">
                  <a:moveTo>
                    <a:pt x="13" y="0"/>
                  </a:moveTo>
                  <a:lnTo>
                    <a:pt x="12" y="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7" name="Freeform 331"/>
            <p:cNvSpPr>
              <a:spLocks noChangeAspect="1"/>
            </p:cNvSpPr>
            <p:nvPr/>
          </p:nvSpPr>
          <p:spPr bwMode="auto">
            <a:xfrm>
              <a:off x="1401" y="2360"/>
              <a:ext cx="7" cy="6"/>
            </a:xfrm>
            <a:custGeom>
              <a:avLst/>
              <a:gdLst>
                <a:gd name="T0" fmla="*/ 7 w 7"/>
                <a:gd name="T1" fmla="*/ 1 h 6"/>
                <a:gd name="T2" fmla="*/ 3 w 7"/>
                <a:gd name="T3" fmla="*/ 0 h 6"/>
                <a:gd name="T4" fmla="*/ 0 w 7"/>
                <a:gd name="T5" fmla="*/ 6 h 6"/>
                <a:gd name="T6" fmla="*/ 7 w 7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1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8" name="Freeform 332"/>
            <p:cNvSpPr>
              <a:spLocks noChangeAspect="1"/>
            </p:cNvSpPr>
            <p:nvPr/>
          </p:nvSpPr>
          <p:spPr bwMode="auto">
            <a:xfrm>
              <a:off x="1319" y="2264"/>
              <a:ext cx="22" cy="2"/>
            </a:xfrm>
            <a:custGeom>
              <a:avLst/>
              <a:gdLst>
                <a:gd name="T0" fmla="*/ 8 w 22"/>
                <a:gd name="T1" fmla="*/ 0 h 2"/>
                <a:gd name="T2" fmla="*/ 22 w 22"/>
                <a:gd name="T3" fmla="*/ 1 h 2"/>
                <a:gd name="T4" fmla="*/ 14 w 22"/>
                <a:gd name="T5" fmla="*/ 2 h 2"/>
                <a:gd name="T6" fmla="*/ 0 w 22"/>
                <a:gd name="T7" fmla="*/ 0 h 2"/>
                <a:gd name="T8" fmla="*/ 8 w 2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"/>
                <a:gd name="T17" fmla="*/ 22 w 2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">
                  <a:moveTo>
                    <a:pt x="8" y="0"/>
                  </a:moveTo>
                  <a:lnTo>
                    <a:pt x="22" y="1"/>
                  </a:lnTo>
                  <a:lnTo>
                    <a:pt x="14" y="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69" name="Freeform 333"/>
            <p:cNvSpPr>
              <a:spLocks noChangeAspect="1"/>
            </p:cNvSpPr>
            <p:nvPr/>
          </p:nvSpPr>
          <p:spPr bwMode="auto">
            <a:xfrm>
              <a:off x="1333" y="2322"/>
              <a:ext cx="6" cy="9"/>
            </a:xfrm>
            <a:custGeom>
              <a:avLst/>
              <a:gdLst>
                <a:gd name="T0" fmla="*/ 6 w 6"/>
                <a:gd name="T1" fmla="*/ 7 h 9"/>
                <a:gd name="T2" fmla="*/ 2 w 6"/>
                <a:gd name="T3" fmla="*/ 2 h 9"/>
                <a:gd name="T4" fmla="*/ 0 w 6"/>
                <a:gd name="T5" fmla="*/ 0 h 9"/>
                <a:gd name="T6" fmla="*/ 4 w 6"/>
                <a:gd name="T7" fmla="*/ 9 h 9"/>
                <a:gd name="T8" fmla="*/ 6 w 6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0" name="Freeform 334"/>
            <p:cNvSpPr>
              <a:spLocks noChangeAspect="1"/>
            </p:cNvSpPr>
            <p:nvPr/>
          </p:nvSpPr>
          <p:spPr bwMode="auto">
            <a:xfrm>
              <a:off x="1377" y="2767"/>
              <a:ext cx="802" cy="915"/>
            </a:xfrm>
            <a:custGeom>
              <a:avLst/>
              <a:gdLst>
                <a:gd name="T0" fmla="*/ 605 w 798"/>
                <a:gd name="T1" fmla="*/ 180 h 910"/>
                <a:gd name="T2" fmla="*/ 594 w 798"/>
                <a:gd name="T3" fmla="*/ 161 h 910"/>
                <a:gd name="T4" fmla="*/ 569 w 798"/>
                <a:gd name="T5" fmla="*/ 148 h 910"/>
                <a:gd name="T6" fmla="*/ 543 w 798"/>
                <a:gd name="T7" fmla="*/ 141 h 910"/>
                <a:gd name="T8" fmla="*/ 513 w 798"/>
                <a:gd name="T9" fmla="*/ 165 h 910"/>
                <a:gd name="T10" fmla="*/ 486 w 798"/>
                <a:gd name="T11" fmla="*/ 168 h 910"/>
                <a:gd name="T12" fmla="*/ 443 w 798"/>
                <a:gd name="T13" fmla="*/ 162 h 910"/>
                <a:gd name="T14" fmla="*/ 477 w 798"/>
                <a:gd name="T15" fmla="*/ 110 h 910"/>
                <a:gd name="T16" fmla="*/ 470 w 798"/>
                <a:gd name="T17" fmla="*/ 52 h 910"/>
                <a:gd name="T18" fmla="*/ 460 w 798"/>
                <a:gd name="T19" fmla="*/ 27 h 910"/>
                <a:gd name="T20" fmla="*/ 429 w 798"/>
                <a:gd name="T21" fmla="*/ 71 h 910"/>
                <a:gd name="T22" fmla="*/ 365 w 798"/>
                <a:gd name="T23" fmla="*/ 67 h 910"/>
                <a:gd name="T24" fmla="*/ 316 w 798"/>
                <a:gd name="T25" fmla="*/ 90 h 910"/>
                <a:gd name="T26" fmla="*/ 291 w 798"/>
                <a:gd name="T27" fmla="*/ 25 h 910"/>
                <a:gd name="T28" fmla="*/ 270 w 798"/>
                <a:gd name="T29" fmla="*/ 1 h 910"/>
                <a:gd name="T30" fmla="*/ 228 w 798"/>
                <a:gd name="T31" fmla="*/ 36 h 910"/>
                <a:gd name="T32" fmla="*/ 201 w 798"/>
                <a:gd name="T33" fmla="*/ 60 h 910"/>
                <a:gd name="T34" fmla="*/ 172 w 798"/>
                <a:gd name="T35" fmla="*/ 106 h 910"/>
                <a:gd name="T36" fmla="*/ 138 w 798"/>
                <a:gd name="T37" fmla="*/ 94 h 910"/>
                <a:gd name="T38" fmla="*/ 116 w 798"/>
                <a:gd name="T39" fmla="*/ 81 h 910"/>
                <a:gd name="T40" fmla="*/ 93 w 798"/>
                <a:gd name="T41" fmla="*/ 104 h 910"/>
                <a:gd name="T42" fmla="*/ 88 w 798"/>
                <a:gd name="T43" fmla="*/ 157 h 910"/>
                <a:gd name="T44" fmla="*/ 54 w 798"/>
                <a:gd name="T45" fmla="*/ 226 h 910"/>
                <a:gd name="T46" fmla="*/ 11 w 798"/>
                <a:gd name="T47" fmla="*/ 280 h 910"/>
                <a:gd name="T48" fmla="*/ 18 w 798"/>
                <a:gd name="T49" fmla="*/ 344 h 910"/>
                <a:gd name="T50" fmla="*/ 68 w 798"/>
                <a:gd name="T51" fmla="*/ 348 h 910"/>
                <a:gd name="T52" fmla="*/ 120 w 798"/>
                <a:gd name="T53" fmla="*/ 382 h 910"/>
                <a:gd name="T54" fmla="*/ 179 w 798"/>
                <a:gd name="T55" fmla="*/ 356 h 910"/>
                <a:gd name="T56" fmla="*/ 213 w 798"/>
                <a:gd name="T57" fmla="*/ 416 h 910"/>
                <a:gd name="T58" fmla="*/ 283 w 798"/>
                <a:gd name="T59" fmla="*/ 455 h 910"/>
                <a:gd name="T60" fmla="*/ 293 w 798"/>
                <a:gd name="T61" fmla="*/ 508 h 910"/>
                <a:gd name="T62" fmla="*/ 348 w 798"/>
                <a:gd name="T63" fmla="*/ 544 h 910"/>
                <a:gd name="T64" fmla="*/ 347 w 798"/>
                <a:gd name="T65" fmla="*/ 596 h 910"/>
                <a:gd name="T66" fmla="*/ 380 w 798"/>
                <a:gd name="T67" fmla="*/ 648 h 910"/>
                <a:gd name="T68" fmla="*/ 417 w 798"/>
                <a:gd name="T69" fmla="*/ 689 h 910"/>
                <a:gd name="T70" fmla="*/ 439 w 798"/>
                <a:gd name="T71" fmla="*/ 727 h 910"/>
                <a:gd name="T72" fmla="*/ 412 w 798"/>
                <a:gd name="T73" fmla="*/ 793 h 910"/>
                <a:gd name="T74" fmla="*/ 381 w 798"/>
                <a:gd name="T75" fmla="*/ 837 h 910"/>
                <a:gd name="T76" fmla="*/ 433 w 798"/>
                <a:gd name="T77" fmla="*/ 862 h 910"/>
                <a:gd name="T78" fmla="*/ 478 w 798"/>
                <a:gd name="T79" fmla="*/ 920 h 910"/>
                <a:gd name="T80" fmla="*/ 499 w 798"/>
                <a:gd name="T81" fmla="*/ 862 h 910"/>
                <a:gd name="T82" fmla="*/ 517 w 798"/>
                <a:gd name="T83" fmla="*/ 840 h 910"/>
                <a:gd name="T84" fmla="*/ 497 w 798"/>
                <a:gd name="T85" fmla="*/ 878 h 910"/>
                <a:gd name="T86" fmla="*/ 535 w 798"/>
                <a:gd name="T87" fmla="*/ 822 h 910"/>
                <a:gd name="T88" fmla="*/ 551 w 798"/>
                <a:gd name="T89" fmla="*/ 774 h 910"/>
                <a:gd name="T90" fmla="*/ 549 w 798"/>
                <a:gd name="T91" fmla="*/ 725 h 910"/>
                <a:gd name="T92" fmla="*/ 590 w 798"/>
                <a:gd name="T93" fmla="*/ 689 h 910"/>
                <a:gd name="T94" fmla="*/ 642 w 798"/>
                <a:gd name="T95" fmla="*/ 668 h 910"/>
                <a:gd name="T96" fmla="*/ 675 w 798"/>
                <a:gd name="T97" fmla="*/ 662 h 910"/>
                <a:gd name="T98" fmla="*/ 708 w 798"/>
                <a:gd name="T99" fmla="*/ 596 h 910"/>
                <a:gd name="T100" fmla="*/ 726 w 798"/>
                <a:gd name="T101" fmla="*/ 512 h 910"/>
                <a:gd name="T102" fmla="*/ 723 w 798"/>
                <a:gd name="T103" fmla="*/ 447 h 910"/>
                <a:gd name="T104" fmla="*/ 745 w 798"/>
                <a:gd name="T105" fmla="*/ 412 h 910"/>
                <a:gd name="T106" fmla="*/ 772 w 798"/>
                <a:gd name="T107" fmla="*/ 369 h 910"/>
                <a:gd name="T108" fmla="*/ 797 w 798"/>
                <a:gd name="T109" fmla="*/ 268 h 910"/>
                <a:gd name="T110" fmla="*/ 733 w 798"/>
                <a:gd name="T111" fmla="*/ 218 h 910"/>
                <a:gd name="T112" fmla="*/ 643 w 798"/>
                <a:gd name="T113" fmla="*/ 187 h 9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8"/>
                <a:gd name="T172" fmla="*/ 0 h 910"/>
                <a:gd name="T173" fmla="*/ 798 w 798"/>
                <a:gd name="T174" fmla="*/ 910 h 9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8" h="910">
                  <a:moveTo>
                    <a:pt x="606" y="178"/>
                  </a:moveTo>
                  <a:lnTo>
                    <a:pt x="601" y="181"/>
                  </a:lnTo>
                  <a:lnTo>
                    <a:pt x="593" y="196"/>
                  </a:lnTo>
                  <a:lnTo>
                    <a:pt x="599" y="178"/>
                  </a:lnTo>
                  <a:lnTo>
                    <a:pt x="597" y="174"/>
                  </a:lnTo>
                  <a:lnTo>
                    <a:pt x="593" y="175"/>
                  </a:lnTo>
                  <a:lnTo>
                    <a:pt x="596" y="165"/>
                  </a:lnTo>
                  <a:lnTo>
                    <a:pt x="588" y="159"/>
                  </a:lnTo>
                  <a:lnTo>
                    <a:pt x="580" y="159"/>
                  </a:lnTo>
                  <a:lnTo>
                    <a:pt x="578" y="155"/>
                  </a:lnTo>
                  <a:lnTo>
                    <a:pt x="570" y="152"/>
                  </a:lnTo>
                  <a:lnTo>
                    <a:pt x="563" y="146"/>
                  </a:lnTo>
                  <a:lnTo>
                    <a:pt x="554" y="143"/>
                  </a:lnTo>
                  <a:lnTo>
                    <a:pt x="547" y="142"/>
                  </a:lnTo>
                  <a:lnTo>
                    <a:pt x="537" y="136"/>
                  </a:lnTo>
                  <a:lnTo>
                    <a:pt x="537" y="139"/>
                  </a:lnTo>
                  <a:lnTo>
                    <a:pt x="523" y="142"/>
                  </a:lnTo>
                  <a:lnTo>
                    <a:pt x="516" y="156"/>
                  </a:lnTo>
                  <a:lnTo>
                    <a:pt x="515" y="159"/>
                  </a:lnTo>
                  <a:lnTo>
                    <a:pt x="507" y="163"/>
                  </a:lnTo>
                  <a:lnTo>
                    <a:pt x="493" y="183"/>
                  </a:lnTo>
                  <a:lnTo>
                    <a:pt x="495" y="165"/>
                  </a:lnTo>
                  <a:lnTo>
                    <a:pt x="488" y="170"/>
                  </a:lnTo>
                  <a:lnTo>
                    <a:pt x="482" y="166"/>
                  </a:lnTo>
                  <a:lnTo>
                    <a:pt x="474" y="167"/>
                  </a:lnTo>
                  <a:lnTo>
                    <a:pt x="468" y="144"/>
                  </a:lnTo>
                  <a:lnTo>
                    <a:pt x="453" y="152"/>
                  </a:lnTo>
                  <a:lnTo>
                    <a:pt x="439" y="160"/>
                  </a:lnTo>
                  <a:lnTo>
                    <a:pt x="433" y="157"/>
                  </a:lnTo>
                  <a:lnTo>
                    <a:pt x="448" y="149"/>
                  </a:lnTo>
                  <a:lnTo>
                    <a:pt x="460" y="123"/>
                  </a:lnTo>
                  <a:lnTo>
                    <a:pt x="473" y="108"/>
                  </a:lnTo>
                  <a:lnTo>
                    <a:pt x="487" y="92"/>
                  </a:lnTo>
                  <a:lnTo>
                    <a:pt x="482" y="80"/>
                  </a:lnTo>
                  <a:lnTo>
                    <a:pt x="471" y="71"/>
                  </a:lnTo>
                  <a:lnTo>
                    <a:pt x="466" y="52"/>
                  </a:lnTo>
                  <a:lnTo>
                    <a:pt x="462" y="32"/>
                  </a:lnTo>
                  <a:lnTo>
                    <a:pt x="462" y="34"/>
                  </a:lnTo>
                  <a:lnTo>
                    <a:pt x="454" y="22"/>
                  </a:lnTo>
                  <a:lnTo>
                    <a:pt x="456" y="27"/>
                  </a:lnTo>
                  <a:lnTo>
                    <a:pt x="452" y="27"/>
                  </a:lnTo>
                  <a:lnTo>
                    <a:pt x="451" y="27"/>
                  </a:lnTo>
                  <a:lnTo>
                    <a:pt x="438" y="49"/>
                  </a:lnTo>
                  <a:lnTo>
                    <a:pt x="425" y="71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79" y="64"/>
                  </a:lnTo>
                  <a:lnTo>
                    <a:pt x="361" y="67"/>
                  </a:lnTo>
                  <a:lnTo>
                    <a:pt x="362" y="79"/>
                  </a:lnTo>
                  <a:lnTo>
                    <a:pt x="353" y="77"/>
                  </a:lnTo>
                  <a:lnTo>
                    <a:pt x="332" y="80"/>
                  </a:lnTo>
                  <a:lnTo>
                    <a:pt x="312" y="90"/>
                  </a:lnTo>
                  <a:lnTo>
                    <a:pt x="299" y="91"/>
                  </a:lnTo>
                  <a:lnTo>
                    <a:pt x="286" y="74"/>
                  </a:lnTo>
                  <a:lnTo>
                    <a:pt x="284" y="46"/>
                  </a:lnTo>
                  <a:lnTo>
                    <a:pt x="289" y="25"/>
                  </a:lnTo>
                  <a:lnTo>
                    <a:pt x="280" y="13"/>
                  </a:lnTo>
                  <a:lnTo>
                    <a:pt x="278" y="0"/>
                  </a:lnTo>
                  <a:lnTo>
                    <a:pt x="267" y="1"/>
                  </a:lnTo>
                  <a:lnTo>
                    <a:pt x="268" y="1"/>
                  </a:lnTo>
                  <a:lnTo>
                    <a:pt x="263" y="13"/>
                  </a:lnTo>
                  <a:lnTo>
                    <a:pt x="246" y="21"/>
                  </a:lnTo>
                  <a:lnTo>
                    <a:pt x="229" y="27"/>
                  </a:lnTo>
                  <a:lnTo>
                    <a:pt x="226" y="36"/>
                  </a:lnTo>
                  <a:lnTo>
                    <a:pt x="207" y="29"/>
                  </a:lnTo>
                  <a:lnTo>
                    <a:pt x="186" y="23"/>
                  </a:lnTo>
                  <a:lnTo>
                    <a:pt x="193" y="35"/>
                  </a:lnTo>
                  <a:lnTo>
                    <a:pt x="199" y="60"/>
                  </a:lnTo>
                  <a:lnTo>
                    <a:pt x="212" y="66"/>
                  </a:lnTo>
                  <a:lnTo>
                    <a:pt x="208" y="72"/>
                  </a:lnTo>
                  <a:lnTo>
                    <a:pt x="191" y="88"/>
                  </a:lnTo>
                  <a:lnTo>
                    <a:pt x="170" y="104"/>
                  </a:lnTo>
                  <a:lnTo>
                    <a:pt x="168" y="102"/>
                  </a:lnTo>
                  <a:lnTo>
                    <a:pt x="157" y="103"/>
                  </a:lnTo>
                  <a:lnTo>
                    <a:pt x="140" y="93"/>
                  </a:lnTo>
                  <a:lnTo>
                    <a:pt x="136" y="92"/>
                  </a:lnTo>
                  <a:lnTo>
                    <a:pt x="128" y="72"/>
                  </a:lnTo>
                  <a:lnTo>
                    <a:pt x="117" y="80"/>
                  </a:lnTo>
                  <a:lnTo>
                    <a:pt x="112" y="78"/>
                  </a:lnTo>
                  <a:lnTo>
                    <a:pt x="114" y="81"/>
                  </a:lnTo>
                  <a:lnTo>
                    <a:pt x="96" y="81"/>
                  </a:lnTo>
                  <a:lnTo>
                    <a:pt x="79" y="81"/>
                  </a:lnTo>
                  <a:lnTo>
                    <a:pt x="82" y="97"/>
                  </a:lnTo>
                  <a:lnTo>
                    <a:pt x="93" y="102"/>
                  </a:lnTo>
                  <a:lnTo>
                    <a:pt x="89" y="107"/>
                  </a:lnTo>
                  <a:lnTo>
                    <a:pt x="75" y="108"/>
                  </a:lnTo>
                  <a:lnTo>
                    <a:pt x="79" y="131"/>
                  </a:lnTo>
                  <a:lnTo>
                    <a:pt x="88" y="155"/>
                  </a:lnTo>
                  <a:lnTo>
                    <a:pt x="83" y="187"/>
                  </a:lnTo>
                  <a:lnTo>
                    <a:pt x="78" y="220"/>
                  </a:lnTo>
                  <a:lnTo>
                    <a:pt x="71" y="219"/>
                  </a:lnTo>
                  <a:lnTo>
                    <a:pt x="54" y="224"/>
                  </a:lnTo>
                  <a:lnTo>
                    <a:pt x="37" y="233"/>
                  </a:lnTo>
                  <a:lnTo>
                    <a:pt x="22" y="240"/>
                  </a:lnTo>
                  <a:lnTo>
                    <a:pt x="16" y="258"/>
                  </a:lnTo>
                  <a:lnTo>
                    <a:pt x="11" y="276"/>
                  </a:lnTo>
                  <a:lnTo>
                    <a:pt x="0" y="294"/>
                  </a:lnTo>
                  <a:lnTo>
                    <a:pt x="10" y="312"/>
                  </a:lnTo>
                  <a:lnTo>
                    <a:pt x="19" y="330"/>
                  </a:lnTo>
                  <a:lnTo>
                    <a:pt x="18" y="340"/>
                  </a:lnTo>
                  <a:lnTo>
                    <a:pt x="26" y="342"/>
                  </a:lnTo>
                  <a:lnTo>
                    <a:pt x="38" y="352"/>
                  </a:lnTo>
                  <a:lnTo>
                    <a:pt x="55" y="355"/>
                  </a:lnTo>
                  <a:lnTo>
                    <a:pt x="68" y="344"/>
                  </a:lnTo>
                  <a:lnTo>
                    <a:pt x="69" y="362"/>
                  </a:lnTo>
                  <a:lnTo>
                    <a:pt x="71" y="379"/>
                  </a:lnTo>
                  <a:lnTo>
                    <a:pt x="92" y="377"/>
                  </a:lnTo>
                  <a:lnTo>
                    <a:pt x="118" y="378"/>
                  </a:lnTo>
                  <a:lnTo>
                    <a:pt x="128" y="372"/>
                  </a:lnTo>
                  <a:lnTo>
                    <a:pt x="145" y="361"/>
                  </a:lnTo>
                  <a:lnTo>
                    <a:pt x="162" y="351"/>
                  </a:lnTo>
                  <a:lnTo>
                    <a:pt x="177" y="352"/>
                  </a:lnTo>
                  <a:lnTo>
                    <a:pt x="180" y="372"/>
                  </a:lnTo>
                  <a:lnTo>
                    <a:pt x="182" y="390"/>
                  </a:lnTo>
                  <a:lnTo>
                    <a:pt x="197" y="408"/>
                  </a:lnTo>
                  <a:lnTo>
                    <a:pt x="211" y="412"/>
                  </a:lnTo>
                  <a:lnTo>
                    <a:pt x="230" y="422"/>
                  </a:lnTo>
                  <a:lnTo>
                    <a:pt x="253" y="438"/>
                  </a:lnTo>
                  <a:lnTo>
                    <a:pt x="276" y="441"/>
                  </a:lnTo>
                  <a:lnTo>
                    <a:pt x="281" y="451"/>
                  </a:lnTo>
                  <a:lnTo>
                    <a:pt x="285" y="474"/>
                  </a:lnTo>
                  <a:lnTo>
                    <a:pt x="281" y="474"/>
                  </a:lnTo>
                  <a:lnTo>
                    <a:pt x="289" y="483"/>
                  </a:lnTo>
                  <a:lnTo>
                    <a:pt x="291" y="502"/>
                  </a:lnTo>
                  <a:lnTo>
                    <a:pt x="310" y="504"/>
                  </a:lnTo>
                  <a:lnTo>
                    <a:pt x="329" y="505"/>
                  </a:lnTo>
                  <a:lnTo>
                    <a:pt x="331" y="526"/>
                  </a:lnTo>
                  <a:lnTo>
                    <a:pt x="344" y="538"/>
                  </a:lnTo>
                  <a:lnTo>
                    <a:pt x="348" y="547"/>
                  </a:lnTo>
                  <a:lnTo>
                    <a:pt x="344" y="565"/>
                  </a:lnTo>
                  <a:lnTo>
                    <a:pt x="339" y="582"/>
                  </a:lnTo>
                  <a:lnTo>
                    <a:pt x="343" y="590"/>
                  </a:lnTo>
                  <a:lnTo>
                    <a:pt x="339" y="592"/>
                  </a:lnTo>
                  <a:lnTo>
                    <a:pt x="344" y="603"/>
                  </a:lnTo>
                  <a:lnTo>
                    <a:pt x="347" y="635"/>
                  </a:lnTo>
                  <a:lnTo>
                    <a:pt x="376" y="640"/>
                  </a:lnTo>
                  <a:lnTo>
                    <a:pt x="390" y="642"/>
                  </a:lnTo>
                  <a:lnTo>
                    <a:pt x="396" y="662"/>
                  </a:lnTo>
                  <a:lnTo>
                    <a:pt x="402" y="681"/>
                  </a:lnTo>
                  <a:lnTo>
                    <a:pt x="413" y="681"/>
                  </a:lnTo>
                  <a:lnTo>
                    <a:pt x="424" y="682"/>
                  </a:lnTo>
                  <a:lnTo>
                    <a:pt x="423" y="700"/>
                  </a:lnTo>
                  <a:lnTo>
                    <a:pt x="423" y="719"/>
                  </a:lnTo>
                  <a:lnTo>
                    <a:pt x="435" y="719"/>
                  </a:lnTo>
                  <a:lnTo>
                    <a:pt x="443" y="749"/>
                  </a:lnTo>
                  <a:lnTo>
                    <a:pt x="431" y="761"/>
                  </a:lnTo>
                  <a:lnTo>
                    <a:pt x="419" y="772"/>
                  </a:lnTo>
                  <a:lnTo>
                    <a:pt x="408" y="785"/>
                  </a:lnTo>
                  <a:lnTo>
                    <a:pt x="397" y="799"/>
                  </a:lnTo>
                  <a:lnTo>
                    <a:pt x="387" y="813"/>
                  </a:lnTo>
                  <a:lnTo>
                    <a:pt x="377" y="826"/>
                  </a:lnTo>
                  <a:lnTo>
                    <a:pt x="377" y="827"/>
                  </a:lnTo>
                  <a:lnTo>
                    <a:pt x="387" y="825"/>
                  </a:lnTo>
                  <a:lnTo>
                    <a:pt x="412" y="844"/>
                  </a:lnTo>
                  <a:lnTo>
                    <a:pt x="417" y="844"/>
                  </a:lnTo>
                  <a:lnTo>
                    <a:pt x="429" y="852"/>
                  </a:lnTo>
                  <a:lnTo>
                    <a:pt x="450" y="867"/>
                  </a:lnTo>
                  <a:lnTo>
                    <a:pt x="471" y="883"/>
                  </a:lnTo>
                  <a:lnTo>
                    <a:pt x="469" y="894"/>
                  </a:lnTo>
                  <a:lnTo>
                    <a:pt x="474" y="910"/>
                  </a:lnTo>
                  <a:lnTo>
                    <a:pt x="481" y="895"/>
                  </a:lnTo>
                  <a:lnTo>
                    <a:pt x="488" y="880"/>
                  </a:lnTo>
                  <a:lnTo>
                    <a:pt x="489" y="866"/>
                  </a:lnTo>
                  <a:lnTo>
                    <a:pt x="495" y="852"/>
                  </a:lnTo>
                  <a:lnTo>
                    <a:pt x="504" y="841"/>
                  </a:lnTo>
                  <a:lnTo>
                    <a:pt x="502" y="827"/>
                  </a:lnTo>
                  <a:lnTo>
                    <a:pt x="502" y="826"/>
                  </a:lnTo>
                  <a:lnTo>
                    <a:pt x="511" y="830"/>
                  </a:lnTo>
                  <a:lnTo>
                    <a:pt x="516" y="831"/>
                  </a:lnTo>
                  <a:lnTo>
                    <a:pt x="507" y="847"/>
                  </a:lnTo>
                  <a:lnTo>
                    <a:pt x="499" y="864"/>
                  </a:lnTo>
                  <a:lnTo>
                    <a:pt x="493" y="868"/>
                  </a:lnTo>
                  <a:lnTo>
                    <a:pt x="494" y="870"/>
                  </a:lnTo>
                  <a:lnTo>
                    <a:pt x="508" y="852"/>
                  </a:lnTo>
                  <a:lnTo>
                    <a:pt x="521" y="833"/>
                  </a:lnTo>
                  <a:lnTo>
                    <a:pt x="529" y="814"/>
                  </a:lnTo>
                  <a:lnTo>
                    <a:pt x="538" y="795"/>
                  </a:lnTo>
                  <a:lnTo>
                    <a:pt x="544" y="784"/>
                  </a:lnTo>
                  <a:lnTo>
                    <a:pt x="545" y="784"/>
                  </a:lnTo>
                  <a:lnTo>
                    <a:pt x="545" y="766"/>
                  </a:lnTo>
                  <a:lnTo>
                    <a:pt x="545" y="747"/>
                  </a:lnTo>
                  <a:lnTo>
                    <a:pt x="541" y="734"/>
                  </a:lnTo>
                  <a:lnTo>
                    <a:pt x="540" y="726"/>
                  </a:lnTo>
                  <a:lnTo>
                    <a:pt x="543" y="717"/>
                  </a:lnTo>
                  <a:lnTo>
                    <a:pt x="541" y="716"/>
                  </a:lnTo>
                  <a:lnTo>
                    <a:pt x="549" y="714"/>
                  </a:lnTo>
                  <a:lnTo>
                    <a:pt x="566" y="697"/>
                  </a:lnTo>
                  <a:lnTo>
                    <a:pt x="584" y="681"/>
                  </a:lnTo>
                  <a:lnTo>
                    <a:pt x="601" y="675"/>
                  </a:lnTo>
                  <a:lnTo>
                    <a:pt x="616" y="664"/>
                  </a:lnTo>
                  <a:lnTo>
                    <a:pt x="623" y="659"/>
                  </a:lnTo>
                  <a:lnTo>
                    <a:pt x="636" y="660"/>
                  </a:lnTo>
                  <a:lnTo>
                    <a:pt x="631" y="661"/>
                  </a:lnTo>
                  <a:lnTo>
                    <a:pt x="644" y="655"/>
                  </a:lnTo>
                  <a:lnTo>
                    <a:pt x="646" y="654"/>
                  </a:lnTo>
                  <a:lnTo>
                    <a:pt x="669" y="654"/>
                  </a:lnTo>
                  <a:lnTo>
                    <a:pt x="676" y="641"/>
                  </a:lnTo>
                  <a:lnTo>
                    <a:pt x="688" y="634"/>
                  </a:lnTo>
                  <a:lnTo>
                    <a:pt x="690" y="609"/>
                  </a:lnTo>
                  <a:lnTo>
                    <a:pt x="700" y="590"/>
                  </a:lnTo>
                  <a:lnTo>
                    <a:pt x="708" y="572"/>
                  </a:lnTo>
                  <a:lnTo>
                    <a:pt x="712" y="540"/>
                  </a:lnTo>
                  <a:lnTo>
                    <a:pt x="717" y="529"/>
                  </a:lnTo>
                  <a:lnTo>
                    <a:pt x="718" y="506"/>
                  </a:lnTo>
                  <a:lnTo>
                    <a:pt x="719" y="484"/>
                  </a:lnTo>
                  <a:lnTo>
                    <a:pt x="718" y="466"/>
                  </a:lnTo>
                  <a:lnTo>
                    <a:pt x="718" y="450"/>
                  </a:lnTo>
                  <a:lnTo>
                    <a:pt x="715" y="443"/>
                  </a:lnTo>
                  <a:lnTo>
                    <a:pt x="718" y="420"/>
                  </a:lnTo>
                  <a:lnTo>
                    <a:pt x="725" y="419"/>
                  </a:lnTo>
                  <a:lnTo>
                    <a:pt x="726" y="426"/>
                  </a:lnTo>
                  <a:lnTo>
                    <a:pt x="737" y="408"/>
                  </a:lnTo>
                  <a:lnTo>
                    <a:pt x="748" y="389"/>
                  </a:lnTo>
                  <a:lnTo>
                    <a:pt x="748" y="387"/>
                  </a:lnTo>
                  <a:lnTo>
                    <a:pt x="752" y="382"/>
                  </a:lnTo>
                  <a:lnTo>
                    <a:pt x="764" y="365"/>
                  </a:lnTo>
                  <a:lnTo>
                    <a:pt x="776" y="347"/>
                  </a:lnTo>
                  <a:lnTo>
                    <a:pt x="794" y="322"/>
                  </a:lnTo>
                  <a:lnTo>
                    <a:pt x="798" y="289"/>
                  </a:lnTo>
                  <a:lnTo>
                    <a:pt x="789" y="266"/>
                  </a:lnTo>
                  <a:lnTo>
                    <a:pt x="781" y="241"/>
                  </a:lnTo>
                  <a:lnTo>
                    <a:pt x="763" y="238"/>
                  </a:lnTo>
                  <a:lnTo>
                    <a:pt x="747" y="236"/>
                  </a:lnTo>
                  <a:lnTo>
                    <a:pt x="725" y="216"/>
                  </a:lnTo>
                  <a:lnTo>
                    <a:pt x="703" y="196"/>
                  </a:lnTo>
                  <a:lnTo>
                    <a:pt x="675" y="188"/>
                  </a:lnTo>
                  <a:lnTo>
                    <a:pt x="656" y="188"/>
                  </a:lnTo>
                  <a:lnTo>
                    <a:pt x="637" y="185"/>
                  </a:lnTo>
                  <a:lnTo>
                    <a:pt x="620" y="181"/>
                  </a:lnTo>
                  <a:lnTo>
                    <a:pt x="603" y="185"/>
                  </a:lnTo>
                  <a:lnTo>
                    <a:pt x="606" y="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1" name="Freeform 335"/>
            <p:cNvSpPr>
              <a:spLocks noChangeAspect="1"/>
            </p:cNvSpPr>
            <p:nvPr/>
          </p:nvSpPr>
          <p:spPr bwMode="auto">
            <a:xfrm>
              <a:off x="1849" y="2892"/>
              <a:ext cx="49" cy="41"/>
            </a:xfrm>
            <a:custGeom>
              <a:avLst/>
              <a:gdLst>
                <a:gd name="T0" fmla="*/ 26 w 48"/>
                <a:gd name="T1" fmla="*/ 37 h 41"/>
                <a:gd name="T2" fmla="*/ 21 w 48"/>
                <a:gd name="T3" fmla="*/ 39 h 41"/>
                <a:gd name="T4" fmla="*/ 10 w 48"/>
                <a:gd name="T5" fmla="*/ 35 h 41"/>
                <a:gd name="T6" fmla="*/ 6 w 48"/>
                <a:gd name="T7" fmla="*/ 41 h 41"/>
                <a:gd name="T8" fmla="*/ 0 w 48"/>
                <a:gd name="T9" fmla="*/ 24 h 41"/>
                <a:gd name="T10" fmla="*/ 2 w 48"/>
                <a:gd name="T11" fmla="*/ 22 h 41"/>
                <a:gd name="T12" fmla="*/ 1 w 48"/>
                <a:gd name="T13" fmla="*/ 14 h 41"/>
                <a:gd name="T14" fmla="*/ 7 w 48"/>
                <a:gd name="T15" fmla="*/ 0 h 41"/>
                <a:gd name="T16" fmla="*/ 30 w 48"/>
                <a:gd name="T17" fmla="*/ 4 h 41"/>
                <a:gd name="T18" fmla="*/ 50 w 48"/>
                <a:gd name="T19" fmla="*/ 7 h 41"/>
                <a:gd name="T20" fmla="*/ 40 w 48"/>
                <a:gd name="T21" fmla="*/ 26 h 41"/>
                <a:gd name="T22" fmla="*/ 39 w 48"/>
                <a:gd name="T23" fmla="*/ 28 h 41"/>
                <a:gd name="T24" fmla="*/ 37 w 48"/>
                <a:gd name="T25" fmla="*/ 33 h 41"/>
                <a:gd name="T26" fmla="*/ 34 w 48"/>
                <a:gd name="T27" fmla="*/ 33 h 41"/>
                <a:gd name="T28" fmla="*/ 26 w 48"/>
                <a:gd name="T29" fmla="*/ 3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1"/>
                <a:gd name="T47" fmla="*/ 48 w 48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1">
                  <a:moveTo>
                    <a:pt x="24" y="37"/>
                  </a:moveTo>
                  <a:lnTo>
                    <a:pt x="21" y="39"/>
                  </a:lnTo>
                  <a:lnTo>
                    <a:pt x="10" y="35"/>
                  </a:lnTo>
                  <a:lnTo>
                    <a:pt x="6" y="41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1" y="14"/>
                  </a:lnTo>
                  <a:lnTo>
                    <a:pt x="7" y="0"/>
                  </a:lnTo>
                  <a:lnTo>
                    <a:pt x="28" y="4"/>
                  </a:lnTo>
                  <a:lnTo>
                    <a:pt x="48" y="7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5" y="33"/>
                  </a:lnTo>
                  <a:lnTo>
                    <a:pt x="32" y="33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2" name="Freeform 336"/>
            <p:cNvSpPr>
              <a:spLocks noChangeAspect="1"/>
            </p:cNvSpPr>
            <p:nvPr/>
          </p:nvSpPr>
          <p:spPr bwMode="auto">
            <a:xfrm>
              <a:off x="1632" y="3344"/>
              <a:ext cx="171" cy="190"/>
            </a:xfrm>
            <a:custGeom>
              <a:avLst/>
              <a:gdLst>
                <a:gd name="T0" fmla="*/ 10 w 170"/>
                <a:gd name="T1" fmla="*/ 17 h 189"/>
                <a:gd name="T2" fmla="*/ 4 w 170"/>
                <a:gd name="T3" fmla="*/ 41 h 189"/>
                <a:gd name="T4" fmla="*/ 0 w 170"/>
                <a:gd name="T5" fmla="*/ 67 h 189"/>
                <a:gd name="T6" fmla="*/ 20 w 170"/>
                <a:gd name="T7" fmla="*/ 86 h 189"/>
                <a:gd name="T8" fmla="*/ 39 w 170"/>
                <a:gd name="T9" fmla="*/ 108 h 189"/>
                <a:gd name="T10" fmla="*/ 56 w 170"/>
                <a:gd name="T11" fmla="*/ 114 h 189"/>
                <a:gd name="T12" fmla="*/ 73 w 170"/>
                <a:gd name="T13" fmla="*/ 122 h 189"/>
                <a:gd name="T14" fmla="*/ 93 w 170"/>
                <a:gd name="T15" fmla="*/ 133 h 189"/>
                <a:gd name="T16" fmla="*/ 112 w 170"/>
                <a:gd name="T17" fmla="*/ 144 h 189"/>
                <a:gd name="T18" fmla="*/ 104 w 170"/>
                <a:gd name="T19" fmla="*/ 166 h 189"/>
                <a:gd name="T20" fmla="*/ 96 w 170"/>
                <a:gd name="T21" fmla="*/ 188 h 189"/>
                <a:gd name="T22" fmla="*/ 119 w 170"/>
                <a:gd name="T23" fmla="*/ 189 h 189"/>
                <a:gd name="T24" fmla="*/ 143 w 170"/>
                <a:gd name="T25" fmla="*/ 191 h 189"/>
                <a:gd name="T26" fmla="*/ 156 w 170"/>
                <a:gd name="T27" fmla="*/ 186 h 189"/>
                <a:gd name="T28" fmla="*/ 172 w 170"/>
                <a:gd name="T29" fmla="*/ 162 h 189"/>
                <a:gd name="T30" fmla="*/ 171 w 170"/>
                <a:gd name="T31" fmla="*/ 147 h 189"/>
                <a:gd name="T32" fmla="*/ 171 w 170"/>
                <a:gd name="T33" fmla="*/ 128 h 189"/>
                <a:gd name="T34" fmla="*/ 172 w 170"/>
                <a:gd name="T35" fmla="*/ 110 h 189"/>
                <a:gd name="T36" fmla="*/ 161 w 170"/>
                <a:gd name="T37" fmla="*/ 109 h 189"/>
                <a:gd name="T38" fmla="*/ 150 w 170"/>
                <a:gd name="T39" fmla="*/ 109 h 189"/>
                <a:gd name="T40" fmla="*/ 144 w 170"/>
                <a:gd name="T41" fmla="*/ 88 h 189"/>
                <a:gd name="T42" fmla="*/ 138 w 170"/>
                <a:gd name="T43" fmla="*/ 68 h 189"/>
                <a:gd name="T44" fmla="*/ 124 w 170"/>
                <a:gd name="T45" fmla="*/ 66 h 189"/>
                <a:gd name="T46" fmla="*/ 95 w 170"/>
                <a:gd name="T47" fmla="*/ 61 h 189"/>
                <a:gd name="T48" fmla="*/ 92 w 170"/>
                <a:gd name="T49" fmla="*/ 29 h 189"/>
                <a:gd name="T50" fmla="*/ 87 w 170"/>
                <a:gd name="T51" fmla="*/ 18 h 189"/>
                <a:gd name="T52" fmla="*/ 87 w 170"/>
                <a:gd name="T53" fmla="*/ 15 h 189"/>
                <a:gd name="T54" fmla="*/ 65 w 170"/>
                <a:gd name="T55" fmla="*/ 0 h 189"/>
                <a:gd name="T56" fmla="*/ 38 w 170"/>
                <a:gd name="T57" fmla="*/ 3 h 189"/>
                <a:gd name="T58" fmla="*/ 12 w 170"/>
                <a:gd name="T59" fmla="*/ 6 h 189"/>
                <a:gd name="T60" fmla="*/ 10 w 170"/>
                <a:gd name="T61" fmla="*/ 17 h 1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0"/>
                <a:gd name="T94" fmla="*/ 0 h 189"/>
                <a:gd name="T95" fmla="*/ 170 w 170"/>
                <a:gd name="T96" fmla="*/ 189 h 1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0" h="189">
                  <a:moveTo>
                    <a:pt x="10" y="17"/>
                  </a:moveTo>
                  <a:lnTo>
                    <a:pt x="4" y="41"/>
                  </a:lnTo>
                  <a:lnTo>
                    <a:pt x="0" y="67"/>
                  </a:lnTo>
                  <a:lnTo>
                    <a:pt x="20" y="86"/>
                  </a:lnTo>
                  <a:lnTo>
                    <a:pt x="39" y="106"/>
                  </a:lnTo>
                  <a:lnTo>
                    <a:pt x="56" y="112"/>
                  </a:lnTo>
                  <a:lnTo>
                    <a:pt x="73" y="120"/>
                  </a:lnTo>
                  <a:lnTo>
                    <a:pt x="91" y="131"/>
                  </a:lnTo>
                  <a:lnTo>
                    <a:pt x="110" y="142"/>
                  </a:lnTo>
                  <a:lnTo>
                    <a:pt x="102" y="164"/>
                  </a:lnTo>
                  <a:lnTo>
                    <a:pt x="94" y="186"/>
                  </a:lnTo>
                  <a:lnTo>
                    <a:pt x="117" y="187"/>
                  </a:lnTo>
                  <a:lnTo>
                    <a:pt x="141" y="189"/>
                  </a:lnTo>
                  <a:lnTo>
                    <a:pt x="154" y="184"/>
                  </a:lnTo>
                  <a:lnTo>
                    <a:pt x="170" y="160"/>
                  </a:lnTo>
                  <a:lnTo>
                    <a:pt x="169" y="145"/>
                  </a:lnTo>
                  <a:lnTo>
                    <a:pt x="169" y="126"/>
                  </a:lnTo>
                  <a:lnTo>
                    <a:pt x="170" y="108"/>
                  </a:lnTo>
                  <a:lnTo>
                    <a:pt x="159" y="107"/>
                  </a:lnTo>
                  <a:lnTo>
                    <a:pt x="148" y="107"/>
                  </a:lnTo>
                  <a:lnTo>
                    <a:pt x="142" y="88"/>
                  </a:lnTo>
                  <a:lnTo>
                    <a:pt x="136" y="68"/>
                  </a:lnTo>
                  <a:lnTo>
                    <a:pt x="122" y="66"/>
                  </a:lnTo>
                  <a:lnTo>
                    <a:pt x="93" y="61"/>
                  </a:lnTo>
                  <a:lnTo>
                    <a:pt x="90" y="29"/>
                  </a:lnTo>
                  <a:lnTo>
                    <a:pt x="85" y="18"/>
                  </a:lnTo>
                  <a:lnTo>
                    <a:pt x="85" y="15"/>
                  </a:lnTo>
                  <a:lnTo>
                    <a:pt x="65" y="0"/>
                  </a:lnTo>
                  <a:lnTo>
                    <a:pt x="38" y="3"/>
                  </a:lnTo>
                  <a:lnTo>
                    <a:pt x="12" y="6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3" name="Freeform 337"/>
            <p:cNvSpPr>
              <a:spLocks noChangeAspect="1"/>
            </p:cNvSpPr>
            <p:nvPr/>
          </p:nvSpPr>
          <p:spPr bwMode="auto">
            <a:xfrm>
              <a:off x="1246" y="2435"/>
              <a:ext cx="6" cy="3"/>
            </a:xfrm>
            <a:custGeom>
              <a:avLst/>
              <a:gdLst>
                <a:gd name="T0" fmla="*/ 6 w 6"/>
                <a:gd name="T1" fmla="*/ 2 h 3"/>
                <a:gd name="T2" fmla="*/ 6 w 6"/>
                <a:gd name="T3" fmla="*/ 1 h 3"/>
                <a:gd name="T4" fmla="*/ 5 w 6"/>
                <a:gd name="T5" fmla="*/ 1 h 3"/>
                <a:gd name="T6" fmla="*/ 4 w 6"/>
                <a:gd name="T7" fmla="*/ 2 h 3"/>
                <a:gd name="T8" fmla="*/ 4 w 6"/>
                <a:gd name="T9" fmla="*/ 1 h 3"/>
                <a:gd name="T10" fmla="*/ 3 w 6"/>
                <a:gd name="T11" fmla="*/ 1 h 3"/>
                <a:gd name="T12" fmla="*/ 3 w 6"/>
                <a:gd name="T13" fmla="*/ 2 h 3"/>
                <a:gd name="T14" fmla="*/ 2 w 6"/>
                <a:gd name="T15" fmla="*/ 2 h 3"/>
                <a:gd name="T16" fmla="*/ 1 w 6"/>
                <a:gd name="T17" fmla="*/ 2 h 3"/>
                <a:gd name="T18" fmla="*/ 1 w 6"/>
                <a:gd name="T19" fmla="*/ 1 h 3"/>
                <a:gd name="T20" fmla="*/ 1 w 6"/>
                <a:gd name="T21" fmla="*/ 0 h 3"/>
                <a:gd name="T22" fmla="*/ 0 w 6"/>
                <a:gd name="T23" fmla="*/ 0 h 3"/>
                <a:gd name="T24" fmla="*/ 0 w 6"/>
                <a:gd name="T25" fmla="*/ 1 h 3"/>
                <a:gd name="T26" fmla="*/ 1 w 6"/>
                <a:gd name="T27" fmla="*/ 1 h 3"/>
                <a:gd name="T28" fmla="*/ 1 w 6"/>
                <a:gd name="T29" fmla="*/ 2 h 3"/>
                <a:gd name="T30" fmla="*/ 0 w 6"/>
                <a:gd name="T31" fmla="*/ 2 h 3"/>
                <a:gd name="T32" fmla="*/ 0 w 6"/>
                <a:gd name="T33" fmla="*/ 3 h 3"/>
                <a:gd name="T34" fmla="*/ 1 w 6"/>
                <a:gd name="T35" fmla="*/ 3 h 3"/>
                <a:gd name="T36" fmla="*/ 2 w 6"/>
                <a:gd name="T37" fmla="*/ 3 h 3"/>
                <a:gd name="T38" fmla="*/ 3 w 6"/>
                <a:gd name="T39" fmla="*/ 3 h 3"/>
                <a:gd name="T40" fmla="*/ 4 w 6"/>
                <a:gd name="T41" fmla="*/ 3 h 3"/>
                <a:gd name="T42" fmla="*/ 4 w 6"/>
                <a:gd name="T43" fmla="*/ 2 h 3"/>
                <a:gd name="T44" fmla="*/ 5 w 6"/>
                <a:gd name="T45" fmla="*/ 2 h 3"/>
                <a:gd name="T46" fmla="*/ 5 w 6"/>
                <a:gd name="T47" fmla="*/ 3 h 3"/>
                <a:gd name="T48" fmla="*/ 6 w 6"/>
                <a:gd name="T49" fmla="*/ 3 h 3"/>
                <a:gd name="T50" fmla="*/ 6 w 6"/>
                <a:gd name="T51" fmla="*/ 2 h 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3"/>
                <a:gd name="T80" fmla="*/ 6 w 6"/>
                <a:gd name="T81" fmla="*/ 3 h 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3">
                  <a:moveTo>
                    <a:pt x="6" y="2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4" name="Freeform 338"/>
            <p:cNvSpPr>
              <a:spLocks noChangeAspect="1"/>
            </p:cNvSpPr>
            <p:nvPr/>
          </p:nvSpPr>
          <p:spPr bwMode="auto">
            <a:xfrm>
              <a:off x="1278" y="2427"/>
              <a:ext cx="3" cy="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1 w 3"/>
                <a:gd name="T5" fmla="*/ 0 h 1"/>
                <a:gd name="T6" fmla="*/ 1 w 3"/>
                <a:gd name="T7" fmla="*/ 1 h 1"/>
                <a:gd name="T8" fmla="*/ 0 w 3"/>
                <a:gd name="T9" fmla="*/ 1 h 1"/>
                <a:gd name="T10" fmla="*/ 1 w 3"/>
                <a:gd name="T11" fmla="*/ 1 h 1"/>
                <a:gd name="T12" fmla="*/ 2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5" name="Freeform 339"/>
            <p:cNvSpPr>
              <a:spLocks noChangeAspect="1"/>
            </p:cNvSpPr>
            <p:nvPr/>
          </p:nvSpPr>
          <p:spPr bwMode="auto">
            <a:xfrm>
              <a:off x="1273" y="2428"/>
              <a:ext cx="3" cy="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0 w 3"/>
                <a:gd name="T9" fmla="*/ 1 h 1"/>
                <a:gd name="T10" fmla="*/ 1 w 3"/>
                <a:gd name="T11" fmla="*/ 1 h 1"/>
                <a:gd name="T12" fmla="*/ 1 w 3"/>
                <a:gd name="T13" fmla="*/ 0 h 1"/>
                <a:gd name="T14" fmla="*/ 2 w 3"/>
                <a:gd name="T15" fmla="*/ 0 h 1"/>
                <a:gd name="T16" fmla="*/ 3 w 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6" name="Freeform 340"/>
            <p:cNvSpPr>
              <a:spLocks noChangeAspect="1"/>
            </p:cNvSpPr>
            <p:nvPr/>
          </p:nvSpPr>
          <p:spPr bwMode="auto">
            <a:xfrm>
              <a:off x="1582" y="2457"/>
              <a:ext cx="3" cy="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0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2 h 2"/>
                <a:gd name="T14" fmla="*/ 0 w 3"/>
                <a:gd name="T15" fmla="*/ 2 h 2"/>
                <a:gd name="T16" fmla="*/ 1 w 3"/>
                <a:gd name="T17" fmla="*/ 2 h 2"/>
                <a:gd name="T18" fmla="*/ 2 w 3"/>
                <a:gd name="T19" fmla="*/ 2 h 2"/>
                <a:gd name="T20" fmla="*/ 2 w 3"/>
                <a:gd name="T21" fmla="*/ 1 h 2"/>
                <a:gd name="T22" fmla="*/ 3 w 3"/>
                <a:gd name="T23" fmla="*/ 1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2"/>
                <a:gd name="T38" fmla="*/ 3 w 3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2"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7" name="Freeform 341"/>
            <p:cNvSpPr>
              <a:spLocks noChangeAspect="1"/>
            </p:cNvSpPr>
            <p:nvPr/>
          </p:nvSpPr>
          <p:spPr bwMode="auto">
            <a:xfrm>
              <a:off x="1588" y="2450"/>
              <a:ext cx="4" cy="1"/>
            </a:xfrm>
            <a:custGeom>
              <a:avLst/>
              <a:gdLst>
                <a:gd name="T0" fmla="*/ 4 w 4"/>
                <a:gd name="T1" fmla="*/ 1 h 1"/>
                <a:gd name="T2" fmla="*/ 2 w 4"/>
                <a:gd name="T3" fmla="*/ 0 h 1"/>
                <a:gd name="T4" fmla="*/ 1 w 4"/>
                <a:gd name="T5" fmla="*/ 0 h 1"/>
                <a:gd name="T6" fmla="*/ 0 w 4"/>
                <a:gd name="T7" fmla="*/ 0 h 1"/>
                <a:gd name="T8" fmla="*/ 1 w 4"/>
                <a:gd name="T9" fmla="*/ 1 h 1"/>
                <a:gd name="T10" fmla="*/ 2 w 4"/>
                <a:gd name="T11" fmla="*/ 1 h 1"/>
                <a:gd name="T12" fmla="*/ 4 w 4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4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8" name="Freeform 342"/>
            <p:cNvSpPr>
              <a:spLocks noChangeAspect="1"/>
            </p:cNvSpPr>
            <p:nvPr/>
          </p:nvSpPr>
          <p:spPr bwMode="auto">
            <a:xfrm>
              <a:off x="1587" y="2456"/>
              <a:ext cx="3" cy="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2 h 2"/>
                <a:gd name="T10" fmla="*/ 0 w 3"/>
                <a:gd name="T11" fmla="*/ 2 h 2"/>
                <a:gd name="T12" fmla="*/ 0 w 3"/>
                <a:gd name="T13" fmla="*/ 1 h 2"/>
                <a:gd name="T14" fmla="*/ 1 w 3"/>
                <a:gd name="T15" fmla="*/ 1 h 2"/>
                <a:gd name="T16" fmla="*/ 1 w 3"/>
                <a:gd name="T17" fmla="*/ 0 h 2"/>
                <a:gd name="T18" fmla="*/ 2 w 3"/>
                <a:gd name="T19" fmla="*/ 0 h 2"/>
                <a:gd name="T20" fmla="*/ 2 w 3"/>
                <a:gd name="T21" fmla="*/ 1 h 2"/>
                <a:gd name="T22" fmla="*/ 2 w 3"/>
                <a:gd name="T23" fmla="*/ 0 h 2"/>
                <a:gd name="T24" fmla="*/ 3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79" name="Freeform 343"/>
            <p:cNvSpPr>
              <a:spLocks noChangeAspect="1"/>
            </p:cNvSpPr>
            <p:nvPr/>
          </p:nvSpPr>
          <p:spPr bwMode="auto">
            <a:xfrm>
              <a:off x="1436" y="2425"/>
              <a:ext cx="73" cy="51"/>
            </a:xfrm>
            <a:custGeom>
              <a:avLst/>
              <a:gdLst>
                <a:gd name="T0" fmla="*/ 7 w 72"/>
                <a:gd name="T1" fmla="*/ 3 h 51"/>
                <a:gd name="T2" fmla="*/ 2 w 72"/>
                <a:gd name="T3" fmla="*/ 19 h 51"/>
                <a:gd name="T4" fmla="*/ 0 w 72"/>
                <a:gd name="T5" fmla="*/ 28 h 51"/>
                <a:gd name="T6" fmla="*/ 1 w 72"/>
                <a:gd name="T7" fmla="*/ 42 h 51"/>
                <a:gd name="T8" fmla="*/ 8 w 72"/>
                <a:gd name="T9" fmla="*/ 51 h 51"/>
                <a:gd name="T10" fmla="*/ 17 w 72"/>
                <a:gd name="T11" fmla="*/ 39 h 51"/>
                <a:gd name="T12" fmla="*/ 26 w 72"/>
                <a:gd name="T13" fmla="*/ 34 h 51"/>
                <a:gd name="T14" fmla="*/ 39 w 72"/>
                <a:gd name="T15" fmla="*/ 35 h 51"/>
                <a:gd name="T16" fmla="*/ 65 w 72"/>
                <a:gd name="T17" fmla="*/ 36 h 51"/>
                <a:gd name="T18" fmla="*/ 74 w 72"/>
                <a:gd name="T19" fmla="*/ 27 h 51"/>
                <a:gd name="T20" fmla="*/ 51 w 72"/>
                <a:gd name="T21" fmla="*/ 17 h 51"/>
                <a:gd name="T22" fmla="*/ 56 w 72"/>
                <a:gd name="T23" fmla="*/ 13 h 51"/>
                <a:gd name="T24" fmla="*/ 46 w 72"/>
                <a:gd name="T25" fmla="*/ 7 h 51"/>
                <a:gd name="T26" fmla="*/ 16 w 72"/>
                <a:gd name="T27" fmla="*/ 0 h 51"/>
                <a:gd name="T28" fmla="*/ 7 w 72"/>
                <a:gd name="T29" fmla="*/ 3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51"/>
                <a:gd name="T47" fmla="*/ 72 w 7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51">
                  <a:moveTo>
                    <a:pt x="7" y="3"/>
                  </a:moveTo>
                  <a:lnTo>
                    <a:pt x="2" y="19"/>
                  </a:lnTo>
                  <a:lnTo>
                    <a:pt x="0" y="28"/>
                  </a:lnTo>
                  <a:lnTo>
                    <a:pt x="1" y="42"/>
                  </a:lnTo>
                  <a:lnTo>
                    <a:pt x="8" y="51"/>
                  </a:lnTo>
                  <a:lnTo>
                    <a:pt x="17" y="39"/>
                  </a:lnTo>
                  <a:lnTo>
                    <a:pt x="26" y="34"/>
                  </a:lnTo>
                  <a:lnTo>
                    <a:pt x="37" y="35"/>
                  </a:lnTo>
                  <a:lnTo>
                    <a:pt x="63" y="36"/>
                  </a:lnTo>
                  <a:lnTo>
                    <a:pt x="72" y="27"/>
                  </a:lnTo>
                  <a:lnTo>
                    <a:pt x="49" y="17"/>
                  </a:lnTo>
                  <a:lnTo>
                    <a:pt x="54" y="13"/>
                  </a:lnTo>
                  <a:lnTo>
                    <a:pt x="44" y="7"/>
                  </a:lnTo>
                  <a:lnTo>
                    <a:pt x="16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0" name="Freeform 344"/>
            <p:cNvSpPr>
              <a:spLocks noChangeAspect="1"/>
            </p:cNvSpPr>
            <p:nvPr/>
          </p:nvSpPr>
          <p:spPr bwMode="auto">
            <a:xfrm>
              <a:off x="1385" y="2425"/>
              <a:ext cx="58" cy="42"/>
            </a:xfrm>
            <a:custGeom>
              <a:avLst/>
              <a:gdLst>
                <a:gd name="T0" fmla="*/ 58 w 58"/>
                <a:gd name="T1" fmla="*/ 3 h 42"/>
                <a:gd name="T2" fmla="*/ 53 w 58"/>
                <a:gd name="T3" fmla="*/ 19 h 42"/>
                <a:gd name="T4" fmla="*/ 51 w 58"/>
                <a:gd name="T5" fmla="*/ 28 h 42"/>
                <a:gd name="T6" fmla="*/ 52 w 58"/>
                <a:gd name="T7" fmla="*/ 42 h 42"/>
                <a:gd name="T8" fmla="*/ 33 w 58"/>
                <a:gd name="T9" fmla="*/ 40 h 42"/>
                <a:gd name="T10" fmla="*/ 12 w 58"/>
                <a:gd name="T11" fmla="*/ 39 h 42"/>
                <a:gd name="T12" fmla="*/ 0 w 58"/>
                <a:gd name="T13" fmla="*/ 33 h 42"/>
                <a:gd name="T14" fmla="*/ 10 w 58"/>
                <a:gd name="T15" fmla="*/ 28 h 42"/>
                <a:gd name="T16" fmla="*/ 26 w 58"/>
                <a:gd name="T17" fmla="*/ 29 h 42"/>
                <a:gd name="T18" fmla="*/ 42 w 58"/>
                <a:gd name="T19" fmla="*/ 31 h 42"/>
                <a:gd name="T20" fmla="*/ 36 w 58"/>
                <a:gd name="T21" fmla="*/ 13 h 42"/>
                <a:gd name="T22" fmla="*/ 27 w 58"/>
                <a:gd name="T23" fmla="*/ 5 h 42"/>
                <a:gd name="T24" fmla="*/ 25 w 58"/>
                <a:gd name="T25" fmla="*/ 0 h 42"/>
                <a:gd name="T26" fmla="*/ 46 w 58"/>
                <a:gd name="T27" fmla="*/ 2 h 42"/>
                <a:gd name="T28" fmla="*/ 58 w 58"/>
                <a:gd name="T29" fmla="*/ 3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42"/>
                <a:gd name="T47" fmla="*/ 58 w 58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42">
                  <a:moveTo>
                    <a:pt x="58" y="3"/>
                  </a:moveTo>
                  <a:lnTo>
                    <a:pt x="53" y="19"/>
                  </a:lnTo>
                  <a:lnTo>
                    <a:pt x="51" y="28"/>
                  </a:lnTo>
                  <a:lnTo>
                    <a:pt x="52" y="42"/>
                  </a:lnTo>
                  <a:lnTo>
                    <a:pt x="33" y="40"/>
                  </a:lnTo>
                  <a:lnTo>
                    <a:pt x="12" y="39"/>
                  </a:lnTo>
                  <a:lnTo>
                    <a:pt x="0" y="33"/>
                  </a:lnTo>
                  <a:lnTo>
                    <a:pt x="10" y="28"/>
                  </a:lnTo>
                  <a:lnTo>
                    <a:pt x="26" y="29"/>
                  </a:lnTo>
                  <a:lnTo>
                    <a:pt x="42" y="31"/>
                  </a:lnTo>
                  <a:lnTo>
                    <a:pt x="36" y="13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46" y="2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1" name="Freeform 345"/>
            <p:cNvSpPr>
              <a:spLocks noChangeAspect="1"/>
            </p:cNvSpPr>
            <p:nvPr/>
          </p:nvSpPr>
          <p:spPr bwMode="auto">
            <a:xfrm>
              <a:off x="1436" y="2376"/>
              <a:ext cx="5" cy="2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2 h 2"/>
                <a:gd name="T4" fmla="*/ 0 w 5"/>
                <a:gd name="T5" fmla="*/ 0 h 2"/>
                <a:gd name="T6" fmla="*/ 5 w 5"/>
                <a:gd name="T7" fmla="*/ 1 h 2"/>
                <a:gd name="T8" fmla="*/ 2 w 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2" name="Freeform 346"/>
            <p:cNvSpPr>
              <a:spLocks noChangeAspect="1"/>
            </p:cNvSpPr>
            <p:nvPr/>
          </p:nvSpPr>
          <p:spPr bwMode="auto">
            <a:xfrm>
              <a:off x="1647" y="2559"/>
              <a:ext cx="4" cy="9"/>
            </a:xfrm>
            <a:custGeom>
              <a:avLst/>
              <a:gdLst>
                <a:gd name="T0" fmla="*/ 3 w 4"/>
                <a:gd name="T1" fmla="*/ 9 h 9"/>
                <a:gd name="T2" fmla="*/ 0 w 4"/>
                <a:gd name="T3" fmla="*/ 5 h 9"/>
                <a:gd name="T4" fmla="*/ 4 w 4"/>
                <a:gd name="T5" fmla="*/ 0 h 9"/>
                <a:gd name="T6" fmla="*/ 3 w 4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3" y="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3" name="Freeform 347"/>
            <p:cNvSpPr>
              <a:spLocks noChangeAspect="1"/>
            </p:cNvSpPr>
            <p:nvPr/>
          </p:nvSpPr>
          <p:spPr bwMode="auto">
            <a:xfrm>
              <a:off x="1136" y="2631"/>
              <a:ext cx="66" cy="71"/>
            </a:xfrm>
            <a:custGeom>
              <a:avLst/>
              <a:gdLst>
                <a:gd name="T0" fmla="*/ 13 w 66"/>
                <a:gd name="T1" fmla="*/ 35 h 71"/>
                <a:gd name="T2" fmla="*/ 0 w 66"/>
                <a:gd name="T3" fmla="*/ 16 h 71"/>
                <a:gd name="T4" fmla="*/ 2 w 66"/>
                <a:gd name="T5" fmla="*/ 5 h 71"/>
                <a:gd name="T6" fmla="*/ 2 w 66"/>
                <a:gd name="T7" fmla="*/ 3 h 71"/>
                <a:gd name="T8" fmla="*/ 5 w 66"/>
                <a:gd name="T9" fmla="*/ 0 h 71"/>
                <a:gd name="T10" fmla="*/ 34 w 66"/>
                <a:gd name="T11" fmla="*/ 5 h 71"/>
                <a:gd name="T12" fmla="*/ 46 w 66"/>
                <a:gd name="T13" fmla="*/ 3 h 71"/>
                <a:gd name="T14" fmla="*/ 56 w 66"/>
                <a:gd name="T15" fmla="*/ 19 h 71"/>
                <a:gd name="T16" fmla="*/ 66 w 66"/>
                <a:gd name="T17" fmla="*/ 34 h 71"/>
                <a:gd name="T18" fmla="*/ 58 w 66"/>
                <a:gd name="T19" fmla="*/ 37 h 71"/>
                <a:gd name="T20" fmla="*/ 59 w 66"/>
                <a:gd name="T21" fmla="*/ 53 h 71"/>
                <a:gd name="T22" fmla="*/ 57 w 66"/>
                <a:gd name="T23" fmla="*/ 71 h 71"/>
                <a:gd name="T24" fmla="*/ 47 w 66"/>
                <a:gd name="T25" fmla="*/ 55 h 71"/>
                <a:gd name="T26" fmla="*/ 47 w 66"/>
                <a:gd name="T27" fmla="*/ 62 h 71"/>
                <a:gd name="T28" fmla="*/ 43 w 66"/>
                <a:gd name="T29" fmla="*/ 54 h 71"/>
                <a:gd name="T30" fmla="*/ 37 w 66"/>
                <a:gd name="T31" fmla="*/ 41 h 71"/>
                <a:gd name="T32" fmla="*/ 24 w 66"/>
                <a:gd name="T33" fmla="*/ 30 h 71"/>
                <a:gd name="T34" fmla="*/ 12 w 66"/>
                <a:gd name="T35" fmla="*/ 19 h 71"/>
                <a:gd name="T36" fmla="*/ 17 w 66"/>
                <a:gd name="T37" fmla="*/ 31 h 71"/>
                <a:gd name="T38" fmla="*/ 13 w 66"/>
                <a:gd name="T39" fmla="*/ 35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71"/>
                <a:gd name="T62" fmla="*/ 66 w 66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71">
                  <a:moveTo>
                    <a:pt x="13" y="35"/>
                  </a:moveTo>
                  <a:lnTo>
                    <a:pt x="0" y="16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34" y="5"/>
                  </a:lnTo>
                  <a:lnTo>
                    <a:pt x="46" y="3"/>
                  </a:lnTo>
                  <a:lnTo>
                    <a:pt x="56" y="19"/>
                  </a:lnTo>
                  <a:lnTo>
                    <a:pt x="66" y="34"/>
                  </a:lnTo>
                  <a:lnTo>
                    <a:pt x="58" y="37"/>
                  </a:lnTo>
                  <a:lnTo>
                    <a:pt x="59" y="53"/>
                  </a:lnTo>
                  <a:lnTo>
                    <a:pt x="57" y="71"/>
                  </a:lnTo>
                  <a:lnTo>
                    <a:pt x="47" y="55"/>
                  </a:lnTo>
                  <a:lnTo>
                    <a:pt x="47" y="62"/>
                  </a:lnTo>
                  <a:lnTo>
                    <a:pt x="43" y="54"/>
                  </a:lnTo>
                  <a:lnTo>
                    <a:pt x="37" y="41"/>
                  </a:lnTo>
                  <a:lnTo>
                    <a:pt x="24" y="30"/>
                  </a:lnTo>
                  <a:lnTo>
                    <a:pt x="12" y="19"/>
                  </a:lnTo>
                  <a:lnTo>
                    <a:pt x="17" y="31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4" name="Freeform 348"/>
            <p:cNvSpPr>
              <a:spLocks noChangeAspect="1"/>
            </p:cNvSpPr>
            <p:nvPr/>
          </p:nvSpPr>
          <p:spPr bwMode="auto">
            <a:xfrm>
              <a:off x="1642" y="2524"/>
              <a:ext cx="3" cy="9"/>
            </a:xfrm>
            <a:custGeom>
              <a:avLst/>
              <a:gdLst>
                <a:gd name="T0" fmla="*/ 3 w 3"/>
                <a:gd name="T1" fmla="*/ 7 h 9"/>
                <a:gd name="T2" fmla="*/ 1 w 3"/>
                <a:gd name="T3" fmla="*/ 9 h 9"/>
                <a:gd name="T4" fmla="*/ 0 w 3"/>
                <a:gd name="T5" fmla="*/ 0 h 9"/>
                <a:gd name="T6" fmla="*/ 3 w 3"/>
                <a:gd name="T7" fmla="*/ 0 h 9"/>
                <a:gd name="T8" fmla="*/ 3 w 3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7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5" name="Freeform 349"/>
            <p:cNvSpPr>
              <a:spLocks noChangeAspect="1"/>
            </p:cNvSpPr>
            <p:nvPr/>
          </p:nvSpPr>
          <p:spPr bwMode="auto">
            <a:xfrm>
              <a:off x="1055" y="2550"/>
              <a:ext cx="47" cy="30"/>
            </a:xfrm>
            <a:custGeom>
              <a:avLst/>
              <a:gdLst>
                <a:gd name="T0" fmla="*/ 47 w 46"/>
                <a:gd name="T1" fmla="*/ 25 h 30"/>
                <a:gd name="T2" fmla="*/ 43 w 46"/>
                <a:gd name="T3" fmla="*/ 30 h 30"/>
                <a:gd name="T4" fmla="*/ 32 w 46"/>
                <a:gd name="T5" fmla="*/ 28 h 30"/>
                <a:gd name="T6" fmla="*/ 16 w 46"/>
                <a:gd name="T7" fmla="*/ 22 h 30"/>
                <a:gd name="T8" fmla="*/ 0 w 46"/>
                <a:gd name="T9" fmla="*/ 17 h 30"/>
                <a:gd name="T10" fmla="*/ 17 w 46"/>
                <a:gd name="T11" fmla="*/ 0 h 30"/>
                <a:gd name="T12" fmla="*/ 31 w 46"/>
                <a:gd name="T13" fmla="*/ 10 h 30"/>
                <a:gd name="T14" fmla="*/ 48 w 46"/>
                <a:gd name="T15" fmla="*/ 14 h 30"/>
                <a:gd name="T16" fmla="*/ 47 w 46"/>
                <a:gd name="T17" fmla="*/ 2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0"/>
                <a:gd name="T29" fmla="*/ 46 w 4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0">
                  <a:moveTo>
                    <a:pt x="45" y="25"/>
                  </a:moveTo>
                  <a:lnTo>
                    <a:pt x="41" y="30"/>
                  </a:lnTo>
                  <a:lnTo>
                    <a:pt x="30" y="28"/>
                  </a:lnTo>
                  <a:lnTo>
                    <a:pt x="16" y="22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29" y="10"/>
                  </a:lnTo>
                  <a:lnTo>
                    <a:pt x="46" y="14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6" name="Freeform 350"/>
            <p:cNvSpPr>
              <a:spLocks noChangeAspect="1"/>
            </p:cNvSpPr>
            <p:nvPr/>
          </p:nvSpPr>
          <p:spPr bwMode="auto">
            <a:xfrm>
              <a:off x="1630" y="2602"/>
              <a:ext cx="4" cy="6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1 h 6"/>
                <a:gd name="T4" fmla="*/ 4 w 4"/>
                <a:gd name="T5" fmla="*/ 0 h 6"/>
                <a:gd name="T6" fmla="*/ 3 w 4"/>
                <a:gd name="T7" fmla="*/ 0 h 6"/>
                <a:gd name="T8" fmla="*/ 2 w 4"/>
                <a:gd name="T9" fmla="*/ 0 h 6"/>
                <a:gd name="T10" fmla="*/ 2 w 4"/>
                <a:gd name="T11" fmla="*/ 1 h 6"/>
                <a:gd name="T12" fmla="*/ 2 w 4"/>
                <a:gd name="T13" fmla="*/ 3 h 6"/>
                <a:gd name="T14" fmla="*/ 1 w 4"/>
                <a:gd name="T15" fmla="*/ 3 h 6"/>
                <a:gd name="T16" fmla="*/ 1 w 4"/>
                <a:gd name="T17" fmla="*/ 4 h 6"/>
                <a:gd name="T18" fmla="*/ 1 w 4"/>
                <a:gd name="T19" fmla="*/ 5 h 6"/>
                <a:gd name="T20" fmla="*/ 1 w 4"/>
                <a:gd name="T21" fmla="*/ 6 h 6"/>
                <a:gd name="T22" fmla="*/ 0 w 4"/>
                <a:gd name="T23" fmla="*/ 6 h 6"/>
                <a:gd name="T24" fmla="*/ 1 w 4"/>
                <a:gd name="T25" fmla="*/ 6 h 6"/>
                <a:gd name="T26" fmla="*/ 2 w 4"/>
                <a:gd name="T27" fmla="*/ 6 h 6"/>
                <a:gd name="T28" fmla="*/ 2 w 4"/>
                <a:gd name="T29" fmla="*/ 5 h 6"/>
                <a:gd name="T30" fmla="*/ 3 w 4"/>
                <a:gd name="T31" fmla="*/ 5 h 6"/>
                <a:gd name="T32" fmla="*/ 3 w 4"/>
                <a:gd name="T33" fmla="*/ 4 h 6"/>
                <a:gd name="T34" fmla="*/ 4 w 4"/>
                <a:gd name="T35" fmla="*/ 4 h 6"/>
                <a:gd name="T36" fmla="*/ 3 w 4"/>
                <a:gd name="T37" fmla="*/ 4 h 6"/>
                <a:gd name="T38" fmla="*/ 3 w 4"/>
                <a:gd name="T39" fmla="*/ 3 h 6"/>
                <a:gd name="T40" fmla="*/ 4 w 4"/>
                <a:gd name="T41" fmla="*/ 3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6"/>
                <a:gd name="T65" fmla="*/ 4 w 4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6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7" name="Rectangle 351"/>
            <p:cNvSpPr>
              <a:spLocks noChangeAspect="1" noChangeArrowheads="1"/>
            </p:cNvSpPr>
            <p:nvPr/>
          </p:nvSpPr>
          <p:spPr bwMode="auto">
            <a:xfrm>
              <a:off x="1634" y="2600"/>
              <a:ext cx="1" cy="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8" name="Freeform 352"/>
            <p:cNvSpPr>
              <a:spLocks noChangeAspect="1"/>
            </p:cNvSpPr>
            <p:nvPr/>
          </p:nvSpPr>
          <p:spPr bwMode="auto">
            <a:xfrm>
              <a:off x="584" y="1256"/>
              <a:ext cx="1336" cy="657"/>
            </a:xfrm>
            <a:custGeom>
              <a:avLst/>
              <a:gdLst>
                <a:gd name="T0" fmla="*/ 1032 w 1329"/>
                <a:gd name="T1" fmla="*/ 112 h 654"/>
                <a:gd name="T2" fmla="*/ 1094 w 1329"/>
                <a:gd name="T3" fmla="*/ 46 h 654"/>
                <a:gd name="T4" fmla="*/ 984 w 1329"/>
                <a:gd name="T5" fmla="*/ 73 h 654"/>
                <a:gd name="T6" fmla="*/ 941 w 1329"/>
                <a:gd name="T7" fmla="*/ 42 h 654"/>
                <a:gd name="T8" fmla="*/ 939 w 1329"/>
                <a:gd name="T9" fmla="*/ 4 h 654"/>
                <a:gd name="T10" fmla="*/ 924 w 1329"/>
                <a:gd name="T11" fmla="*/ 50 h 654"/>
                <a:gd name="T12" fmla="*/ 853 w 1329"/>
                <a:gd name="T13" fmla="*/ 100 h 654"/>
                <a:gd name="T14" fmla="*/ 869 w 1329"/>
                <a:gd name="T15" fmla="*/ 72 h 654"/>
                <a:gd name="T16" fmla="*/ 816 w 1329"/>
                <a:gd name="T17" fmla="*/ 83 h 654"/>
                <a:gd name="T18" fmla="*/ 709 w 1329"/>
                <a:gd name="T19" fmla="*/ 70 h 654"/>
                <a:gd name="T20" fmla="*/ 661 w 1329"/>
                <a:gd name="T21" fmla="*/ 85 h 654"/>
                <a:gd name="T22" fmla="*/ 570 w 1329"/>
                <a:gd name="T23" fmla="*/ 61 h 654"/>
                <a:gd name="T24" fmla="*/ 449 w 1329"/>
                <a:gd name="T25" fmla="*/ 47 h 654"/>
                <a:gd name="T26" fmla="*/ 376 w 1329"/>
                <a:gd name="T27" fmla="*/ 38 h 654"/>
                <a:gd name="T28" fmla="*/ 163 w 1329"/>
                <a:gd name="T29" fmla="*/ 92 h 654"/>
                <a:gd name="T30" fmla="*/ 29 w 1329"/>
                <a:gd name="T31" fmla="*/ 247 h 654"/>
                <a:gd name="T32" fmla="*/ 94 w 1329"/>
                <a:gd name="T33" fmla="*/ 336 h 654"/>
                <a:gd name="T34" fmla="*/ 61 w 1329"/>
                <a:gd name="T35" fmla="*/ 365 h 654"/>
                <a:gd name="T36" fmla="*/ 80 w 1329"/>
                <a:gd name="T37" fmla="*/ 393 h 654"/>
                <a:gd name="T38" fmla="*/ 82 w 1329"/>
                <a:gd name="T39" fmla="*/ 423 h 654"/>
                <a:gd name="T40" fmla="*/ 49 w 1329"/>
                <a:gd name="T41" fmla="*/ 443 h 654"/>
                <a:gd name="T42" fmla="*/ 76 w 1329"/>
                <a:gd name="T43" fmla="*/ 451 h 654"/>
                <a:gd name="T44" fmla="*/ 91 w 1329"/>
                <a:gd name="T45" fmla="*/ 471 h 654"/>
                <a:gd name="T46" fmla="*/ 99 w 1329"/>
                <a:gd name="T47" fmla="*/ 487 h 654"/>
                <a:gd name="T48" fmla="*/ 354 w 1329"/>
                <a:gd name="T49" fmla="*/ 490 h 654"/>
                <a:gd name="T50" fmla="*/ 610 w 1329"/>
                <a:gd name="T51" fmla="*/ 481 h 654"/>
                <a:gd name="T52" fmla="*/ 759 w 1329"/>
                <a:gd name="T53" fmla="*/ 536 h 654"/>
                <a:gd name="T54" fmla="*/ 754 w 1329"/>
                <a:gd name="T55" fmla="*/ 651 h 654"/>
                <a:gd name="T56" fmla="*/ 906 w 1329"/>
                <a:gd name="T57" fmla="*/ 601 h 654"/>
                <a:gd name="T58" fmla="*/ 1069 w 1329"/>
                <a:gd name="T59" fmla="*/ 529 h 654"/>
                <a:gd name="T60" fmla="*/ 1132 w 1329"/>
                <a:gd name="T61" fmla="*/ 564 h 654"/>
                <a:gd name="T62" fmla="*/ 1097 w 1329"/>
                <a:gd name="T63" fmla="*/ 592 h 654"/>
                <a:gd name="T64" fmla="*/ 1190 w 1329"/>
                <a:gd name="T65" fmla="*/ 577 h 654"/>
                <a:gd name="T66" fmla="*/ 1128 w 1329"/>
                <a:gd name="T67" fmla="*/ 534 h 654"/>
                <a:gd name="T68" fmla="*/ 1160 w 1329"/>
                <a:gd name="T69" fmla="*/ 496 h 654"/>
                <a:gd name="T70" fmla="*/ 1054 w 1329"/>
                <a:gd name="T71" fmla="*/ 510 h 654"/>
                <a:gd name="T72" fmla="*/ 1275 w 1329"/>
                <a:gd name="T73" fmla="*/ 444 h 654"/>
                <a:gd name="T74" fmla="*/ 1343 w 1329"/>
                <a:gd name="T75" fmla="*/ 391 h 654"/>
                <a:gd name="T76" fmla="*/ 1273 w 1329"/>
                <a:gd name="T77" fmla="*/ 389 h 654"/>
                <a:gd name="T78" fmla="*/ 1287 w 1329"/>
                <a:gd name="T79" fmla="*/ 359 h 654"/>
                <a:gd name="T80" fmla="*/ 1279 w 1329"/>
                <a:gd name="T81" fmla="*/ 343 h 654"/>
                <a:gd name="T82" fmla="*/ 1260 w 1329"/>
                <a:gd name="T83" fmla="*/ 314 h 654"/>
                <a:gd name="T84" fmla="*/ 1260 w 1329"/>
                <a:gd name="T85" fmla="*/ 287 h 654"/>
                <a:gd name="T86" fmla="*/ 1259 w 1329"/>
                <a:gd name="T87" fmla="*/ 246 h 654"/>
                <a:gd name="T88" fmla="*/ 1227 w 1329"/>
                <a:gd name="T89" fmla="*/ 265 h 654"/>
                <a:gd name="T90" fmla="*/ 1171 w 1329"/>
                <a:gd name="T91" fmla="*/ 287 h 654"/>
                <a:gd name="T92" fmla="*/ 1163 w 1329"/>
                <a:gd name="T93" fmla="*/ 256 h 654"/>
                <a:gd name="T94" fmla="*/ 1150 w 1329"/>
                <a:gd name="T95" fmla="*/ 211 h 654"/>
                <a:gd name="T96" fmla="*/ 1057 w 1329"/>
                <a:gd name="T97" fmla="*/ 214 h 654"/>
                <a:gd name="T98" fmla="*/ 1005 w 1329"/>
                <a:gd name="T99" fmla="*/ 336 h 654"/>
                <a:gd name="T100" fmla="*/ 916 w 1329"/>
                <a:gd name="T101" fmla="*/ 430 h 654"/>
                <a:gd name="T102" fmla="*/ 890 w 1329"/>
                <a:gd name="T103" fmla="*/ 374 h 654"/>
                <a:gd name="T104" fmla="*/ 781 w 1329"/>
                <a:gd name="T105" fmla="*/ 305 h 654"/>
                <a:gd name="T106" fmla="*/ 743 w 1329"/>
                <a:gd name="T107" fmla="*/ 265 h 654"/>
                <a:gd name="T108" fmla="*/ 842 w 1329"/>
                <a:gd name="T109" fmla="*/ 186 h 654"/>
                <a:gd name="T110" fmla="*/ 893 w 1329"/>
                <a:gd name="T111" fmla="*/ 161 h 654"/>
                <a:gd name="T112" fmla="*/ 941 w 1329"/>
                <a:gd name="T113" fmla="*/ 127 h 6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29"/>
                <a:gd name="T172" fmla="*/ 0 h 654"/>
                <a:gd name="T173" fmla="*/ 1329 w 1329"/>
                <a:gd name="T174" fmla="*/ 654 h 6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29" h="654">
                  <a:moveTo>
                    <a:pt x="978" y="114"/>
                  </a:moveTo>
                  <a:lnTo>
                    <a:pt x="971" y="107"/>
                  </a:lnTo>
                  <a:lnTo>
                    <a:pt x="992" y="109"/>
                  </a:lnTo>
                  <a:lnTo>
                    <a:pt x="1003" y="114"/>
                  </a:lnTo>
                  <a:lnTo>
                    <a:pt x="1011" y="112"/>
                  </a:lnTo>
                  <a:lnTo>
                    <a:pt x="1005" y="100"/>
                  </a:lnTo>
                  <a:lnTo>
                    <a:pt x="1012" y="102"/>
                  </a:lnTo>
                  <a:lnTo>
                    <a:pt x="1016" y="104"/>
                  </a:lnTo>
                  <a:lnTo>
                    <a:pt x="1022" y="110"/>
                  </a:lnTo>
                  <a:lnTo>
                    <a:pt x="1059" y="96"/>
                  </a:lnTo>
                  <a:lnTo>
                    <a:pt x="1067" y="85"/>
                  </a:lnTo>
                  <a:lnTo>
                    <a:pt x="1065" y="75"/>
                  </a:lnTo>
                  <a:lnTo>
                    <a:pt x="1066" y="69"/>
                  </a:lnTo>
                  <a:lnTo>
                    <a:pt x="1086" y="62"/>
                  </a:lnTo>
                  <a:lnTo>
                    <a:pt x="1075" y="61"/>
                  </a:lnTo>
                  <a:lnTo>
                    <a:pt x="1089" y="53"/>
                  </a:lnTo>
                  <a:lnTo>
                    <a:pt x="1065" y="47"/>
                  </a:lnTo>
                  <a:lnTo>
                    <a:pt x="1082" y="46"/>
                  </a:lnTo>
                  <a:lnTo>
                    <a:pt x="1036" y="43"/>
                  </a:lnTo>
                  <a:lnTo>
                    <a:pt x="1032" y="55"/>
                  </a:lnTo>
                  <a:lnTo>
                    <a:pt x="1034" y="59"/>
                  </a:lnTo>
                  <a:lnTo>
                    <a:pt x="1032" y="63"/>
                  </a:lnTo>
                  <a:lnTo>
                    <a:pt x="1019" y="63"/>
                  </a:lnTo>
                  <a:lnTo>
                    <a:pt x="984" y="91"/>
                  </a:lnTo>
                  <a:lnTo>
                    <a:pt x="972" y="93"/>
                  </a:lnTo>
                  <a:lnTo>
                    <a:pt x="969" y="77"/>
                  </a:lnTo>
                  <a:lnTo>
                    <a:pt x="974" y="73"/>
                  </a:lnTo>
                  <a:lnTo>
                    <a:pt x="984" y="60"/>
                  </a:lnTo>
                  <a:lnTo>
                    <a:pt x="971" y="53"/>
                  </a:lnTo>
                  <a:lnTo>
                    <a:pt x="943" y="73"/>
                  </a:lnTo>
                  <a:lnTo>
                    <a:pt x="950" y="57"/>
                  </a:lnTo>
                  <a:lnTo>
                    <a:pt x="945" y="52"/>
                  </a:lnTo>
                  <a:lnTo>
                    <a:pt x="960" y="49"/>
                  </a:lnTo>
                  <a:lnTo>
                    <a:pt x="950" y="46"/>
                  </a:lnTo>
                  <a:lnTo>
                    <a:pt x="934" y="45"/>
                  </a:lnTo>
                  <a:lnTo>
                    <a:pt x="931" y="42"/>
                  </a:lnTo>
                  <a:lnTo>
                    <a:pt x="945" y="37"/>
                  </a:lnTo>
                  <a:lnTo>
                    <a:pt x="943" y="34"/>
                  </a:lnTo>
                  <a:lnTo>
                    <a:pt x="952" y="35"/>
                  </a:lnTo>
                  <a:lnTo>
                    <a:pt x="947" y="21"/>
                  </a:lnTo>
                  <a:lnTo>
                    <a:pt x="951" y="10"/>
                  </a:lnTo>
                  <a:lnTo>
                    <a:pt x="943" y="4"/>
                  </a:lnTo>
                  <a:lnTo>
                    <a:pt x="937" y="4"/>
                  </a:lnTo>
                  <a:lnTo>
                    <a:pt x="941" y="0"/>
                  </a:lnTo>
                  <a:lnTo>
                    <a:pt x="929" y="4"/>
                  </a:lnTo>
                  <a:lnTo>
                    <a:pt x="937" y="4"/>
                  </a:lnTo>
                  <a:lnTo>
                    <a:pt x="914" y="8"/>
                  </a:lnTo>
                  <a:lnTo>
                    <a:pt x="917" y="13"/>
                  </a:lnTo>
                  <a:lnTo>
                    <a:pt x="901" y="14"/>
                  </a:lnTo>
                  <a:lnTo>
                    <a:pt x="894" y="26"/>
                  </a:lnTo>
                  <a:lnTo>
                    <a:pt x="897" y="28"/>
                  </a:lnTo>
                  <a:lnTo>
                    <a:pt x="886" y="30"/>
                  </a:lnTo>
                  <a:lnTo>
                    <a:pt x="880" y="40"/>
                  </a:lnTo>
                  <a:lnTo>
                    <a:pt x="914" y="50"/>
                  </a:lnTo>
                  <a:lnTo>
                    <a:pt x="905" y="53"/>
                  </a:lnTo>
                  <a:lnTo>
                    <a:pt x="906" y="51"/>
                  </a:lnTo>
                  <a:lnTo>
                    <a:pt x="897" y="56"/>
                  </a:lnTo>
                  <a:lnTo>
                    <a:pt x="889" y="63"/>
                  </a:lnTo>
                  <a:lnTo>
                    <a:pt x="904" y="59"/>
                  </a:lnTo>
                  <a:lnTo>
                    <a:pt x="896" y="66"/>
                  </a:lnTo>
                  <a:lnTo>
                    <a:pt x="866" y="77"/>
                  </a:lnTo>
                  <a:lnTo>
                    <a:pt x="853" y="91"/>
                  </a:lnTo>
                  <a:lnTo>
                    <a:pt x="845" y="100"/>
                  </a:lnTo>
                  <a:lnTo>
                    <a:pt x="835" y="100"/>
                  </a:lnTo>
                  <a:lnTo>
                    <a:pt x="835" y="103"/>
                  </a:lnTo>
                  <a:lnTo>
                    <a:pt x="834" y="99"/>
                  </a:lnTo>
                  <a:lnTo>
                    <a:pt x="836" y="99"/>
                  </a:lnTo>
                  <a:lnTo>
                    <a:pt x="847" y="96"/>
                  </a:lnTo>
                  <a:lnTo>
                    <a:pt x="842" y="94"/>
                  </a:lnTo>
                  <a:lnTo>
                    <a:pt x="847" y="90"/>
                  </a:lnTo>
                  <a:lnTo>
                    <a:pt x="838" y="92"/>
                  </a:lnTo>
                  <a:lnTo>
                    <a:pt x="859" y="72"/>
                  </a:lnTo>
                  <a:lnTo>
                    <a:pt x="846" y="75"/>
                  </a:lnTo>
                  <a:lnTo>
                    <a:pt x="848" y="73"/>
                  </a:lnTo>
                  <a:lnTo>
                    <a:pt x="832" y="70"/>
                  </a:lnTo>
                  <a:lnTo>
                    <a:pt x="819" y="73"/>
                  </a:lnTo>
                  <a:lnTo>
                    <a:pt x="822" y="80"/>
                  </a:lnTo>
                  <a:lnTo>
                    <a:pt x="833" y="82"/>
                  </a:lnTo>
                  <a:lnTo>
                    <a:pt x="818" y="83"/>
                  </a:lnTo>
                  <a:lnTo>
                    <a:pt x="813" y="77"/>
                  </a:lnTo>
                  <a:lnTo>
                    <a:pt x="808" y="83"/>
                  </a:lnTo>
                  <a:lnTo>
                    <a:pt x="778" y="82"/>
                  </a:lnTo>
                  <a:lnTo>
                    <a:pt x="747" y="82"/>
                  </a:lnTo>
                  <a:lnTo>
                    <a:pt x="739" y="77"/>
                  </a:lnTo>
                  <a:lnTo>
                    <a:pt x="726" y="75"/>
                  </a:lnTo>
                  <a:lnTo>
                    <a:pt x="721" y="68"/>
                  </a:lnTo>
                  <a:lnTo>
                    <a:pt x="716" y="59"/>
                  </a:lnTo>
                  <a:lnTo>
                    <a:pt x="668" y="71"/>
                  </a:lnTo>
                  <a:lnTo>
                    <a:pt x="677" y="74"/>
                  </a:lnTo>
                  <a:lnTo>
                    <a:pt x="701" y="70"/>
                  </a:lnTo>
                  <a:lnTo>
                    <a:pt x="716" y="67"/>
                  </a:lnTo>
                  <a:lnTo>
                    <a:pt x="687" y="77"/>
                  </a:lnTo>
                  <a:lnTo>
                    <a:pt x="674" y="79"/>
                  </a:lnTo>
                  <a:lnTo>
                    <a:pt x="664" y="102"/>
                  </a:lnTo>
                  <a:lnTo>
                    <a:pt x="659" y="98"/>
                  </a:lnTo>
                  <a:lnTo>
                    <a:pt x="654" y="111"/>
                  </a:lnTo>
                  <a:lnTo>
                    <a:pt x="648" y="95"/>
                  </a:lnTo>
                  <a:lnTo>
                    <a:pt x="659" y="95"/>
                  </a:lnTo>
                  <a:lnTo>
                    <a:pt x="655" y="85"/>
                  </a:lnTo>
                  <a:lnTo>
                    <a:pt x="648" y="90"/>
                  </a:lnTo>
                  <a:lnTo>
                    <a:pt x="648" y="82"/>
                  </a:lnTo>
                  <a:lnTo>
                    <a:pt x="637" y="79"/>
                  </a:lnTo>
                  <a:lnTo>
                    <a:pt x="579" y="84"/>
                  </a:lnTo>
                  <a:lnTo>
                    <a:pt x="558" y="79"/>
                  </a:lnTo>
                  <a:lnTo>
                    <a:pt x="581" y="72"/>
                  </a:lnTo>
                  <a:lnTo>
                    <a:pt x="589" y="70"/>
                  </a:lnTo>
                  <a:lnTo>
                    <a:pt x="573" y="58"/>
                  </a:lnTo>
                  <a:lnTo>
                    <a:pt x="564" y="61"/>
                  </a:lnTo>
                  <a:lnTo>
                    <a:pt x="524" y="51"/>
                  </a:lnTo>
                  <a:lnTo>
                    <a:pt x="486" y="41"/>
                  </a:lnTo>
                  <a:lnTo>
                    <a:pt x="465" y="50"/>
                  </a:lnTo>
                  <a:lnTo>
                    <a:pt x="456" y="49"/>
                  </a:lnTo>
                  <a:lnTo>
                    <a:pt x="463" y="43"/>
                  </a:lnTo>
                  <a:lnTo>
                    <a:pt x="467" y="35"/>
                  </a:lnTo>
                  <a:lnTo>
                    <a:pt x="462" y="39"/>
                  </a:lnTo>
                  <a:lnTo>
                    <a:pt x="455" y="43"/>
                  </a:lnTo>
                  <a:lnTo>
                    <a:pt x="445" y="47"/>
                  </a:lnTo>
                  <a:lnTo>
                    <a:pt x="439" y="51"/>
                  </a:lnTo>
                  <a:lnTo>
                    <a:pt x="431" y="38"/>
                  </a:lnTo>
                  <a:lnTo>
                    <a:pt x="426" y="28"/>
                  </a:lnTo>
                  <a:lnTo>
                    <a:pt x="427" y="34"/>
                  </a:lnTo>
                  <a:lnTo>
                    <a:pt x="395" y="43"/>
                  </a:lnTo>
                  <a:lnTo>
                    <a:pt x="396" y="40"/>
                  </a:lnTo>
                  <a:lnTo>
                    <a:pt x="362" y="47"/>
                  </a:lnTo>
                  <a:lnTo>
                    <a:pt x="396" y="35"/>
                  </a:lnTo>
                  <a:lnTo>
                    <a:pt x="372" y="38"/>
                  </a:lnTo>
                  <a:lnTo>
                    <a:pt x="334" y="48"/>
                  </a:lnTo>
                  <a:lnTo>
                    <a:pt x="295" y="58"/>
                  </a:lnTo>
                  <a:lnTo>
                    <a:pt x="291" y="63"/>
                  </a:lnTo>
                  <a:lnTo>
                    <a:pt x="278" y="61"/>
                  </a:lnTo>
                  <a:lnTo>
                    <a:pt x="276" y="64"/>
                  </a:lnTo>
                  <a:lnTo>
                    <a:pt x="246" y="55"/>
                  </a:lnTo>
                  <a:lnTo>
                    <a:pt x="215" y="45"/>
                  </a:lnTo>
                  <a:lnTo>
                    <a:pt x="188" y="69"/>
                  </a:lnTo>
                  <a:lnTo>
                    <a:pt x="161" y="92"/>
                  </a:lnTo>
                  <a:lnTo>
                    <a:pt x="132" y="115"/>
                  </a:lnTo>
                  <a:lnTo>
                    <a:pt x="105" y="138"/>
                  </a:lnTo>
                  <a:lnTo>
                    <a:pt x="78" y="163"/>
                  </a:lnTo>
                  <a:lnTo>
                    <a:pt x="52" y="188"/>
                  </a:lnTo>
                  <a:lnTo>
                    <a:pt x="26" y="212"/>
                  </a:lnTo>
                  <a:lnTo>
                    <a:pt x="0" y="237"/>
                  </a:lnTo>
                  <a:lnTo>
                    <a:pt x="32" y="236"/>
                  </a:lnTo>
                  <a:lnTo>
                    <a:pt x="25" y="241"/>
                  </a:lnTo>
                  <a:lnTo>
                    <a:pt x="29" y="245"/>
                  </a:lnTo>
                  <a:lnTo>
                    <a:pt x="28" y="266"/>
                  </a:lnTo>
                  <a:lnTo>
                    <a:pt x="43" y="261"/>
                  </a:lnTo>
                  <a:lnTo>
                    <a:pt x="57" y="254"/>
                  </a:lnTo>
                  <a:lnTo>
                    <a:pt x="80" y="248"/>
                  </a:lnTo>
                  <a:lnTo>
                    <a:pt x="85" y="271"/>
                  </a:lnTo>
                  <a:lnTo>
                    <a:pt x="81" y="291"/>
                  </a:lnTo>
                  <a:lnTo>
                    <a:pt x="77" y="311"/>
                  </a:lnTo>
                  <a:lnTo>
                    <a:pt x="85" y="322"/>
                  </a:lnTo>
                  <a:lnTo>
                    <a:pt x="94" y="332"/>
                  </a:lnTo>
                  <a:lnTo>
                    <a:pt x="75" y="351"/>
                  </a:lnTo>
                  <a:lnTo>
                    <a:pt x="92" y="338"/>
                  </a:lnTo>
                  <a:lnTo>
                    <a:pt x="92" y="341"/>
                  </a:lnTo>
                  <a:lnTo>
                    <a:pt x="76" y="351"/>
                  </a:lnTo>
                  <a:lnTo>
                    <a:pt x="78" y="351"/>
                  </a:lnTo>
                  <a:lnTo>
                    <a:pt x="70" y="360"/>
                  </a:lnTo>
                  <a:lnTo>
                    <a:pt x="64" y="359"/>
                  </a:lnTo>
                  <a:lnTo>
                    <a:pt x="64" y="367"/>
                  </a:lnTo>
                  <a:lnTo>
                    <a:pt x="61" y="361"/>
                  </a:lnTo>
                  <a:lnTo>
                    <a:pt x="59" y="370"/>
                  </a:lnTo>
                  <a:lnTo>
                    <a:pt x="69" y="370"/>
                  </a:lnTo>
                  <a:lnTo>
                    <a:pt x="63" y="370"/>
                  </a:lnTo>
                  <a:lnTo>
                    <a:pt x="62" y="375"/>
                  </a:lnTo>
                  <a:lnTo>
                    <a:pt x="59" y="372"/>
                  </a:lnTo>
                  <a:lnTo>
                    <a:pt x="61" y="388"/>
                  </a:lnTo>
                  <a:lnTo>
                    <a:pt x="83" y="373"/>
                  </a:lnTo>
                  <a:lnTo>
                    <a:pt x="74" y="387"/>
                  </a:lnTo>
                  <a:lnTo>
                    <a:pt x="80" y="389"/>
                  </a:lnTo>
                  <a:lnTo>
                    <a:pt x="70" y="386"/>
                  </a:lnTo>
                  <a:lnTo>
                    <a:pt x="68" y="401"/>
                  </a:lnTo>
                  <a:lnTo>
                    <a:pt x="72" y="399"/>
                  </a:lnTo>
                  <a:lnTo>
                    <a:pt x="58" y="412"/>
                  </a:lnTo>
                  <a:lnTo>
                    <a:pt x="65" y="408"/>
                  </a:lnTo>
                  <a:lnTo>
                    <a:pt x="64" y="414"/>
                  </a:lnTo>
                  <a:lnTo>
                    <a:pt x="91" y="400"/>
                  </a:lnTo>
                  <a:lnTo>
                    <a:pt x="82" y="411"/>
                  </a:lnTo>
                  <a:lnTo>
                    <a:pt x="82" y="419"/>
                  </a:lnTo>
                  <a:lnTo>
                    <a:pt x="78" y="411"/>
                  </a:lnTo>
                  <a:lnTo>
                    <a:pt x="57" y="423"/>
                  </a:lnTo>
                  <a:lnTo>
                    <a:pt x="59" y="429"/>
                  </a:lnTo>
                  <a:lnTo>
                    <a:pt x="64" y="424"/>
                  </a:lnTo>
                  <a:lnTo>
                    <a:pt x="76" y="426"/>
                  </a:lnTo>
                  <a:lnTo>
                    <a:pt x="57" y="431"/>
                  </a:lnTo>
                  <a:lnTo>
                    <a:pt x="51" y="433"/>
                  </a:lnTo>
                  <a:lnTo>
                    <a:pt x="60" y="434"/>
                  </a:lnTo>
                  <a:lnTo>
                    <a:pt x="49" y="439"/>
                  </a:lnTo>
                  <a:lnTo>
                    <a:pt x="62" y="444"/>
                  </a:lnTo>
                  <a:lnTo>
                    <a:pt x="68" y="441"/>
                  </a:lnTo>
                  <a:lnTo>
                    <a:pt x="72" y="443"/>
                  </a:lnTo>
                  <a:lnTo>
                    <a:pt x="64" y="445"/>
                  </a:lnTo>
                  <a:lnTo>
                    <a:pt x="73" y="445"/>
                  </a:lnTo>
                  <a:lnTo>
                    <a:pt x="68" y="449"/>
                  </a:lnTo>
                  <a:lnTo>
                    <a:pt x="83" y="443"/>
                  </a:lnTo>
                  <a:lnTo>
                    <a:pt x="85" y="440"/>
                  </a:lnTo>
                  <a:lnTo>
                    <a:pt x="76" y="447"/>
                  </a:lnTo>
                  <a:lnTo>
                    <a:pt x="69" y="449"/>
                  </a:lnTo>
                  <a:lnTo>
                    <a:pt x="66" y="453"/>
                  </a:lnTo>
                  <a:lnTo>
                    <a:pt x="80" y="449"/>
                  </a:lnTo>
                  <a:lnTo>
                    <a:pt x="80" y="453"/>
                  </a:lnTo>
                  <a:lnTo>
                    <a:pt x="93" y="445"/>
                  </a:lnTo>
                  <a:lnTo>
                    <a:pt x="85" y="456"/>
                  </a:lnTo>
                  <a:lnTo>
                    <a:pt x="97" y="452"/>
                  </a:lnTo>
                  <a:lnTo>
                    <a:pt x="82" y="462"/>
                  </a:lnTo>
                  <a:lnTo>
                    <a:pt x="91" y="467"/>
                  </a:lnTo>
                  <a:lnTo>
                    <a:pt x="99" y="458"/>
                  </a:lnTo>
                  <a:lnTo>
                    <a:pt x="94" y="472"/>
                  </a:lnTo>
                  <a:lnTo>
                    <a:pt x="97" y="472"/>
                  </a:lnTo>
                  <a:lnTo>
                    <a:pt x="88" y="472"/>
                  </a:lnTo>
                  <a:lnTo>
                    <a:pt x="97" y="474"/>
                  </a:lnTo>
                  <a:lnTo>
                    <a:pt x="105" y="472"/>
                  </a:lnTo>
                  <a:lnTo>
                    <a:pt x="98" y="478"/>
                  </a:lnTo>
                  <a:lnTo>
                    <a:pt x="104" y="479"/>
                  </a:lnTo>
                  <a:lnTo>
                    <a:pt x="97" y="483"/>
                  </a:lnTo>
                  <a:lnTo>
                    <a:pt x="103" y="486"/>
                  </a:lnTo>
                  <a:lnTo>
                    <a:pt x="133" y="486"/>
                  </a:lnTo>
                  <a:lnTo>
                    <a:pt x="165" y="486"/>
                  </a:lnTo>
                  <a:lnTo>
                    <a:pt x="196" y="486"/>
                  </a:lnTo>
                  <a:lnTo>
                    <a:pt x="226" y="486"/>
                  </a:lnTo>
                  <a:lnTo>
                    <a:pt x="257" y="486"/>
                  </a:lnTo>
                  <a:lnTo>
                    <a:pt x="288" y="486"/>
                  </a:lnTo>
                  <a:lnTo>
                    <a:pt x="318" y="486"/>
                  </a:lnTo>
                  <a:lnTo>
                    <a:pt x="350" y="486"/>
                  </a:lnTo>
                  <a:lnTo>
                    <a:pt x="381" y="486"/>
                  </a:lnTo>
                  <a:lnTo>
                    <a:pt x="411" y="486"/>
                  </a:lnTo>
                  <a:lnTo>
                    <a:pt x="442" y="486"/>
                  </a:lnTo>
                  <a:lnTo>
                    <a:pt x="473" y="486"/>
                  </a:lnTo>
                  <a:lnTo>
                    <a:pt x="503" y="486"/>
                  </a:lnTo>
                  <a:lnTo>
                    <a:pt x="535" y="486"/>
                  </a:lnTo>
                  <a:lnTo>
                    <a:pt x="566" y="486"/>
                  </a:lnTo>
                  <a:lnTo>
                    <a:pt x="596" y="486"/>
                  </a:lnTo>
                  <a:lnTo>
                    <a:pt x="604" y="477"/>
                  </a:lnTo>
                  <a:lnTo>
                    <a:pt x="602" y="490"/>
                  </a:lnTo>
                  <a:lnTo>
                    <a:pt x="623" y="495"/>
                  </a:lnTo>
                  <a:lnTo>
                    <a:pt x="649" y="506"/>
                  </a:lnTo>
                  <a:lnTo>
                    <a:pt x="664" y="504"/>
                  </a:lnTo>
                  <a:lnTo>
                    <a:pt x="680" y="509"/>
                  </a:lnTo>
                  <a:lnTo>
                    <a:pt x="704" y="503"/>
                  </a:lnTo>
                  <a:lnTo>
                    <a:pt x="719" y="513"/>
                  </a:lnTo>
                  <a:lnTo>
                    <a:pt x="734" y="522"/>
                  </a:lnTo>
                  <a:lnTo>
                    <a:pt x="751" y="532"/>
                  </a:lnTo>
                  <a:lnTo>
                    <a:pt x="766" y="543"/>
                  </a:lnTo>
                  <a:lnTo>
                    <a:pt x="767" y="552"/>
                  </a:lnTo>
                  <a:lnTo>
                    <a:pt x="774" y="551"/>
                  </a:lnTo>
                  <a:lnTo>
                    <a:pt x="772" y="558"/>
                  </a:lnTo>
                  <a:lnTo>
                    <a:pt x="787" y="569"/>
                  </a:lnTo>
                  <a:lnTo>
                    <a:pt x="782" y="590"/>
                  </a:lnTo>
                  <a:lnTo>
                    <a:pt x="779" y="610"/>
                  </a:lnTo>
                  <a:lnTo>
                    <a:pt x="768" y="623"/>
                  </a:lnTo>
                  <a:lnTo>
                    <a:pt x="746" y="645"/>
                  </a:lnTo>
                  <a:lnTo>
                    <a:pt x="752" y="654"/>
                  </a:lnTo>
                  <a:lnTo>
                    <a:pt x="772" y="647"/>
                  </a:lnTo>
                  <a:lnTo>
                    <a:pt x="791" y="641"/>
                  </a:lnTo>
                  <a:lnTo>
                    <a:pt x="811" y="634"/>
                  </a:lnTo>
                  <a:lnTo>
                    <a:pt x="831" y="627"/>
                  </a:lnTo>
                  <a:lnTo>
                    <a:pt x="832" y="613"/>
                  </a:lnTo>
                  <a:lnTo>
                    <a:pt x="855" y="611"/>
                  </a:lnTo>
                  <a:lnTo>
                    <a:pt x="878" y="609"/>
                  </a:lnTo>
                  <a:lnTo>
                    <a:pt x="896" y="595"/>
                  </a:lnTo>
                  <a:lnTo>
                    <a:pt x="915" y="581"/>
                  </a:lnTo>
                  <a:lnTo>
                    <a:pt x="950" y="579"/>
                  </a:lnTo>
                  <a:lnTo>
                    <a:pt x="986" y="577"/>
                  </a:lnTo>
                  <a:lnTo>
                    <a:pt x="998" y="569"/>
                  </a:lnTo>
                  <a:lnTo>
                    <a:pt x="1016" y="554"/>
                  </a:lnTo>
                  <a:lnTo>
                    <a:pt x="1031" y="538"/>
                  </a:lnTo>
                  <a:lnTo>
                    <a:pt x="1047" y="521"/>
                  </a:lnTo>
                  <a:lnTo>
                    <a:pt x="1049" y="526"/>
                  </a:lnTo>
                  <a:lnTo>
                    <a:pt x="1057" y="525"/>
                  </a:lnTo>
                  <a:lnTo>
                    <a:pt x="1069" y="530"/>
                  </a:lnTo>
                  <a:lnTo>
                    <a:pt x="1061" y="558"/>
                  </a:lnTo>
                  <a:lnTo>
                    <a:pt x="1066" y="573"/>
                  </a:lnTo>
                  <a:lnTo>
                    <a:pt x="1070" y="575"/>
                  </a:lnTo>
                  <a:lnTo>
                    <a:pt x="1088" y="569"/>
                  </a:lnTo>
                  <a:lnTo>
                    <a:pt x="1087" y="570"/>
                  </a:lnTo>
                  <a:lnTo>
                    <a:pt x="1113" y="562"/>
                  </a:lnTo>
                  <a:lnTo>
                    <a:pt x="1118" y="552"/>
                  </a:lnTo>
                  <a:lnTo>
                    <a:pt x="1120" y="558"/>
                  </a:lnTo>
                  <a:lnTo>
                    <a:pt x="1123" y="558"/>
                  </a:lnTo>
                  <a:lnTo>
                    <a:pt x="1110" y="568"/>
                  </a:lnTo>
                  <a:lnTo>
                    <a:pt x="1137" y="569"/>
                  </a:lnTo>
                  <a:lnTo>
                    <a:pt x="1121" y="574"/>
                  </a:lnTo>
                  <a:lnTo>
                    <a:pt x="1120" y="570"/>
                  </a:lnTo>
                  <a:lnTo>
                    <a:pt x="1091" y="584"/>
                  </a:lnTo>
                  <a:lnTo>
                    <a:pt x="1096" y="582"/>
                  </a:lnTo>
                  <a:lnTo>
                    <a:pt x="1079" y="591"/>
                  </a:lnTo>
                  <a:lnTo>
                    <a:pt x="1085" y="586"/>
                  </a:lnTo>
                  <a:lnTo>
                    <a:pt x="1076" y="598"/>
                  </a:lnTo>
                  <a:lnTo>
                    <a:pt x="1081" y="610"/>
                  </a:lnTo>
                  <a:lnTo>
                    <a:pt x="1093" y="606"/>
                  </a:lnTo>
                  <a:lnTo>
                    <a:pt x="1120" y="585"/>
                  </a:lnTo>
                  <a:lnTo>
                    <a:pt x="1123" y="589"/>
                  </a:lnTo>
                  <a:lnTo>
                    <a:pt x="1128" y="584"/>
                  </a:lnTo>
                  <a:lnTo>
                    <a:pt x="1131" y="586"/>
                  </a:lnTo>
                  <a:lnTo>
                    <a:pt x="1155" y="579"/>
                  </a:lnTo>
                  <a:lnTo>
                    <a:pt x="1178" y="571"/>
                  </a:lnTo>
                  <a:lnTo>
                    <a:pt x="1172" y="569"/>
                  </a:lnTo>
                  <a:lnTo>
                    <a:pt x="1177" y="567"/>
                  </a:lnTo>
                  <a:lnTo>
                    <a:pt x="1168" y="557"/>
                  </a:lnTo>
                  <a:lnTo>
                    <a:pt x="1160" y="561"/>
                  </a:lnTo>
                  <a:lnTo>
                    <a:pt x="1145" y="559"/>
                  </a:lnTo>
                  <a:lnTo>
                    <a:pt x="1133" y="553"/>
                  </a:lnTo>
                  <a:lnTo>
                    <a:pt x="1123" y="549"/>
                  </a:lnTo>
                  <a:lnTo>
                    <a:pt x="1123" y="532"/>
                  </a:lnTo>
                  <a:lnTo>
                    <a:pt x="1116" y="530"/>
                  </a:lnTo>
                  <a:lnTo>
                    <a:pt x="1130" y="516"/>
                  </a:lnTo>
                  <a:lnTo>
                    <a:pt x="1114" y="516"/>
                  </a:lnTo>
                  <a:lnTo>
                    <a:pt x="1113" y="511"/>
                  </a:lnTo>
                  <a:lnTo>
                    <a:pt x="1096" y="509"/>
                  </a:lnTo>
                  <a:lnTo>
                    <a:pt x="1100" y="508"/>
                  </a:lnTo>
                  <a:lnTo>
                    <a:pt x="1119" y="508"/>
                  </a:lnTo>
                  <a:lnTo>
                    <a:pt x="1143" y="499"/>
                  </a:lnTo>
                  <a:lnTo>
                    <a:pt x="1144" y="492"/>
                  </a:lnTo>
                  <a:lnTo>
                    <a:pt x="1148" y="492"/>
                  </a:lnTo>
                  <a:lnTo>
                    <a:pt x="1147" y="487"/>
                  </a:lnTo>
                  <a:lnTo>
                    <a:pt x="1126" y="479"/>
                  </a:lnTo>
                  <a:lnTo>
                    <a:pt x="1100" y="487"/>
                  </a:lnTo>
                  <a:lnTo>
                    <a:pt x="1075" y="494"/>
                  </a:lnTo>
                  <a:lnTo>
                    <a:pt x="1055" y="507"/>
                  </a:lnTo>
                  <a:lnTo>
                    <a:pt x="1035" y="519"/>
                  </a:lnTo>
                  <a:lnTo>
                    <a:pt x="1007" y="535"/>
                  </a:lnTo>
                  <a:lnTo>
                    <a:pt x="1026" y="520"/>
                  </a:lnTo>
                  <a:lnTo>
                    <a:pt x="1043" y="506"/>
                  </a:lnTo>
                  <a:lnTo>
                    <a:pt x="1023" y="498"/>
                  </a:lnTo>
                  <a:lnTo>
                    <a:pt x="1042" y="505"/>
                  </a:lnTo>
                  <a:lnTo>
                    <a:pt x="1068" y="487"/>
                  </a:lnTo>
                  <a:lnTo>
                    <a:pt x="1096" y="478"/>
                  </a:lnTo>
                  <a:lnTo>
                    <a:pt x="1115" y="460"/>
                  </a:lnTo>
                  <a:lnTo>
                    <a:pt x="1155" y="458"/>
                  </a:lnTo>
                  <a:lnTo>
                    <a:pt x="1194" y="458"/>
                  </a:lnTo>
                  <a:lnTo>
                    <a:pt x="1228" y="457"/>
                  </a:lnTo>
                  <a:lnTo>
                    <a:pt x="1261" y="440"/>
                  </a:lnTo>
                  <a:lnTo>
                    <a:pt x="1292" y="432"/>
                  </a:lnTo>
                  <a:lnTo>
                    <a:pt x="1326" y="413"/>
                  </a:lnTo>
                  <a:lnTo>
                    <a:pt x="1317" y="409"/>
                  </a:lnTo>
                  <a:lnTo>
                    <a:pt x="1326" y="408"/>
                  </a:lnTo>
                  <a:lnTo>
                    <a:pt x="1314" y="405"/>
                  </a:lnTo>
                  <a:lnTo>
                    <a:pt x="1323" y="403"/>
                  </a:lnTo>
                  <a:lnTo>
                    <a:pt x="1323" y="401"/>
                  </a:lnTo>
                  <a:lnTo>
                    <a:pt x="1327" y="393"/>
                  </a:lnTo>
                  <a:lnTo>
                    <a:pt x="1329" y="387"/>
                  </a:lnTo>
                  <a:lnTo>
                    <a:pt x="1317" y="381"/>
                  </a:lnTo>
                  <a:lnTo>
                    <a:pt x="1319" y="380"/>
                  </a:lnTo>
                  <a:lnTo>
                    <a:pt x="1307" y="383"/>
                  </a:lnTo>
                  <a:lnTo>
                    <a:pt x="1309" y="370"/>
                  </a:lnTo>
                  <a:lnTo>
                    <a:pt x="1293" y="372"/>
                  </a:lnTo>
                  <a:lnTo>
                    <a:pt x="1303" y="372"/>
                  </a:lnTo>
                  <a:lnTo>
                    <a:pt x="1273" y="381"/>
                  </a:lnTo>
                  <a:lnTo>
                    <a:pt x="1251" y="389"/>
                  </a:lnTo>
                  <a:lnTo>
                    <a:pt x="1259" y="385"/>
                  </a:lnTo>
                  <a:lnTo>
                    <a:pt x="1250" y="380"/>
                  </a:lnTo>
                  <a:lnTo>
                    <a:pt x="1261" y="380"/>
                  </a:lnTo>
                  <a:lnTo>
                    <a:pt x="1294" y="369"/>
                  </a:lnTo>
                  <a:lnTo>
                    <a:pt x="1272" y="372"/>
                  </a:lnTo>
                  <a:lnTo>
                    <a:pt x="1312" y="361"/>
                  </a:lnTo>
                  <a:lnTo>
                    <a:pt x="1288" y="351"/>
                  </a:lnTo>
                  <a:lnTo>
                    <a:pt x="1282" y="353"/>
                  </a:lnTo>
                  <a:lnTo>
                    <a:pt x="1287" y="347"/>
                  </a:lnTo>
                  <a:lnTo>
                    <a:pt x="1273" y="355"/>
                  </a:lnTo>
                  <a:lnTo>
                    <a:pt x="1280" y="349"/>
                  </a:lnTo>
                  <a:lnTo>
                    <a:pt x="1277" y="347"/>
                  </a:lnTo>
                  <a:lnTo>
                    <a:pt x="1269" y="349"/>
                  </a:lnTo>
                  <a:lnTo>
                    <a:pt x="1271" y="346"/>
                  </a:lnTo>
                  <a:lnTo>
                    <a:pt x="1261" y="350"/>
                  </a:lnTo>
                  <a:lnTo>
                    <a:pt x="1265" y="347"/>
                  </a:lnTo>
                  <a:lnTo>
                    <a:pt x="1269" y="343"/>
                  </a:lnTo>
                  <a:lnTo>
                    <a:pt x="1271" y="334"/>
                  </a:lnTo>
                  <a:lnTo>
                    <a:pt x="1265" y="339"/>
                  </a:lnTo>
                  <a:lnTo>
                    <a:pt x="1265" y="336"/>
                  </a:lnTo>
                  <a:lnTo>
                    <a:pt x="1258" y="327"/>
                  </a:lnTo>
                  <a:lnTo>
                    <a:pt x="1248" y="324"/>
                  </a:lnTo>
                  <a:lnTo>
                    <a:pt x="1257" y="324"/>
                  </a:lnTo>
                  <a:lnTo>
                    <a:pt x="1250" y="319"/>
                  </a:lnTo>
                  <a:lnTo>
                    <a:pt x="1255" y="317"/>
                  </a:lnTo>
                  <a:lnTo>
                    <a:pt x="1249" y="316"/>
                  </a:lnTo>
                  <a:lnTo>
                    <a:pt x="1253" y="316"/>
                  </a:lnTo>
                  <a:lnTo>
                    <a:pt x="1246" y="312"/>
                  </a:lnTo>
                  <a:lnTo>
                    <a:pt x="1250" y="312"/>
                  </a:lnTo>
                  <a:lnTo>
                    <a:pt x="1255" y="315"/>
                  </a:lnTo>
                  <a:lnTo>
                    <a:pt x="1268" y="306"/>
                  </a:lnTo>
                  <a:lnTo>
                    <a:pt x="1261" y="301"/>
                  </a:lnTo>
                  <a:lnTo>
                    <a:pt x="1257" y="296"/>
                  </a:lnTo>
                  <a:lnTo>
                    <a:pt x="1263" y="292"/>
                  </a:lnTo>
                  <a:lnTo>
                    <a:pt x="1257" y="286"/>
                  </a:lnTo>
                  <a:lnTo>
                    <a:pt x="1254" y="283"/>
                  </a:lnTo>
                  <a:lnTo>
                    <a:pt x="1246" y="285"/>
                  </a:lnTo>
                  <a:lnTo>
                    <a:pt x="1258" y="280"/>
                  </a:lnTo>
                  <a:lnTo>
                    <a:pt x="1257" y="275"/>
                  </a:lnTo>
                  <a:lnTo>
                    <a:pt x="1241" y="280"/>
                  </a:lnTo>
                  <a:lnTo>
                    <a:pt x="1258" y="269"/>
                  </a:lnTo>
                  <a:lnTo>
                    <a:pt x="1252" y="264"/>
                  </a:lnTo>
                  <a:lnTo>
                    <a:pt x="1246" y="263"/>
                  </a:lnTo>
                  <a:lnTo>
                    <a:pt x="1252" y="258"/>
                  </a:lnTo>
                  <a:lnTo>
                    <a:pt x="1249" y="255"/>
                  </a:lnTo>
                  <a:lnTo>
                    <a:pt x="1245" y="244"/>
                  </a:lnTo>
                  <a:lnTo>
                    <a:pt x="1245" y="241"/>
                  </a:lnTo>
                  <a:lnTo>
                    <a:pt x="1238" y="243"/>
                  </a:lnTo>
                  <a:lnTo>
                    <a:pt x="1243" y="238"/>
                  </a:lnTo>
                  <a:lnTo>
                    <a:pt x="1232" y="242"/>
                  </a:lnTo>
                  <a:lnTo>
                    <a:pt x="1232" y="248"/>
                  </a:lnTo>
                  <a:lnTo>
                    <a:pt x="1223" y="249"/>
                  </a:lnTo>
                  <a:lnTo>
                    <a:pt x="1226" y="254"/>
                  </a:lnTo>
                  <a:lnTo>
                    <a:pt x="1222" y="258"/>
                  </a:lnTo>
                  <a:lnTo>
                    <a:pt x="1215" y="263"/>
                  </a:lnTo>
                  <a:lnTo>
                    <a:pt x="1206" y="272"/>
                  </a:lnTo>
                  <a:lnTo>
                    <a:pt x="1203" y="277"/>
                  </a:lnTo>
                  <a:lnTo>
                    <a:pt x="1199" y="269"/>
                  </a:lnTo>
                  <a:lnTo>
                    <a:pt x="1183" y="279"/>
                  </a:lnTo>
                  <a:lnTo>
                    <a:pt x="1169" y="288"/>
                  </a:lnTo>
                  <a:lnTo>
                    <a:pt x="1172" y="280"/>
                  </a:lnTo>
                  <a:lnTo>
                    <a:pt x="1165" y="283"/>
                  </a:lnTo>
                  <a:lnTo>
                    <a:pt x="1169" y="275"/>
                  </a:lnTo>
                  <a:lnTo>
                    <a:pt x="1159" y="285"/>
                  </a:lnTo>
                  <a:lnTo>
                    <a:pt x="1141" y="292"/>
                  </a:lnTo>
                  <a:lnTo>
                    <a:pt x="1165" y="280"/>
                  </a:lnTo>
                  <a:lnTo>
                    <a:pt x="1162" y="266"/>
                  </a:lnTo>
                  <a:lnTo>
                    <a:pt x="1141" y="271"/>
                  </a:lnTo>
                  <a:lnTo>
                    <a:pt x="1136" y="270"/>
                  </a:lnTo>
                  <a:lnTo>
                    <a:pt x="1144" y="265"/>
                  </a:lnTo>
                  <a:lnTo>
                    <a:pt x="1150" y="268"/>
                  </a:lnTo>
                  <a:lnTo>
                    <a:pt x="1156" y="258"/>
                  </a:lnTo>
                  <a:lnTo>
                    <a:pt x="1151" y="254"/>
                  </a:lnTo>
                  <a:lnTo>
                    <a:pt x="1157" y="243"/>
                  </a:lnTo>
                  <a:lnTo>
                    <a:pt x="1137" y="241"/>
                  </a:lnTo>
                  <a:lnTo>
                    <a:pt x="1161" y="239"/>
                  </a:lnTo>
                  <a:lnTo>
                    <a:pt x="1166" y="229"/>
                  </a:lnTo>
                  <a:lnTo>
                    <a:pt x="1169" y="223"/>
                  </a:lnTo>
                  <a:lnTo>
                    <a:pt x="1161" y="224"/>
                  </a:lnTo>
                  <a:lnTo>
                    <a:pt x="1139" y="215"/>
                  </a:lnTo>
                  <a:lnTo>
                    <a:pt x="1145" y="208"/>
                  </a:lnTo>
                  <a:lnTo>
                    <a:pt x="1138" y="209"/>
                  </a:lnTo>
                  <a:lnTo>
                    <a:pt x="1133" y="202"/>
                  </a:lnTo>
                  <a:lnTo>
                    <a:pt x="1135" y="198"/>
                  </a:lnTo>
                  <a:lnTo>
                    <a:pt x="1119" y="191"/>
                  </a:lnTo>
                  <a:lnTo>
                    <a:pt x="1101" y="198"/>
                  </a:lnTo>
                  <a:lnTo>
                    <a:pt x="1082" y="198"/>
                  </a:lnTo>
                  <a:lnTo>
                    <a:pt x="1088" y="195"/>
                  </a:lnTo>
                  <a:lnTo>
                    <a:pt x="1056" y="191"/>
                  </a:lnTo>
                  <a:lnTo>
                    <a:pt x="1043" y="207"/>
                  </a:lnTo>
                  <a:lnTo>
                    <a:pt x="1045" y="212"/>
                  </a:lnTo>
                  <a:lnTo>
                    <a:pt x="1033" y="227"/>
                  </a:lnTo>
                  <a:lnTo>
                    <a:pt x="1038" y="227"/>
                  </a:lnTo>
                  <a:lnTo>
                    <a:pt x="1034" y="242"/>
                  </a:lnTo>
                  <a:lnTo>
                    <a:pt x="1027" y="251"/>
                  </a:lnTo>
                  <a:lnTo>
                    <a:pt x="1022" y="251"/>
                  </a:lnTo>
                  <a:lnTo>
                    <a:pt x="997" y="273"/>
                  </a:lnTo>
                  <a:lnTo>
                    <a:pt x="1016" y="294"/>
                  </a:lnTo>
                  <a:lnTo>
                    <a:pt x="1005" y="313"/>
                  </a:lnTo>
                  <a:lnTo>
                    <a:pt x="995" y="332"/>
                  </a:lnTo>
                  <a:lnTo>
                    <a:pt x="971" y="343"/>
                  </a:lnTo>
                  <a:lnTo>
                    <a:pt x="946" y="355"/>
                  </a:lnTo>
                  <a:lnTo>
                    <a:pt x="934" y="360"/>
                  </a:lnTo>
                  <a:lnTo>
                    <a:pt x="936" y="376"/>
                  </a:lnTo>
                  <a:lnTo>
                    <a:pt x="928" y="407"/>
                  </a:lnTo>
                  <a:lnTo>
                    <a:pt x="919" y="419"/>
                  </a:lnTo>
                  <a:lnTo>
                    <a:pt x="913" y="430"/>
                  </a:lnTo>
                  <a:lnTo>
                    <a:pt x="908" y="434"/>
                  </a:lnTo>
                  <a:lnTo>
                    <a:pt x="906" y="426"/>
                  </a:lnTo>
                  <a:lnTo>
                    <a:pt x="893" y="440"/>
                  </a:lnTo>
                  <a:lnTo>
                    <a:pt x="896" y="446"/>
                  </a:lnTo>
                  <a:lnTo>
                    <a:pt x="883" y="433"/>
                  </a:lnTo>
                  <a:lnTo>
                    <a:pt x="869" y="440"/>
                  </a:lnTo>
                  <a:lnTo>
                    <a:pt x="883" y="430"/>
                  </a:lnTo>
                  <a:lnTo>
                    <a:pt x="870" y="413"/>
                  </a:lnTo>
                  <a:lnTo>
                    <a:pt x="873" y="407"/>
                  </a:lnTo>
                  <a:lnTo>
                    <a:pt x="872" y="391"/>
                  </a:lnTo>
                  <a:lnTo>
                    <a:pt x="880" y="370"/>
                  </a:lnTo>
                  <a:lnTo>
                    <a:pt x="888" y="349"/>
                  </a:lnTo>
                  <a:lnTo>
                    <a:pt x="866" y="347"/>
                  </a:lnTo>
                  <a:lnTo>
                    <a:pt x="845" y="346"/>
                  </a:lnTo>
                  <a:lnTo>
                    <a:pt x="839" y="349"/>
                  </a:lnTo>
                  <a:lnTo>
                    <a:pt x="847" y="344"/>
                  </a:lnTo>
                  <a:lnTo>
                    <a:pt x="831" y="336"/>
                  </a:lnTo>
                  <a:lnTo>
                    <a:pt x="814" y="328"/>
                  </a:lnTo>
                  <a:lnTo>
                    <a:pt x="796" y="309"/>
                  </a:lnTo>
                  <a:lnTo>
                    <a:pt x="773" y="303"/>
                  </a:lnTo>
                  <a:lnTo>
                    <a:pt x="744" y="309"/>
                  </a:lnTo>
                  <a:lnTo>
                    <a:pt x="745" y="307"/>
                  </a:lnTo>
                  <a:lnTo>
                    <a:pt x="740" y="309"/>
                  </a:lnTo>
                  <a:lnTo>
                    <a:pt x="754" y="283"/>
                  </a:lnTo>
                  <a:lnTo>
                    <a:pt x="753" y="271"/>
                  </a:lnTo>
                  <a:lnTo>
                    <a:pt x="736" y="274"/>
                  </a:lnTo>
                  <a:lnTo>
                    <a:pt x="730" y="282"/>
                  </a:lnTo>
                  <a:lnTo>
                    <a:pt x="736" y="271"/>
                  </a:lnTo>
                  <a:lnTo>
                    <a:pt x="735" y="263"/>
                  </a:lnTo>
                  <a:lnTo>
                    <a:pt x="759" y="232"/>
                  </a:lnTo>
                  <a:lnTo>
                    <a:pt x="793" y="208"/>
                  </a:lnTo>
                  <a:lnTo>
                    <a:pt x="797" y="202"/>
                  </a:lnTo>
                  <a:lnTo>
                    <a:pt x="813" y="196"/>
                  </a:lnTo>
                  <a:lnTo>
                    <a:pt x="809" y="194"/>
                  </a:lnTo>
                  <a:lnTo>
                    <a:pt x="816" y="196"/>
                  </a:lnTo>
                  <a:lnTo>
                    <a:pt x="823" y="189"/>
                  </a:lnTo>
                  <a:lnTo>
                    <a:pt x="833" y="187"/>
                  </a:lnTo>
                  <a:lnTo>
                    <a:pt x="834" y="184"/>
                  </a:lnTo>
                  <a:lnTo>
                    <a:pt x="860" y="178"/>
                  </a:lnTo>
                  <a:lnTo>
                    <a:pt x="862" y="171"/>
                  </a:lnTo>
                  <a:lnTo>
                    <a:pt x="844" y="167"/>
                  </a:lnTo>
                  <a:lnTo>
                    <a:pt x="846" y="165"/>
                  </a:lnTo>
                  <a:lnTo>
                    <a:pt x="828" y="163"/>
                  </a:lnTo>
                  <a:lnTo>
                    <a:pt x="828" y="157"/>
                  </a:lnTo>
                  <a:lnTo>
                    <a:pt x="851" y="162"/>
                  </a:lnTo>
                  <a:lnTo>
                    <a:pt x="876" y="166"/>
                  </a:lnTo>
                  <a:lnTo>
                    <a:pt x="883" y="159"/>
                  </a:lnTo>
                  <a:lnTo>
                    <a:pt x="889" y="156"/>
                  </a:lnTo>
                  <a:lnTo>
                    <a:pt x="897" y="159"/>
                  </a:lnTo>
                  <a:lnTo>
                    <a:pt x="897" y="156"/>
                  </a:lnTo>
                  <a:lnTo>
                    <a:pt x="907" y="158"/>
                  </a:lnTo>
                  <a:lnTo>
                    <a:pt x="942" y="138"/>
                  </a:lnTo>
                  <a:lnTo>
                    <a:pt x="948" y="133"/>
                  </a:lnTo>
                  <a:lnTo>
                    <a:pt x="915" y="128"/>
                  </a:lnTo>
                  <a:lnTo>
                    <a:pt x="895" y="119"/>
                  </a:lnTo>
                  <a:lnTo>
                    <a:pt x="931" y="125"/>
                  </a:lnTo>
                  <a:lnTo>
                    <a:pt x="943" y="132"/>
                  </a:lnTo>
                  <a:lnTo>
                    <a:pt x="978" y="1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89" name="Freeform 353"/>
            <p:cNvSpPr>
              <a:spLocks noChangeAspect="1"/>
            </p:cNvSpPr>
            <p:nvPr/>
          </p:nvSpPr>
          <p:spPr bwMode="auto">
            <a:xfrm>
              <a:off x="1587" y="1222"/>
              <a:ext cx="366" cy="239"/>
            </a:xfrm>
            <a:custGeom>
              <a:avLst/>
              <a:gdLst>
                <a:gd name="T0" fmla="*/ 267 w 364"/>
                <a:gd name="T1" fmla="*/ 53 h 238"/>
                <a:gd name="T2" fmla="*/ 253 w 364"/>
                <a:gd name="T3" fmla="*/ 43 h 238"/>
                <a:gd name="T4" fmla="*/ 238 w 364"/>
                <a:gd name="T5" fmla="*/ 42 h 238"/>
                <a:gd name="T6" fmla="*/ 213 w 364"/>
                <a:gd name="T7" fmla="*/ 50 h 238"/>
                <a:gd name="T8" fmla="*/ 219 w 364"/>
                <a:gd name="T9" fmla="*/ 34 h 238"/>
                <a:gd name="T10" fmla="*/ 230 w 364"/>
                <a:gd name="T11" fmla="*/ 29 h 238"/>
                <a:gd name="T12" fmla="*/ 174 w 364"/>
                <a:gd name="T13" fmla="*/ 30 h 238"/>
                <a:gd name="T14" fmla="*/ 169 w 364"/>
                <a:gd name="T15" fmla="*/ 33 h 238"/>
                <a:gd name="T16" fmla="*/ 158 w 364"/>
                <a:gd name="T17" fmla="*/ 31 h 238"/>
                <a:gd name="T18" fmla="*/ 142 w 364"/>
                <a:gd name="T19" fmla="*/ 28 h 238"/>
                <a:gd name="T20" fmla="*/ 123 w 364"/>
                <a:gd name="T21" fmla="*/ 8 h 238"/>
                <a:gd name="T22" fmla="*/ 97 w 364"/>
                <a:gd name="T23" fmla="*/ 16 h 238"/>
                <a:gd name="T24" fmla="*/ 89 w 364"/>
                <a:gd name="T25" fmla="*/ 28 h 238"/>
                <a:gd name="T26" fmla="*/ 79 w 364"/>
                <a:gd name="T27" fmla="*/ 44 h 238"/>
                <a:gd name="T28" fmla="*/ 60 w 364"/>
                <a:gd name="T29" fmla="*/ 33 h 238"/>
                <a:gd name="T30" fmla="*/ 31 w 364"/>
                <a:gd name="T31" fmla="*/ 19 h 238"/>
                <a:gd name="T32" fmla="*/ 7 w 364"/>
                <a:gd name="T33" fmla="*/ 63 h 238"/>
                <a:gd name="T34" fmla="*/ 41 w 364"/>
                <a:gd name="T35" fmla="*/ 72 h 238"/>
                <a:gd name="T36" fmla="*/ 101 w 364"/>
                <a:gd name="T37" fmla="*/ 70 h 238"/>
                <a:gd name="T38" fmla="*/ 151 w 364"/>
                <a:gd name="T39" fmla="*/ 65 h 238"/>
                <a:gd name="T40" fmla="*/ 165 w 364"/>
                <a:gd name="T41" fmla="*/ 80 h 238"/>
                <a:gd name="T42" fmla="*/ 160 w 364"/>
                <a:gd name="T43" fmla="*/ 98 h 238"/>
                <a:gd name="T44" fmla="*/ 198 w 364"/>
                <a:gd name="T45" fmla="*/ 97 h 238"/>
                <a:gd name="T46" fmla="*/ 187 w 364"/>
                <a:gd name="T47" fmla="*/ 139 h 238"/>
                <a:gd name="T48" fmla="*/ 231 w 364"/>
                <a:gd name="T49" fmla="*/ 150 h 238"/>
                <a:gd name="T50" fmla="*/ 178 w 364"/>
                <a:gd name="T51" fmla="*/ 143 h 238"/>
                <a:gd name="T52" fmla="*/ 128 w 364"/>
                <a:gd name="T53" fmla="*/ 175 h 238"/>
                <a:gd name="T54" fmla="*/ 79 w 364"/>
                <a:gd name="T55" fmla="*/ 183 h 238"/>
                <a:gd name="T56" fmla="*/ 135 w 364"/>
                <a:gd name="T57" fmla="*/ 184 h 238"/>
                <a:gd name="T58" fmla="*/ 152 w 364"/>
                <a:gd name="T59" fmla="*/ 182 h 238"/>
                <a:gd name="T60" fmla="*/ 165 w 364"/>
                <a:gd name="T61" fmla="*/ 202 h 238"/>
                <a:gd name="T62" fmla="*/ 193 w 364"/>
                <a:gd name="T63" fmla="*/ 223 h 238"/>
                <a:gd name="T64" fmla="*/ 228 w 364"/>
                <a:gd name="T65" fmla="*/ 215 h 238"/>
                <a:gd name="T66" fmla="*/ 245 w 364"/>
                <a:gd name="T67" fmla="*/ 214 h 238"/>
                <a:gd name="T68" fmla="*/ 267 w 364"/>
                <a:gd name="T69" fmla="*/ 224 h 238"/>
                <a:gd name="T70" fmla="*/ 282 w 364"/>
                <a:gd name="T71" fmla="*/ 207 h 238"/>
                <a:gd name="T72" fmla="*/ 280 w 364"/>
                <a:gd name="T73" fmla="*/ 189 h 238"/>
                <a:gd name="T74" fmla="*/ 269 w 364"/>
                <a:gd name="T75" fmla="*/ 179 h 238"/>
                <a:gd name="T76" fmla="*/ 261 w 364"/>
                <a:gd name="T77" fmla="*/ 172 h 238"/>
                <a:gd name="T78" fmla="*/ 254 w 364"/>
                <a:gd name="T79" fmla="*/ 158 h 238"/>
                <a:gd name="T80" fmla="*/ 267 w 364"/>
                <a:gd name="T81" fmla="*/ 151 h 238"/>
                <a:gd name="T82" fmla="*/ 282 w 364"/>
                <a:gd name="T83" fmla="*/ 145 h 238"/>
                <a:gd name="T84" fmla="*/ 317 w 364"/>
                <a:gd name="T85" fmla="*/ 147 h 238"/>
                <a:gd name="T86" fmla="*/ 294 w 364"/>
                <a:gd name="T87" fmla="*/ 166 h 238"/>
                <a:gd name="T88" fmla="*/ 310 w 364"/>
                <a:gd name="T89" fmla="*/ 172 h 238"/>
                <a:gd name="T90" fmla="*/ 326 w 364"/>
                <a:gd name="T91" fmla="*/ 156 h 238"/>
                <a:gd name="T92" fmla="*/ 338 w 364"/>
                <a:gd name="T93" fmla="*/ 153 h 238"/>
                <a:gd name="T94" fmla="*/ 361 w 364"/>
                <a:gd name="T95" fmla="*/ 146 h 238"/>
                <a:gd name="T96" fmla="*/ 356 w 364"/>
                <a:gd name="T97" fmla="*/ 135 h 238"/>
                <a:gd name="T98" fmla="*/ 335 w 364"/>
                <a:gd name="T99" fmla="*/ 140 h 238"/>
                <a:gd name="T100" fmla="*/ 322 w 364"/>
                <a:gd name="T101" fmla="*/ 131 h 238"/>
                <a:gd name="T102" fmla="*/ 321 w 364"/>
                <a:gd name="T103" fmla="*/ 127 h 238"/>
                <a:gd name="T104" fmla="*/ 322 w 364"/>
                <a:gd name="T105" fmla="*/ 117 h 238"/>
                <a:gd name="T106" fmla="*/ 307 w 364"/>
                <a:gd name="T107" fmla="*/ 116 h 238"/>
                <a:gd name="T108" fmla="*/ 300 w 364"/>
                <a:gd name="T109" fmla="*/ 109 h 238"/>
                <a:gd name="T110" fmla="*/ 275 w 364"/>
                <a:gd name="T111" fmla="*/ 100 h 238"/>
                <a:gd name="T112" fmla="*/ 286 w 364"/>
                <a:gd name="T113" fmla="*/ 94 h 238"/>
                <a:gd name="T114" fmla="*/ 279 w 364"/>
                <a:gd name="T115" fmla="*/ 87 h 238"/>
                <a:gd name="T116" fmla="*/ 288 w 364"/>
                <a:gd name="T117" fmla="*/ 81 h 238"/>
                <a:gd name="T118" fmla="*/ 281 w 364"/>
                <a:gd name="T119" fmla="*/ 76 h 238"/>
                <a:gd name="T120" fmla="*/ 305 w 364"/>
                <a:gd name="T121" fmla="*/ 62 h 238"/>
                <a:gd name="T122" fmla="*/ 263 w 364"/>
                <a:gd name="T123" fmla="*/ 62 h 2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238"/>
                <a:gd name="T188" fmla="*/ 364 w 364"/>
                <a:gd name="T189" fmla="*/ 238 h 2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238">
                  <a:moveTo>
                    <a:pt x="254" y="62"/>
                  </a:moveTo>
                  <a:lnTo>
                    <a:pt x="250" y="63"/>
                  </a:lnTo>
                  <a:lnTo>
                    <a:pt x="274" y="54"/>
                  </a:lnTo>
                  <a:lnTo>
                    <a:pt x="265" y="53"/>
                  </a:lnTo>
                  <a:lnTo>
                    <a:pt x="245" y="58"/>
                  </a:lnTo>
                  <a:lnTo>
                    <a:pt x="256" y="51"/>
                  </a:lnTo>
                  <a:lnTo>
                    <a:pt x="270" y="49"/>
                  </a:lnTo>
                  <a:lnTo>
                    <a:pt x="251" y="43"/>
                  </a:lnTo>
                  <a:lnTo>
                    <a:pt x="236" y="51"/>
                  </a:lnTo>
                  <a:lnTo>
                    <a:pt x="237" y="47"/>
                  </a:lnTo>
                  <a:lnTo>
                    <a:pt x="230" y="51"/>
                  </a:lnTo>
                  <a:lnTo>
                    <a:pt x="236" y="42"/>
                  </a:lnTo>
                  <a:lnTo>
                    <a:pt x="228" y="47"/>
                  </a:lnTo>
                  <a:lnTo>
                    <a:pt x="236" y="39"/>
                  </a:lnTo>
                  <a:lnTo>
                    <a:pt x="231" y="40"/>
                  </a:lnTo>
                  <a:lnTo>
                    <a:pt x="211" y="50"/>
                  </a:lnTo>
                  <a:lnTo>
                    <a:pt x="220" y="42"/>
                  </a:lnTo>
                  <a:lnTo>
                    <a:pt x="215" y="42"/>
                  </a:lnTo>
                  <a:lnTo>
                    <a:pt x="236" y="36"/>
                  </a:lnTo>
                  <a:lnTo>
                    <a:pt x="217" y="34"/>
                  </a:lnTo>
                  <a:lnTo>
                    <a:pt x="209" y="39"/>
                  </a:lnTo>
                  <a:lnTo>
                    <a:pt x="217" y="32"/>
                  </a:lnTo>
                  <a:lnTo>
                    <a:pt x="202" y="37"/>
                  </a:lnTo>
                  <a:lnTo>
                    <a:pt x="228" y="29"/>
                  </a:lnTo>
                  <a:lnTo>
                    <a:pt x="218" y="23"/>
                  </a:lnTo>
                  <a:lnTo>
                    <a:pt x="183" y="23"/>
                  </a:lnTo>
                  <a:lnTo>
                    <a:pt x="194" y="31"/>
                  </a:lnTo>
                  <a:lnTo>
                    <a:pt x="172" y="30"/>
                  </a:lnTo>
                  <a:lnTo>
                    <a:pt x="179" y="38"/>
                  </a:lnTo>
                  <a:lnTo>
                    <a:pt x="168" y="33"/>
                  </a:lnTo>
                  <a:lnTo>
                    <a:pt x="170" y="36"/>
                  </a:lnTo>
                  <a:lnTo>
                    <a:pt x="167" y="33"/>
                  </a:lnTo>
                  <a:lnTo>
                    <a:pt x="168" y="27"/>
                  </a:lnTo>
                  <a:lnTo>
                    <a:pt x="163" y="28"/>
                  </a:lnTo>
                  <a:lnTo>
                    <a:pt x="155" y="28"/>
                  </a:lnTo>
                  <a:lnTo>
                    <a:pt x="156" y="31"/>
                  </a:lnTo>
                  <a:lnTo>
                    <a:pt x="148" y="31"/>
                  </a:lnTo>
                  <a:lnTo>
                    <a:pt x="141" y="33"/>
                  </a:lnTo>
                  <a:lnTo>
                    <a:pt x="146" y="26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56" y="1"/>
                  </a:lnTo>
                  <a:lnTo>
                    <a:pt x="118" y="6"/>
                  </a:lnTo>
                  <a:lnTo>
                    <a:pt x="121" y="8"/>
                  </a:lnTo>
                  <a:lnTo>
                    <a:pt x="107" y="9"/>
                  </a:lnTo>
                  <a:lnTo>
                    <a:pt x="98" y="11"/>
                  </a:lnTo>
                  <a:lnTo>
                    <a:pt x="113" y="15"/>
                  </a:lnTo>
                  <a:lnTo>
                    <a:pt x="95" y="16"/>
                  </a:lnTo>
                  <a:lnTo>
                    <a:pt x="107" y="20"/>
                  </a:lnTo>
                  <a:lnTo>
                    <a:pt x="86" y="17"/>
                  </a:lnTo>
                  <a:lnTo>
                    <a:pt x="84" y="28"/>
                  </a:lnTo>
                  <a:lnTo>
                    <a:pt x="89" y="28"/>
                  </a:lnTo>
                  <a:lnTo>
                    <a:pt x="91" y="33"/>
                  </a:lnTo>
                  <a:lnTo>
                    <a:pt x="75" y="32"/>
                  </a:lnTo>
                  <a:lnTo>
                    <a:pt x="71" y="36"/>
                  </a:lnTo>
                  <a:lnTo>
                    <a:pt x="79" y="44"/>
                  </a:lnTo>
                  <a:lnTo>
                    <a:pt x="66" y="52"/>
                  </a:lnTo>
                  <a:lnTo>
                    <a:pt x="45" y="52"/>
                  </a:lnTo>
                  <a:lnTo>
                    <a:pt x="72" y="45"/>
                  </a:lnTo>
                  <a:lnTo>
                    <a:pt x="60" y="33"/>
                  </a:lnTo>
                  <a:lnTo>
                    <a:pt x="84" y="10"/>
                  </a:lnTo>
                  <a:lnTo>
                    <a:pt x="109" y="0"/>
                  </a:lnTo>
                  <a:lnTo>
                    <a:pt x="59" y="5"/>
                  </a:lnTo>
                  <a:lnTo>
                    <a:pt x="31" y="19"/>
                  </a:lnTo>
                  <a:lnTo>
                    <a:pt x="0" y="45"/>
                  </a:lnTo>
                  <a:lnTo>
                    <a:pt x="32" y="53"/>
                  </a:lnTo>
                  <a:lnTo>
                    <a:pt x="3" y="53"/>
                  </a:lnTo>
                  <a:lnTo>
                    <a:pt x="7" y="63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33" y="64"/>
                  </a:lnTo>
                  <a:lnTo>
                    <a:pt x="41" y="72"/>
                  </a:lnTo>
                  <a:lnTo>
                    <a:pt x="97" y="73"/>
                  </a:lnTo>
                  <a:lnTo>
                    <a:pt x="82" y="66"/>
                  </a:lnTo>
                  <a:lnTo>
                    <a:pt x="109" y="76"/>
                  </a:lnTo>
                  <a:lnTo>
                    <a:pt x="99" y="70"/>
                  </a:lnTo>
                  <a:lnTo>
                    <a:pt x="141" y="73"/>
                  </a:lnTo>
                  <a:lnTo>
                    <a:pt x="138" y="65"/>
                  </a:lnTo>
                  <a:lnTo>
                    <a:pt x="149" y="60"/>
                  </a:lnTo>
                  <a:lnTo>
                    <a:pt x="149" y="65"/>
                  </a:lnTo>
                  <a:lnTo>
                    <a:pt x="159" y="69"/>
                  </a:lnTo>
                  <a:lnTo>
                    <a:pt x="155" y="75"/>
                  </a:lnTo>
                  <a:lnTo>
                    <a:pt x="167" y="76"/>
                  </a:lnTo>
                  <a:lnTo>
                    <a:pt x="163" y="80"/>
                  </a:lnTo>
                  <a:lnTo>
                    <a:pt x="170" y="79"/>
                  </a:lnTo>
                  <a:lnTo>
                    <a:pt x="173" y="91"/>
                  </a:lnTo>
                  <a:lnTo>
                    <a:pt x="159" y="95"/>
                  </a:lnTo>
                  <a:lnTo>
                    <a:pt x="158" y="98"/>
                  </a:lnTo>
                  <a:lnTo>
                    <a:pt x="176" y="92"/>
                  </a:lnTo>
                  <a:lnTo>
                    <a:pt x="185" y="93"/>
                  </a:lnTo>
                  <a:lnTo>
                    <a:pt x="192" y="102"/>
                  </a:lnTo>
                  <a:lnTo>
                    <a:pt x="196" y="97"/>
                  </a:lnTo>
                  <a:lnTo>
                    <a:pt x="194" y="106"/>
                  </a:lnTo>
                  <a:lnTo>
                    <a:pt x="203" y="107"/>
                  </a:lnTo>
                  <a:lnTo>
                    <a:pt x="199" y="129"/>
                  </a:lnTo>
                  <a:lnTo>
                    <a:pt x="185" y="137"/>
                  </a:lnTo>
                  <a:lnTo>
                    <a:pt x="209" y="139"/>
                  </a:lnTo>
                  <a:lnTo>
                    <a:pt x="219" y="132"/>
                  </a:lnTo>
                  <a:lnTo>
                    <a:pt x="236" y="143"/>
                  </a:lnTo>
                  <a:lnTo>
                    <a:pt x="229" y="148"/>
                  </a:lnTo>
                  <a:lnTo>
                    <a:pt x="211" y="148"/>
                  </a:lnTo>
                  <a:lnTo>
                    <a:pt x="204" y="150"/>
                  </a:lnTo>
                  <a:lnTo>
                    <a:pt x="208" y="141"/>
                  </a:lnTo>
                  <a:lnTo>
                    <a:pt x="176" y="141"/>
                  </a:lnTo>
                  <a:lnTo>
                    <a:pt x="156" y="149"/>
                  </a:lnTo>
                  <a:lnTo>
                    <a:pt x="159" y="161"/>
                  </a:lnTo>
                  <a:lnTo>
                    <a:pt x="124" y="168"/>
                  </a:lnTo>
                  <a:lnTo>
                    <a:pt x="126" y="173"/>
                  </a:lnTo>
                  <a:lnTo>
                    <a:pt x="124" y="176"/>
                  </a:lnTo>
                  <a:lnTo>
                    <a:pt x="124" y="168"/>
                  </a:lnTo>
                  <a:lnTo>
                    <a:pt x="98" y="166"/>
                  </a:lnTo>
                  <a:lnTo>
                    <a:pt x="79" y="181"/>
                  </a:lnTo>
                  <a:lnTo>
                    <a:pt x="98" y="187"/>
                  </a:lnTo>
                  <a:lnTo>
                    <a:pt x="116" y="183"/>
                  </a:lnTo>
                  <a:lnTo>
                    <a:pt x="118" y="181"/>
                  </a:lnTo>
                  <a:lnTo>
                    <a:pt x="133" y="182"/>
                  </a:lnTo>
                  <a:lnTo>
                    <a:pt x="137" y="175"/>
                  </a:lnTo>
                  <a:lnTo>
                    <a:pt x="141" y="179"/>
                  </a:lnTo>
                  <a:lnTo>
                    <a:pt x="140" y="186"/>
                  </a:lnTo>
                  <a:lnTo>
                    <a:pt x="150" y="180"/>
                  </a:lnTo>
                  <a:lnTo>
                    <a:pt x="157" y="181"/>
                  </a:lnTo>
                  <a:lnTo>
                    <a:pt x="153" y="189"/>
                  </a:lnTo>
                  <a:lnTo>
                    <a:pt x="163" y="196"/>
                  </a:lnTo>
                  <a:lnTo>
                    <a:pt x="163" y="200"/>
                  </a:lnTo>
                  <a:lnTo>
                    <a:pt x="174" y="202"/>
                  </a:lnTo>
                  <a:lnTo>
                    <a:pt x="164" y="205"/>
                  </a:lnTo>
                  <a:lnTo>
                    <a:pt x="173" y="212"/>
                  </a:lnTo>
                  <a:lnTo>
                    <a:pt x="191" y="221"/>
                  </a:lnTo>
                  <a:lnTo>
                    <a:pt x="216" y="229"/>
                  </a:lnTo>
                  <a:lnTo>
                    <a:pt x="241" y="238"/>
                  </a:lnTo>
                  <a:lnTo>
                    <a:pt x="240" y="228"/>
                  </a:lnTo>
                  <a:lnTo>
                    <a:pt x="226" y="213"/>
                  </a:lnTo>
                  <a:lnTo>
                    <a:pt x="213" y="198"/>
                  </a:lnTo>
                  <a:lnTo>
                    <a:pt x="229" y="207"/>
                  </a:lnTo>
                  <a:lnTo>
                    <a:pt x="232" y="200"/>
                  </a:lnTo>
                  <a:lnTo>
                    <a:pt x="243" y="212"/>
                  </a:lnTo>
                  <a:lnTo>
                    <a:pt x="245" y="210"/>
                  </a:lnTo>
                  <a:lnTo>
                    <a:pt x="250" y="214"/>
                  </a:lnTo>
                  <a:lnTo>
                    <a:pt x="262" y="219"/>
                  </a:lnTo>
                  <a:lnTo>
                    <a:pt x="265" y="222"/>
                  </a:lnTo>
                  <a:lnTo>
                    <a:pt x="265" y="215"/>
                  </a:lnTo>
                  <a:lnTo>
                    <a:pt x="272" y="214"/>
                  </a:lnTo>
                  <a:lnTo>
                    <a:pt x="274" y="200"/>
                  </a:lnTo>
                  <a:lnTo>
                    <a:pt x="278" y="205"/>
                  </a:lnTo>
                  <a:lnTo>
                    <a:pt x="280" y="198"/>
                  </a:lnTo>
                  <a:lnTo>
                    <a:pt x="282" y="192"/>
                  </a:lnTo>
                  <a:lnTo>
                    <a:pt x="277" y="191"/>
                  </a:lnTo>
                  <a:lnTo>
                    <a:pt x="276" y="187"/>
                  </a:lnTo>
                  <a:lnTo>
                    <a:pt x="278" y="183"/>
                  </a:lnTo>
                  <a:lnTo>
                    <a:pt x="275" y="180"/>
                  </a:lnTo>
                  <a:lnTo>
                    <a:pt x="272" y="178"/>
                  </a:lnTo>
                  <a:lnTo>
                    <a:pt x="267" y="177"/>
                  </a:lnTo>
                  <a:lnTo>
                    <a:pt x="263" y="171"/>
                  </a:lnTo>
                  <a:lnTo>
                    <a:pt x="261" y="173"/>
                  </a:lnTo>
                  <a:lnTo>
                    <a:pt x="263" y="168"/>
                  </a:lnTo>
                  <a:lnTo>
                    <a:pt x="259" y="170"/>
                  </a:lnTo>
                  <a:lnTo>
                    <a:pt x="260" y="165"/>
                  </a:lnTo>
                  <a:lnTo>
                    <a:pt x="260" y="159"/>
                  </a:lnTo>
                  <a:lnTo>
                    <a:pt x="250" y="160"/>
                  </a:lnTo>
                  <a:lnTo>
                    <a:pt x="252" y="156"/>
                  </a:lnTo>
                  <a:lnTo>
                    <a:pt x="251" y="153"/>
                  </a:lnTo>
                  <a:lnTo>
                    <a:pt x="249" y="146"/>
                  </a:lnTo>
                  <a:lnTo>
                    <a:pt x="261" y="154"/>
                  </a:lnTo>
                  <a:lnTo>
                    <a:pt x="265" y="149"/>
                  </a:lnTo>
                  <a:lnTo>
                    <a:pt x="264" y="144"/>
                  </a:lnTo>
                  <a:lnTo>
                    <a:pt x="272" y="143"/>
                  </a:lnTo>
                  <a:lnTo>
                    <a:pt x="270" y="140"/>
                  </a:lnTo>
                  <a:lnTo>
                    <a:pt x="278" y="143"/>
                  </a:lnTo>
                  <a:lnTo>
                    <a:pt x="290" y="148"/>
                  </a:lnTo>
                  <a:lnTo>
                    <a:pt x="296" y="146"/>
                  </a:lnTo>
                  <a:lnTo>
                    <a:pt x="285" y="153"/>
                  </a:lnTo>
                  <a:lnTo>
                    <a:pt x="313" y="145"/>
                  </a:lnTo>
                  <a:lnTo>
                    <a:pt x="300" y="153"/>
                  </a:lnTo>
                  <a:lnTo>
                    <a:pt x="289" y="159"/>
                  </a:lnTo>
                  <a:lnTo>
                    <a:pt x="294" y="159"/>
                  </a:lnTo>
                  <a:lnTo>
                    <a:pt x="290" y="164"/>
                  </a:lnTo>
                  <a:lnTo>
                    <a:pt x="299" y="164"/>
                  </a:lnTo>
                  <a:lnTo>
                    <a:pt x="297" y="170"/>
                  </a:lnTo>
                  <a:lnTo>
                    <a:pt x="301" y="167"/>
                  </a:lnTo>
                  <a:lnTo>
                    <a:pt x="306" y="170"/>
                  </a:lnTo>
                  <a:lnTo>
                    <a:pt x="313" y="171"/>
                  </a:lnTo>
                  <a:lnTo>
                    <a:pt x="314" y="162"/>
                  </a:lnTo>
                  <a:lnTo>
                    <a:pt x="316" y="161"/>
                  </a:lnTo>
                  <a:lnTo>
                    <a:pt x="322" y="154"/>
                  </a:lnTo>
                  <a:lnTo>
                    <a:pt x="328" y="159"/>
                  </a:lnTo>
                  <a:lnTo>
                    <a:pt x="332" y="155"/>
                  </a:lnTo>
                  <a:lnTo>
                    <a:pt x="338" y="154"/>
                  </a:lnTo>
                  <a:lnTo>
                    <a:pt x="334" y="151"/>
                  </a:lnTo>
                  <a:lnTo>
                    <a:pt x="345" y="149"/>
                  </a:lnTo>
                  <a:lnTo>
                    <a:pt x="337" y="147"/>
                  </a:lnTo>
                  <a:lnTo>
                    <a:pt x="346" y="144"/>
                  </a:lnTo>
                  <a:lnTo>
                    <a:pt x="357" y="144"/>
                  </a:lnTo>
                  <a:lnTo>
                    <a:pt x="357" y="143"/>
                  </a:lnTo>
                  <a:lnTo>
                    <a:pt x="354" y="139"/>
                  </a:lnTo>
                  <a:lnTo>
                    <a:pt x="364" y="139"/>
                  </a:lnTo>
                  <a:lnTo>
                    <a:pt x="352" y="133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3" y="133"/>
                  </a:lnTo>
                  <a:lnTo>
                    <a:pt x="331" y="138"/>
                  </a:lnTo>
                  <a:lnTo>
                    <a:pt x="331" y="136"/>
                  </a:lnTo>
                  <a:lnTo>
                    <a:pt x="338" y="126"/>
                  </a:lnTo>
                  <a:lnTo>
                    <a:pt x="333" y="130"/>
                  </a:lnTo>
                  <a:lnTo>
                    <a:pt x="318" y="129"/>
                  </a:lnTo>
                  <a:lnTo>
                    <a:pt x="329" y="127"/>
                  </a:lnTo>
                  <a:lnTo>
                    <a:pt x="316" y="127"/>
                  </a:lnTo>
                  <a:lnTo>
                    <a:pt x="325" y="126"/>
                  </a:lnTo>
                  <a:lnTo>
                    <a:pt x="317" y="125"/>
                  </a:lnTo>
                  <a:lnTo>
                    <a:pt x="330" y="123"/>
                  </a:lnTo>
                  <a:lnTo>
                    <a:pt x="330" y="121"/>
                  </a:lnTo>
                  <a:lnTo>
                    <a:pt x="321" y="118"/>
                  </a:lnTo>
                  <a:lnTo>
                    <a:pt x="318" y="117"/>
                  </a:lnTo>
                  <a:lnTo>
                    <a:pt x="321" y="111"/>
                  </a:lnTo>
                  <a:lnTo>
                    <a:pt x="312" y="118"/>
                  </a:lnTo>
                  <a:lnTo>
                    <a:pt x="309" y="113"/>
                  </a:lnTo>
                  <a:lnTo>
                    <a:pt x="303" y="116"/>
                  </a:lnTo>
                  <a:lnTo>
                    <a:pt x="307" y="112"/>
                  </a:lnTo>
                  <a:lnTo>
                    <a:pt x="297" y="115"/>
                  </a:lnTo>
                  <a:lnTo>
                    <a:pt x="302" y="109"/>
                  </a:lnTo>
                  <a:lnTo>
                    <a:pt x="296" y="109"/>
                  </a:lnTo>
                  <a:lnTo>
                    <a:pt x="289" y="107"/>
                  </a:lnTo>
                  <a:lnTo>
                    <a:pt x="282" y="106"/>
                  </a:lnTo>
                  <a:lnTo>
                    <a:pt x="295" y="104"/>
                  </a:lnTo>
                  <a:lnTo>
                    <a:pt x="272" y="100"/>
                  </a:lnTo>
                  <a:lnTo>
                    <a:pt x="283" y="98"/>
                  </a:lnTo>
                  <a:lnTo>
                    <a:pt x="271" y="95"/>
                  </a:lnTo>
                  <a:lnTo>
                    <a:pt x="288" y="96"/>
                  </a:lnTo>
                  <a:lnTo>
                    <a:pt x="282" y="94"/>
                  </a:lnTo>
                  <a:lnTo>
                    <a:pt x="293" y="92"/>
                  </a:lnTo>
                  <a:lnTo>
                    <a:pt x="276" y="91"/>
                  </a:lnTo>
                  <a:lnTo>
                    <a:pt x="283" y="87"/>
                  </a:lnTo>
                  <a:lnTo>
                    <a:pt x="275" y="87"/>
                  </a:lnTo>
                  <a:lnTo>
                    <a:pt x="288" y="86"/>
                  </a:lnTo>
                  <a:lnTo>
                    <a:pt x="277" y="85"/>
                  </a:lnTo>
                  <a:lnTo>
                    <a:pt x="309" y="89"/>
                  </a:lnTo>
                  <a:lnTo>
                    <a:pt x="284" y="81"/>
                  </a:lnTo>
                  <a:lnTo>
                    <a:pt x="267" y="81"/>
                  </a:lnTo>
                  <a:lnTo>
                    <a:pt x="309" y="77"/>
                  </a:lnTo>
                  <a:lnTo>
                    <a:pt x="300" y="66"/>
                  </a:lnTo>
                  <a:lnTo>
                    <a:pt x="277" y="76"/>
                  </a:lnTo>
                  <a:lnTo>
                    <a:pt x="265" y="79"/>
                  </a:lnTo>
                  <a:lnTo>
                    <a:pt x="291" y="69"/>
                  </a:lnTo>
                  <a:lnTo>
                    <a:pt x="266" y="73"/>
                  </a:lnTo>
                  <a:lnTo>
                    <a:pt x="301" y="62"/>
                  </a:lnTo>
                  <a:lnTo>
                    <a:pt x="282" y="59"/>
                  </a:lnTo>
                  <a:lnTo>
                    <a:pt x="274" y="60"/>
                  </a:lnTo>
                  <a:lnTo>
                    <a:pt x="283" y="55"/>
                  </a:lnTo>
                  <a:lnTo>
                    <a:pt x="261" y="62"/>
                  </a:lnTo>
                  <a:lnTo>
                    <a:pt x="248" y="72"/>
                  </a:lnTo>
                  <a:lnTo>
                    <a:pt x="254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0" name="Freeform 354"/>
            <p:cNvSpPr>
              <a:spLocks noChangeAspect="1"/>
            </p:cNvSpPr>
            <p:nvPr/>
          </p:nvSpPr>
          <p:spPr bwMode="auto">
            <a:xfrm>
              <a:off x="1695" y="1071"/>
              <a:ext cx="446" cy="104"/>
            </a:xfrm>
            <a:custGeom>
              <a:avLst/>
              <a:gdLst>
                <a:gd name="T0" fmla="*/ 113 w 444"/>
                <a:gd name="T1" fmla="*/ 76 h 103"/>
                <a:gd name="T2" fmla="*/ 81 w 444"/>
                <a:gd name="T3" fmla="*/ 86 h 103"/>
                <a:gd name="T4" fmla="*/ 66 w 444"/>
                <a:gd name="T5" fmla="*/ 78 h 103"/>
                <a:gd name="T6" fmla="*/ 80 w 444"/>
                <a:gd name="T7" fmla="*/ 74 h 103"/>
                <a:gd name="T8" fmla="*/ 54 w 444"/>
                <a:gd name="T9" fmla="*/ 69 h 103"/>
                <a:gd name="T10" fmla="*/ 124 w 444"/>
                <a:gd name="T11" fmla="*/ 63 h 103"/>
                <a:gd name="T12" fmla="*/ 92 w 444"/>
                <a:gd name="T13" fmla="*/ 40 h 103"/>
                <a:gd name="T14" fmla="*/ 135 w 444"/>
                <a:gd name="T15" fmla="*/ 39 h 103"/>
                <a:gd name="T16" fmla="*/ 152 w 444"/>
                <a:gd name="T17" fmla="*/ 45 h 103"/>
                <a:gd name="T18" fmla="*/ 142 w 444"/>
                <a:gd name="T19" fmla="*/ 37 h 103"/>
                <a:gd name="T20" fmla="*/ 205 w 444"/>
                <a:gd name="T21" fmla="*/ 29 h 103"/>
                <a:gd name="T22" fmla="*/ 238 w 444"/>
                <a:gd name="T23" fmla="*/ 21 h 103"/>
                <a:gd name="T24" fmla="*/ 171 w 444"/>
                <a:gd name="T25" fmla="*/ 27 h 103"/>
                <a:gd name="T26" fmla="*/ 101 w 444"/>
                <a:gd name="T27" fmla="*/ 32 h 103"/>
                <a:gd name="T28" fmla="*/ 161 w 444"/>
                <a:gd name="T29" fmla="*/ 25 h 103"/>
                <a:gd name="T30" fmla="*/ 91 w 444"/>
                <a:gd name="T31" fmla="*/ 33 h 103"/>
                <a:gd name="T32" fmla="*/ 71 w 444"/>
                <a:gd name="T33" fmla="*/ 29 h 103"/>
                <a:gd name="T34" fmla="*/ 136 w 444"/>
                <a:gd name="T35" fmla="*/ 23 h 103"/>
                <a:gd name="T36" fmla="*/ 67 w 444"/>
                <a:gd name="T37" fmla="*/ 24 h 103"/>
                <a:gd name="T38" fmla="*/ 109 w 444"/>
                <a:gd name="T39" fmla="*/ 21 h 103"/>
                <a:gd name="T40" fmla="*/ 56 w 444"/>
                <a:gd name="T41" fmla="*/ 19 h 103"/>
                <a:gd name="T42" fmla="*/ 127 w 444"/>
                <a:gd name="T43" fmla="*/ 11 h 103"/>
                <a:gd name="T44" fmla="*/ 214 w 444"/>
                <a:gd name="T45" fmla="*/ 16 h 103"/>
                <a:gd name="T46" fmla="*/ 204 w 444"/>
                <a:gd name="T47" fmla="*/ 2 h 103"/>
                <a:gd name="T48" fmla="*/ 273 w 444"/>
                <a:gd name="T49" fmla="*/ 5 h 103"/>
                <a:gd name="T50" fmla="*/ 256 w 444"/>
                <a:gd name="T51" fmla="*/ 0 h 103"/>
                <a:gd name="T52" fmla="*/ 353 w 444"/>
                <a:gd name="T53" fmla="*/ 5 h 103"/>
                <a:gd name="T54" fmla="*/ 448 w 444"/>
                <a:gd name="T55" fmla="*/ 9 h 103"/>
                <a:gd name="T56" fmla="*/ 384 w 444"/>
                <a:gd name="T57" fmla="*/ 18 h 103"/>
                <a:gd name="T58" fmla="*/ 319 w 444"/>
                <a:gd name="T59" fmla="*/ 27 h 103"/>
                <a:gd name="T60" fmla="*/ 395 w 444"/>
                <a:gd name="T61" fmla="*/ 20 h 103"/>
                <a:gd name="T62" fmla="*/ 325 w 444"/>
                <a:gd name="T63" fmla="*/ 33 h 103"/>
                <a:gd name="T64" fmla="*/ 256 w 444"/>
                <a:gd name="T65" fmla="*/ 46 h 103"/>
                <a:gd name="T66" fmla="*/ 193 w 444"/>
                <a:gd name="T67" fmla="*/ 54 h 103"/>
                <a:gd name="T68" fmla="*/ 230 w 444"/>
                <a:gd name="T69" fmla="*/ 61 h 103"/>
                <a:gd name="T70" fmla="*/ 180 w 444"/>
                <a:gd name="T71" fmla="*/ 64 h 103"/>
                <a:gd name="T72" fmla="*/ 220 w 444"/>
                <a:gd name="T73" fmla="*/ 67 h 103"/>
                <a:gd name="T74" fmla="*/ 163 w 444"/>
                <a:gd name="T75" fmla="*/ 79 h 103"/>
                <a:gd name="T76" fmla="*/ 160 w 444"/>
                <a:gd name="T77" fmla="*/ 87 h 103"/>
                <a:gd name="T78" fmla="*/ 114 w 444"/>
                <a:gd name="T79" fmla="*/ 89 h 103"/>
                <a:gd name="T80" fmla="*/ 150 w 444"/>
                <a:gd name="T81" fmla="*/ 101 h 103"/>
                <a:gd name="T82" fmla="*/ 102 w 444"/>
                <a:gd name="T83" fmla="*/ 105 h 103"/>
                <a:gd name="T84" fmla="*/ 51 w 444"/>
                <a:gd name="T85" fmla="*/ 104 h 103"/>
                <a:gd name="T86" fmla="*/ 0 w 444"/>
                <a:gd name="T87" fmla="*/ 103 h 103"/>
                <a:gd name="T88" fmla="*/ 36 w 444"/>
                <a:gd name="T89" fmla="*/ 90 h 103"/>
                <a:gd name="T90" fmla="*/ 28 w 444"/>
                <a:gd name="T91" fmla="*/ 83 h 103"/>
                <a:gd name="T92" fmla="*/ 81 w 444"/>
                <a:gd name="T93" fmla="*/ 88 h 103"/>
                <a:gd name="T94" fmla="*/ 113 w 444"/>
                <a:gd name="T95" fmla="*/ 76 h 1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4"/>
                <a:gd name="T145" fmla="*/ 0 h 103"/>
                <a:gd name="T146" fmla="*/ 444 w 444"/>
                <a:gd name="T147" fmla="*/ 103 h 1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4" h="103">
                  <a:moveTo>
                    <a:pt x="111" y="74"/>
                  </a:moveTo>
                  <a:lnTo>
                    <a:pt x="81" y="84"/>
                  </a:lnTo>
                  <a:lnTo>
                    <a:pt x="66" y="76"/>
                  </a:lnTo>
                  <a:lnTo>
                    <a:pt x="80" y="72"/>
                  </a:lnTo>
                  <a:lnTo>
                    <a:pt x="54" y="67"/>
                  </a:lnTo>
                  <a:lnTo>
                    <a:pt x="122" y="61"/>
                  </a:lnTo>
                  <a:lnTo>
                    <a:pt x="92" y="40"/>
                  </a:lnTo>
                  <a:lnTo>
                    <a:pt x="133" y="39"/>
                  </a:lnTo>
                  <a:lnTo>
                    <a:pt x="150" y="45"/>
                  </a:lnTo>
                  <a:lnTo>
                    <a:pt x="140" y="37"/>
                  </a:lnTo>
                  <a:lnTo>
                    <a:pt x="203" y="29"/>
                  </a:lnTo>
                  <a:lnTo>
                    <a:pt x="236" y="21"/>
                  </a:lnTo>
                  <a:lnTo>
                    <a:pt x="169" y="27"/>
                  </a:lnTo>
                  <a:lnTo>
                    <a:pt x="101" y="32"/>
                  </a:lnTo>
                  <a:lnTo>
                    <a:pt x="159" y="25"/>
                  </a:lnTo>
                  <a:lnTo>
                    <a:pt x="91" y="33"/>
                  </a:lnTo>
                  <a:lnTo>
                    <a:pt x="71" y="29"/>
                  </a:lnTo>
                  <a:lnTo>
                    <a:pt x="134" y="23"/>
                  </a:lnTo>
                  <a:lnTo>
                    <a:pt x="67" y="24"/>
                  </a:lnTo>
                  <a:lnTo>
                    <a:pt x="109" y="21"/>
                  </a:lnTo>
                  <a:lnTo>
                    <a:pt x="56" y="19"/>
                  </a:lnTo>
                  <a:lnTo>
                    <a:pt x="125" y="11"/>
                  </a:lnTo>
                  <a:lnTo>
                    <a:pt x="212" y="16"/>
                  </a:lnTo>
                  <a:lnTo>
                    <a:pt x="202" y="2"/>
                  </a:lnTo>
                  <a:lnTo>
                    <a:pt x="271" y="5"/>
                  </a:lnTo>
                  <a:lnTo>
                    <a:pt x="254" y="0"/>
                  </a:lnTo>
                  <a:lnTo>
                    <a:pt x="349" y="5"/>
                  </a:lnTo>
                  <a:lnTo>
                    <a:pt x="444" y="9"/>
                  </a:lnTo>
                  <a:lnTo>
                    <a:pt x="380" y="18"/>
                  </a:lnTo>
                  <a:lnTo>
                    <a:pt x="317" y="27"/>
                  </a:lnTo>
                  <a:lnTo>
                    <a:pt x="391" y="20"/>
                  </a:lnTo>
                  <a:lnTo>
                    <a:pt x="323" y="33"/>
                  </a:lnTo>
                  <a:lnTo>
                    <a:pt x="254" y="46"/>
                  </a:lnTo>
                  <a:lnTo>
                    <a:pt x="191" y="52"/>
                  </a:lnTo>
                  <a:lnTo>
                    <a:pt x="228" y="59"/>
                  </a:lnTo>
                  <a:lnTo>
                    <a:pt x="178" y="62"/>
                  </a:lnTo>
                  <a:lnTo>
                    <a:pt x="218" y="65"/>
                  </a:lnTo>
                  <a:lnTo>
                    <a:pt x="161" y="77"/>
                  </a:lnTo>
                  <a:lnTo>
                    <a:pt x="158" y="85"/>
                  </a:lnTo>
                  <a:lnTo>
                    <a:pt x="112" y="87"/>
                  </a:lnTo>
                  <a:lnTo>
                    <a:pt x="148" y="99"/>
                  </a:lnTo>
                  <a:lnTo>
                    <a:pt x="102" y="103"/>
                  </a:lnTo>
                  <a:lnTo>
                    <a:pt x="51" y="102"/>
                  </a:lnTo>
                  <a:lnTo>
                    <a:pt x="0" y="101"/>
                  </a:lnTo>
                  <a:lnTo>
                    <a:pt x="36" y="88"/>
                  </a:lnTo>
                  <a:lnTo>
                    <a:pt x="28" y="81"/>
                  </a:lnTo>
                  <a:lnTo>
                    <a:pt x="81" y="86"/>
                  </a:lnTo>
                  <a:lnTo>
                    <a:pt x="1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1" name="Freeform 355"/>
            <p:cNvSpPr>
              <a:spLocks noChangeAspect="1"/>
            </p:cNvSpPr>
            <p:nvPr/>
          </p:nvSpPr>
          <p:spPr bwMode="auto">
            <a:xfrm>
              <a:off x="1157" y="1230"/>
              <a:ext cx="246" cy="94"/>
            </a:xfrm>
            <a:custGeom>
              <a:avLst/>
              <a:gdLst>
                <a:gd name="T0" fmla="*/ 163 w 245"/>
                <a:gd name="T1" fmla="*/ 85 h 94"/>
                <a:gd name="T2" fmla="*/ 154 w 245"/>
                <a:gd name="T3" fmla="*/ 78 h 94"/>
                <a:gd name="T4" fmla="*/ 148 w 245"/>
                <a:gd name="T5" fmla="*/ 76 h 94"/>
                <a:gd name="T6" fmla="*/ 121 w 245"/>
                <a:gd name="T7" fmla="*/ 85 h 94"/>
                <a:gd name="T8" fmla="*/ 78 w 245"/>
                <a:gd name="T9" fmla="*/ 89 h 94"/>
                <a:gd name="T10" fmla="*/ 36 w 245"/>
                <a:gd name="T11" fmla="*/ 94 h 94"/>
                <a:gd name="T12" fmla="*/ 37 w 245"/>
                <a:gd name="T13" fmla="*/ 84 h 94"/>
                <a:gd name="T14" fmla="*/ 0 w 245"/>
                <a:gd name="T15" fmla="*/ 72 h 94"/>
                <a:gd name="T16" fmla="*/ 8 w 245"/>
                <a:gd name="T17" fmla="*/ 62 h 94"/>
                <a:gd name="T18" fmla="*/ 52 w 245"/>
                <a:gd name="T19" fmla="*/ 60 h 94"/>
                <a:gd name="T20" fmla="*/ 94 w 245"/>
                <a:gd name="T21" fmla="*/ 57 h 94"/>
                <a:gd name="T22" fmla="*/ 55 w 245"/>
                <a:gd name="T23" fmla="*/ 52 h 94"/>
                <a:gd name="T24" fmla="*/ 11 w 245"/>
                <a:gd name="T25" fmla="*/ 51 h 94"/>
                <a:gd name="T26" fmla="*/ 8 w 245"/>
                <a:gd name="T27" fmla="*/ 45 h 94"/>
                <a:gd name="T28" fmla="*/ 62 w 245"/>
                <a:gd name="T29" fmla="*/ 35 h 94"/>
                <a:gd name="T30" fmla="*/ 21 w 245"/>
                <a:gd name="T31" fmla="*/ 35 h 94"/>
                <a:gd name="T32" fmla="*/ 33 w 245"/>
                <a:gd name="T33" fmla="*/ 32 h 94"/>
                <a:gd name="T34" fmla="*/ 13 w 245"/>
                <a:gd name="T35" fmla="*/ 32 h 94"/>
                <a:gd name="T36" fmla="*/ 41 w 245"/>
                <a:gd name="T37" fmla="*/ 20 h 94"/>
                <a:gd name="T38" fmla="*/ 39 w 245"/>
                <a:gd name="T39" fmla="*/ 16 h 94"/>
                <a:gd name="T40" fmla="*/ 77 w 245"/>
                <a:gd name="T41" fmla="*/ 9 h 94"/>
                <a:gd name="T42" fmla="*/ 114 w 245"/>
                <a:gd name="T43" fmla="*/ 0 h 94"/>
                <a:gd name="T44" fmla="*/ 118 w 245"/>
                <a:gd name="T45" fmla="*/ 4 h 94"/>
                <a:gd name="T46" fmla="*/ 100 w 245"/>
                <a:gd name="T47" fmla="*/ 14 h 94"/>
                <a:gd name="T48" fmla="*/ 115 w 245"/>
                <a:gd name="T49" fmla="*/ 12 h 94"/>
                <a:gd name="T50" fmla="*/ 130 w 245"/>
                <a:gd name="T51" fmla="*/ 7 h 94"/>
                <a:gd name="T52" fmla="*/ 146 w 245"/>
                <a:gd name="T53" fmla="*/ 15 h 94"/>
                <a:gd name="T54" fmla="*/ 136 w 245"/>
                <a:gd name="T55" fmla="*/ 21 h 94"/>
                <a:gd name="T56" fmla="*/ 142 w 245"/>
                <a:gd name="T57" fmla="*/ 20 h 94"/>
                <a:gd name="T58" fmla="*/ 162 w 245"/>
                <a:gd name="T59" fmla="*/ 18 h 94"/>
                <a:gd name="T60" fmla="*/ 165 w 245"/>
                <a:gd name="T61" fmla="*/ 12 h 94"/>
                <a:gd name="T62" fmla="*/ 167 w 245"/>
                <a:gd name="T63" fmla="*/ 7 h 94"/>
                <a:gd name="T64" fmla="*/ 183 w 245"/>
                <a:gd name="T65" fmla="*/ 15 h 94"/>
                <a:gd name="T66" fmla="*/ 174 w 245"/>
                <a:gd name="T67" fmla="*/ 33 h 94"/>
                <a:gd name="T68" fmla="*/ 188 w 245"/>
                <a:gd name="T69" fmla="*/ 26 h 94"/>
                <a:gd name="T70" fmla="*/ 202 w 245"/>
                <a:gd name="T71" fmla="*/ 3 h 94"/>
                <a:gd name="T72" fmla="*/ 227 w 245"/>
                <a:gd name="T73" fmla="*/ 3 h 94"/>
                <a:gd name="T74" fmla="*/ 231 w 245"/>
                <a:gd name="T75" fmla="*/ 15 h 94"/>
                <a:gd name="T76" fmla="*/ 217 w 245"/>
                <a:gd name="T77" fmla="*/ 41 h 94"/>
                <a:gd name="T78" fmla="*/ 218 w 245"/>
                <a:gd name="T79" fmla="*/ 53 h 94"/>
                <a:gd name="T80" fmla="*/ 223 w 245"/>
                <a:gd name="T81" fmla="*/ 53 h 94"/>
                <a:gd name="T82" fmla="*/ 247 w 245"/>
                <a:gd name="T83" fmla="*/ 61 h 94"/>
                <a:gd name="T84" fmla="*/ 244 w 245"/>
                <a:gd name="T85" fmla="*/ 65 h 94"/>
                <a:gd name="T86" fmla="*/ 233 w 245"/>
                <a:gd name="T87" fmla="*/ 71 h 94"/>
                <a:gd name="T88" fmla="*/ 235 w 245"/>
                <a:gd name="T89" fmla="*/ 65 h 94"/>
                <a:gd name="T90" fmla="*/ 225 w 245"/>
                <a:gd name="T91" fmla="*/ 69 h 94"/>
                <a:gd name="T92" fmla="*/ 219 w 245"/>
                <a:gd name="T93" fmla="*/ 68 h 94"/>
                <a:gd name="T94" fmla="*/ 209 w 245"/>
                <a:gd name="T95" fmla="*/ 73 h 94"/>
                <a:gd name="T96" fmla="*/ 204 w 245"/>
                <a:gd name="T97" fmla="*/ 73 h 94"/>
                <a:gd name="T98" fmla="*/ 197 w 245"/>
                <a:gd name="T99" fmla="*/ 82 h 94"/>
                <a:gd name="T100" fmla="*/ 220 w 245"/>
                <a:gd name="T101" fmla="*/ 74 h 94"/>
                <a:gd name="T102" fmla="*/ 218 w 245"/>
                <a:gd name="T103" fmla="*/ 78 h 94"/>
                <a:gd name="T104" fmla="*/ 209 w 245"/>
                <a:gd name="T105" fmla="*/ 85 h 94"/>
                <a:gd name="T106" fmla="*/ 163 w 245"/>
                <a:gd name="T107" fmla="*/ 85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5"/>
                <a:gd name="T163" fmla="*/ 0 h 94"/>
                <a:gd name="T164" fmla="*/ 245 w 245"/>
                <a:gd name="T165" fmla="*/ 94 h 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5" h="94">
                  <a:moveTo>
                    <a:pt x="161" y="85"/>
                  </a:moveTo>
                  <a:lnTo>
                    <a:pt x="152" y="78"/>
                  </a:lnTo>
                  <a:lnTo>
                    <a:pt x="146" y="76"/>
                  </a:lnTo>
                  <a:lnTo>
                    <a:pt x="121" y="85"/>
                  </a:lnTo>
                  <a:lnTo>
                    <a:pt x="78" y="89"/>
                  </a:lnTo>
                  <a:lnTo>
                    <a:pt x="36" y="94"/>
                  </a:lnTo>
                  <a:lnTo>
                    <a:pt x="37" y="84"/>
                  </a:lnTo>
                  <a:lnTo>
                    <a:pt x="0" y="72"/>
                  </a:lnTo>
                  <a:lnTo>
                    <a:pt x="8" y="62"/>
                  </a:lnTo>
                  <a:lnTo>
                    <a:pt x="52" y="60"/>
                  </a:lnTo>
                  <a:lnTo>
                    <a:pt x="94" y="57"/>
                  </a:lnTo>
                  <a:lnTo>
                    <a:pt x="55" y="52"/>
                  </a:lnTo>
                  <a:lnTo>
                    <a:pt x="11" y="51"/>
                  </a:lnTo>
                  <a:lnTo>
                    <a:pt x="8" y="45"/>
                  </a:lnTo>
                  <a:lnTo>
                    <a:pt x="62" y="35"/>
                  </a:lnTo>
                  <a:lnTo>
                    <a:pt x="21" y="35"/>
                  </a:lnTo>
                  <a:lnTo>
                    <a:pt x="33" y="32"/>
                  </a:lnTo>
                  <a:lnTo>
                    <a:pt x="13" y="32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77" y="9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00" y="14"/>
                  </a:lnTo>
                  <a:lnTo>
                    <a:pt x="115" y="12"/>
                  </a:lnTo>
                  <a:lnTo>
                    <a:pt x="128" y="7"/>
                  </a:lnTo>
                  <a:lnTo>
                    <a:pt x="144" y="15"/>
                  </a:lnTo>
                  <a:lnTo>
                    <a:pt x="134" y="21"/>
                  </a:lnTo>
                  <a:lnTo>
                    <a:pt x="140" y="20"/>
                  </a:lnTo>
                  <a:lnTo>
                    <a:pt x="160" y="18"/>
                  </a:lnTo>
                  <a:lnTo>
                    <a:pt x="163" y="12"/>
                  </a:lnTo>
                  <a:lnTo>
                    <a:pt x="165" y="7"/>
                  </a:lnTo>
                  <a:lnTo>
                    <a:pt x="181" y="15"/>
                  </a:lnTo>
                  <a:lnTo>
                    <a:pt x="172" y="33"/>
                  </a:lnTo>
                  <a:lnTo>
                    <a:pt x="186" y="26"/>
                  </a:lnTo>
                  <a:lnTo>
                    <a:pt x="200" y="3"/>
                  </a:lnTo>
                  <a:lnTo>
                    <a:pt x="225" y="3"/>
                  </a:lnTo>
                  <a:lnTo>
                    <a:pt x="229" y="15"/>
                  </a:lnTo>
                  <a:lnTo>
                    <a:pt x="215" y="41"/>
                  </a:lnTo>
                  <a:lnTo>
                    <a:pt x="216" y="53"/>
                  </a:lnTo>
                  <a:lnTo>
                    <a:pt x="221" y="53"/>
                  </a:lnTo>
                  <a:lnTo>
                    <a:pt x="245" y="61"/>
                  </a:lnTo>
                  <a:lnTo>
                    <a:pt x="242" y="65"/>
                  </a:lnTo>
                  <a:lnTo>
                    <a:pt x="231" y="71"/>
                  </a:lnTo>
                  <a:lnTo>
                    <a:pt x="233" y="65"/>
                  </a:lnTo>
                  <a:lnTo>
                    <a:pt x="223" y="69"/>
                  </a:lnTo>
                  <a:lnTo>
                    <a:pt x="217" y="68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195" y="82"/>
                  </a:lnTo>
                  <a:lnTo>
                    <a:pt x="218" y="74"/>
                  </a:lnTo>
                  <a:lnTo>
                    <a:pt x="216" y="78"/>
                  </a:lnTo>
                  <a:lnTo>
                    <a:pt x="207" y="85"/>
                  </a:lnTo>
                  <a:lnTo>
                    <a:pt x="161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2" name="Freeform 356"/>
            <p:cNvSpPr>
              <a:spLocks noChangeAspect="1"/>
            </p:cNvSpPr>
            <p:nvPr/>
          </p:nvSpPr>
          <p:spPr bwMode="auto">
            <a:xfrm>
              <a:off x="1084" y="1210"/>
              <a:ext cx="179" cy="63"/>
            </a:xfrm>
            <a:custGeom>
              <a:avLst/>
              <a:gdLst>
                <a:gd name="T0" fmla="*/ 81 w 178"/>
                <a:gd name="T1" fmla="*/ 43 h 63"/>
                <a:gd name="T2" fmla="*/ 53 w 178"/>
                <a:gd name="T3" fmla="*/ 56 h 63"/>
                <a:gd name="T4" fmla="*/ 13 w 178"/>
                <a:gd name="T5" fmla="*/ 63 h 63"/>
                <a:gd name="T6" fmla="*/ 7 w 178"/>
                <a:gd name="T7" fmla="*/ 50 h 63"/>
                <a:gd name="T8" fmla="*/ 0 w 178"/>
                <a:gd name="T9" fmla="*/ 44 h 63"/>
                <a:gd name="T10" fmla="*/ 25 w 178"/>
                <a:gd name="T11" fmla="*/ 32 h 63"/>
                <a:gd name="T12" fmla="*/ 35 w 178"/>
                <a:gd name="T13" fmla="*/ 25 h 63"/>
                <a:gd name="T14" fmla="*/ 66 w 178"/>
                <a:gd name="T15" fmla="*/ 12 h 63"/>
                <a:gd name="T16" fmla="*/ 64 w 178"/>
                <a:gd name="T17" fmla="*/ 2 h 63"/>
                <a:gd name="T18" fmla="*/ 121 w 178"/>
                <a:gd name="T19" fmla="*/ 0 h 63"/>
                <a:gd name="T20" fmla="*/ 134 w 178"/>
                <a:gd name="T21" fmla="*/ 4 h 63"/>
                <a:gd name="T22" fmla="*/ 139 w 178"/>
                <a:gd name="T23" fmla="*/ 7 h 63"/>
                <a:gd name="T24" fmla="*/ 167 w 178"/>
                <a:gd name="T25" fmla="*/ 4 h 63"/>
                <a:gd name="T26" fmla="*/ 180 w 178"/>
                <a:gd name="T27" fmla="*/ 18 h 63"/>
                <a:gd name="T28" fmla="*/ 141 w 178"/>
                <a:gd name="T29" fmla="*/ 28 h 63"/>
                <a:gd name="T30" fmla="*/ 100 w 178"/>
                <a:gd name="T31" fmla="*/ 38 h 63"/>
                <a:gd name="T32" fmla="*/ 81 w 178"/>
                <a:gd name="T33" fmla="*/ 4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8"/>
                <a:gd name="T52" fmla="*/ 0 h 63"/>
                <a:gd name="T53" fmla="*/ 178 w 17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8" h="63">
                  <a:moveTo>
                    <a:pt x="81" y="43"/>
                  </a:moveTo>
                  <a:lnTo>
                    <a:pt x="53" y="56"/>
                  </a:lnTo>
                  <a:lnTo>
                    <a:pt x="13" y="63"/>
                  </a:lnTo>
                  <a:lnTo>
                    <a:pt x="7" y="50"/>
                  </a:lnTo>
                  <a:lnTo>
                    <a:pt x="0" y="44"/>
                  </a:lnTo>
                  <a:lnTo>
                    <a:pt x="25" y="32"/>
                  </a:lnTo>
                  <a:lnTo>
                    <a:pt x="35" y="25"/>
                  </a:lnTo>
                  <a:lnTo>
                    <a:pt x="66" y="12"/>
                  </a:lnTo>
                  <a:lnTo>
                    <a:pt x="64" y="2"/>
                  </a:lnTo>
                  <a:lnTo>
                    <a:pt x="119" y="0"/>
                  </a:lnTo>
                  <a:lnTo>
                    <a:pt x="132" y="4"/>
                  </a:lnTo>
                  <a:lnTo>
                    <a:pt x="137" y="7"/>
                  </a:lnTo>
                  <a:lnTo>
                    <a:pt x="165" y="4"/>
                  </a:lnTo>
                  <a:lnTo>
                    <a:pt x="178" y="18"/>
                  </a:lnTo>
                  <a:lnTo>
                    <a:pt x="139" y="28"/>
                  </a:lnTo>
                  <a:lnTo>
                    <a:pt x="98" y="38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3" name="Freeform 357"/>
            <p:cNvSpPr>
              <a:spLocks noChangeAspect="1"/>
            </p:cNvSpPr>
            <p:nvPr/>
          </p:nvSpPr>
          <p:spPr bwMode="auto">
            <a:xfrm>
              <a:off x="1818" y="1688"/>
              <a:ext cx="120" cy="111"/>
            </a:xfrm>
            <a:custGeom>
              <a:avLst/>
              <a:gdLst>
                <a:gd name="T0" fmla="*/ 63 w 119"/>
                <a:gd name="T1" fmla="*/ 89 h 110"/>
                <a:gd name="T2" fmla="*/ 65 w 119"/>
                <a:gd name="T3" fmla="*/ 86 h 110"/>
                <a:gd name="T4" fmla="*/ 29 w 119"/>
                <a:gd name="T5" fmla="*/ 90 h 110"/>
                <a:gd name="T6" fmla="*/ 0 w 119"/>
                <a:gd name="T7" fmla="*/ 87 h 110"/>
                <a:gd name="T8" fmla="*/ 7 w 119"/>
                <a:gd name="T9" fmla="*/ 79 h 110"/>
                <a:gd name="T10" fmla="*/ 21 w 119"/>
                <a:gd name="T11" fmla="*/ 69 h 110"/>
                <a:gd name="T12" fmla="*/ 7 w 119"/>
                <a:gd name="T13" fmla="*/ 69 h 110"/>
                <a:gd name="T14" fmla="*/ 13 w 119"/>
                <a:gd name="T15" fmla="*/ 66 h 110"/>
                <a:gd name="T16" fmla="*/ 30 w 119"/>
                <a:gd name="T17" fmla="*/ 57 h 110"/>
                <a:gd name="T18" fmla="*/ 32 w 119"/>
                <a:gd name="T19" fmla="*/ 58 h 110"/>
                <a:gd name="T20" fmla="*/ 35 w 119"/>
                <a:gd name="T21" fmla="*/ 51 h 110"/>
                <a:gd name="T22" fmla="*/ 31 w 119"/>
                <a:gd name="T23" fmla="*/ 47 h 110"/>
                <a:gd name="T24" fmla="*/ 38 w 119"/>
                <a:gd name="T25" fmla="*/ 44 h 110"/>
                <a:gd name="T26" fmla="*/ 57 w 119"/>
                <a:gd name="T27" fmla="*/ 19 h 110"/>
                <a:gd name="T28" fmla="*/ 80 w 119"/>
                <a:gd name="T29" fmla="*/ 2 h 110"/>
                <a:gd name="T30" fmla="*/ 90 w 119"/>
                <a:gd name="T31" fmla="*/ 0 h 110"/>
                <a:gd name="T32" fmla="*/ 97 w 119"/>
                <a:gd name="T33" fmla="*/ 0 h 110"/>
                <a:gd name="T34" fmla="*/ 84 w 119"/>
                <a:gd name="T35" fmla="*/ 5 h 110"/>
                <a:gd name="T36" fmla="*/ 88 w 119"/>
                <a:gd name="T37" fmla="*/ 10 h 110"/>
                <a:gd name="T38" fmla="*/ 80 w 119"/>
                <a:gd name="T39" fmla="*/ 16 h 110"/>
                <a:gd name="T40" fmla="*/ 56 w 119"/>
                <a:gd name="T41" fmla="*/ 44 h 110"/>
                <a:gd name="T42" fmla="*/ 75 w 119"/>
                <a:gd name="T43" fmla="*/ 31 h 110"/>
                <a:gd name="T44" fmla="*/ 72 w 119"/>
                <a:gd name="T45" fmla="*/ 35 h 110"/>
                <a:gd name="T46" fmla="*/ 85 w 119"/>
                <a:gd name="T47" fmla="*/ 34 h 110"/>
                <a:gd name="T48" fmla="*/ 73 w 119"/>
                <a:gd name="T49" fmla="*/ 41 h 110"/>
                <a:gd name="T50" fmla="*/ 73 w 119"/>
                <a:gd name="T51" fmla="*/ 45 h 110"/>
                <a:gd name="T52" fmla="*/ 86 w 119"/>
                <a:gd name="T53" fmla="*/ 47 h 110"/>
                <a:gd name="T54" fmla="*/ 83 w 119"/>
                <a:gd name="T55" fmla="*/ 52 h 110"/>
                <a:gd name="T56" fmla="*/ 101 w 119"/>
                <a:gd name="T57" fmla="*/ 45 h 110"/>
                <a:gd name="T58" fmla="*/ 100 w 119"/>
                <a:gd name="T59" fmla="*/ 49 h 110"/>
                <a:gd name="T60" fmla="*/ 115 w 119"/>
                <a:gd name="T61" fmla="*/ 48 h 110"/>
                <a:gd name="T62" fmla="*/ 104 w 119"/>
                <a:gd name="T63" fmla="*/ 61 h 110"/>
                <a:gd name="T64" fmla="*/ 107 w 119"/>
                <a:gd name="T65" fmla="*/ 67 h 110"/>
                <a:gd name="T66" fmla="*/ 101 w 119"/>
                <a:gd name="T67" fmla="*/ 71 h 110"/>
                <a:gd name="T68" fmla="*/ 121 w 119"/>
                <a:gd name="T69" fmla="*/ 67 h 110"/>
                <a:gd name="T70" fmla="*/ 102 w 119"/>
                <a:gd name="T71" fmla="*/ 79 h 110"/>
                <a:gd name="T72" fmla="*/ 104 w 119"/>
                <a:gd name="T73" fmla="*/ 83 h 110"/>
                <a:gd name="T74" fmla="*/ 103 w 119"/>
                <a:gd name="T75" fmla="*/ 83 h 110"/>
                <a:gd name="T76" fmla="*/ 102 w 119"/>
                <a:gd name="T77" fmla="*/ 90 h 110"/>
                <a:gd name="T78" fmla="*/ 119 w 119"/>
                <a:gd name="T79" fmla="*/ 77 h 110"/>
                <a:gd name="T80" fmla="*/ 112 w 119"/>
                <a:gd name="T81" fmla="*/ 90 h 110"/>
                <a:gd name="T82" fmla="*/ 120 w 119"/>
                <a:gd name="T83" fmla="*/ 86 h 110"/>
                <a:gd name="T84" fmla="*/ 121 w 119"/>
                <a:gd name="T85" fmla="*/ 92 h 110"/>
                <a:gd name="T86" fmla="*/ 106 w 119"/>
                <a:gd name="T87" fmla="*/ 112 h 110"/>
                <a:gd name="T88" fmla="*/ 98 w 119"/>
                <a:gd name="T89" fmla="*/ 109 h 110"/>
                <a:gd name="T90" fmla="*/ 100 w 119"/>
                <a:gd name="T91" fmla="*/ 101 h 110"/>
                <a:gd name="T92" fmla="*/ 89 w 119"/>
                <a:gd name="T93" fmla="*/ 107 h 110"/>
                <a:gd name="T94" fmla="*/ 98 w 119"/>
                <a:gd name="T95" fmla="*/ 90 h 110"/>
                <a:gd name="T96" fmla="*/ 95 w 119"/>
                <a:gd name="T97" fmla="*/ 85 h 110"/>
                <a:gd name="T98" fmla="*/ 84 w 119"/>
                <a:gd name="T99" fmla="*/ 96 h 110"/>
                <a:gd name="T100" fmla="*/ 89 w 119"/>
                <a:gd name="T101" fmla="*/ 90 h 110"/>
                <a:gd name="T102" fmla="*/ 58 w 119"/>
                <a:gd name="T103" fmla="*/ 107 h 110"/>
                <a:gd name="T104" fmla="*/ 58 w 119"/>
                <a:gd name="T105" fmla="*/ 102 h 110"/>
                <a:gd name="T106" fmla="*/ 83 w 119"/>
                <a:gd name="T107" fmla="*/ 88 h 110"/>
                <a:gd name="T108" fmla="*/ 78 w 119"/>
                <a:gd name="T109" fmla="*/ 90 h 110"/>
                <a:gd name="T110" fmla="*/ 81 w 119"/>
                <a:gd name="T111" fmla="*/ 86 h 110"/>
                <a:gd name="T112" fmla="*/ 72 w 119"/>
                <a:gd name="T113" fmla="*/ 89 h 110"/>
                <a:gd name="T114" fmla="*/ 63 w 119"/>
                <a:gd name="T115" fmla="*/ 93 h 110"/>
                <a:gd name="T116" fmla="*/ 55 w 119"/>
                <a:gd name="T117" fmla="*/ 92 h 110"/>
                <a:gd name="T118" fmla="*/ 63 w 119"/>
                <a:gd name="T119" fmla="*/ 89 h 1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9"/>
                <a:gd name="T181" fmla="*/ 0 h 110"/>
                <a:gd name="T182" fmla="*/ 119 w 119"/>
                <a:gd name="T183" fmla="*/ 110 h 1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9" h="110">
                  <a:moveTo>
                    <a:pt x="61" y="87"/>
                  </a:moveTo>
                  <a:lnTo>
                    <a:pt x="63" y="84"/>
                  </a:lnTo>
                  <a:lnTo>
                    <a:pt x="29" y="88"/>
                  </a:lnTo>
                  <a:lnTo>
                    <a:pt x="0" y="85"/>
                  </a:lnTo>
                  <a:lnTo>
                    <a:pt x="7" y="77"/>
                  </a:lnTo>
                  <a:lnTo>
                    <a:pt x="21" y="67"/>
                  </a:lnTo>
                  <a:lnTo>
                    <a:pt x="7" y="67"/>
                  </a:lnTo>
                  <a:lnTo>
                    <a:pt x="13" y="64"/>
                  </a:lnTo>
                  <a:lnTo>
                    <a:pt x="30" y="55"/>
                  </a:lnTo>
                  <a:lnTo>
                    <a:pt x="32" y="56"/>
                  </a:lnTo>
                  <a:lnTo>
                    <a:pt x="35" y="51"/>
                  </a:lnTo>
                  <a:lnTo>
                    <a:pt x="31" y="47"/>
                  </a:lnTo>
                  <a:lnTo>
                    <a:pt x="38" y="44"/>
                  </a:lnTo>
                  <a:lnTo>
                    <a:pt x="57" y="19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82" y="5"/>
                  </a:lnTo>
                  <a:lnTo>
                    <a:pt x="86" y="10"/>
                  </a:lnTo>
                  <a:lnTo>
                    <a:pt x="78" y="16"/>
                  </a:lnTo>
                  <a:lnTo>
                    <a:pt x="56" y="44"/>
                  </a:lnTo>
                  <a:lnTo>
                    <a:pt x="73" y="31"/>
                  </a:lnTo>
                  <a:lnTo>
                    <a:pt x="70" y="35"/>
                  </a:lnTo>
                  <a:lnTo>
                    <a:pt x="83" y="34"/>
                  </a:lnTo>
                  <a:lnTo>
                    <a:pt x="71" y="41"/>
                  </a:lnTo>
                  <a:lnTo>
                    <a:pt x="71" y="45"/>
                  </a:lnTo>
                  <a:lnTo>
                    <a:pt x="84" y="47"/>
                  </a:lnTo>
                  <a:lnTo>
                    <a:pt x="81" y="52"/>
                  </a:lnTo>
                  <a:lnTo>
                    <a:pt x="99" y="45"/>
                  </a:lnTo>
                  <a:lnTo>
                    <a:pt x="98" y="49"/>
                  </a:lnTo>
                  <a:lnTo>
                    <a:pt x="113" y="48"/>
                  </a:lnTo>
                  <a:lnTo>
                    <a:pt x="102" y="59"/>
                  </a:lnTo>
                  <a:lnTo>
                    <a:pt x="105" y="65"/>
                  </a:lnTo>
                  <a:lnTo>
                    <a:pt x="99" y="69"/>
                  </a:lnTo>
                  <a:lnTo>
                    <a:pt x="119" y="65"/>
                  </a:lnTo>
                  <a:lnTo>
                    <a:pt x="100" y="77"/>
                  </a:lnTo>
                  <a:lnTo>
                    <a:pt x="102" y="81"/>
                  </a:lnTo>
                  <a:lnTo>
                    <a:pt x="101" y="81"/>
                  </a:lnTo>
                  <a:lnTo>
                    <a:pt x="100" y="88"/>
                  </a:lnTo>
                  <a:lnTo>
                    <a:pt x="117" y="75"/>
                  </a:lnTo>
                  <a:lnTo>
                    <a:pt x="110" y="88"/>
                  </a:lnTo>
                  <a:lnTo>
                    <a:pt x="118" y="84"/>
                  </a:lnTo>
                  <a:lnTo>
                    <a:pt x="119" y="90"/>
                  </a:lnTo>
                  <a:lnTo>
                    <a:pt x="104" y="110"/>
                  </a:lnTo>
                  <a:lnTo>
                    <a:pt x="96" y="107"/>
                  </a:lnTo>
                  <a:lnTo>
                    <a:pt x="98" y="99"/>
                  </a:lnTo>
                  <a:lnTo>
                    <a:pt x="87" y="105"/>
                  </a:lnTo>
                  <a:lnTo>
                    <a:pt x="96" y="88"/>
                  </a:lnTo>
                  <a:lnTo>
                    <a:pt x="93" y="83"/>
                  </a:lnTo>
                  <a:lnTo>
                    <a:pt x="82" y="94"/>
                  </a:lnTo>
                  <a:lnTo>
                    <a:pt x="87" y="88"/>
                  </a:lnTo>
                  <a:lnTo>
                    <a:pt x="58" y="105"/>
                  </a:lnTo>
                  <a:lnTo>
                    <a:pt x="58" y="100"/>
                  </a:lnTo>
                  <a:lnTo>
                    <a:pt x="81" y="86"/>
                  </a:lnTo>
                  <a:lnTo>
                    <a:pt x="76" y="88"/>
                  </a:lnTo>
                  <a:lnTo>
                    <a:pt x="79" y="84"/>
                  </a:lnTo>
                  <a:lnTo>
                    <a:pt x="70" y="87"/>
                  </a:lnTo>
                  <a:lnTo>
                    <a:pt x="61" y="91"/>
                  </a:lnTo>
                  <a:lnTo>
                    <a:pt x="55" y="90"/>
                  </a:lnTo>
                  <a:lnTo>
                    <a:pt x="61" y="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4" name="Freeform 358"/>
            <p:cNvSpPr>
              <a:spLocks noChangeAspect="1"/>
            </p:cNvSpPr>
            <p:nvPr/>
          </p:nvSpPr>
          <p:spPr bwMode="auto">
            <a:xfrm>
              <a:off x="1587" y="1168"/>
              <a:ext cx="211" cy="37"/>
            </a:xfrm>
            <a:custGeom>
              <a:avLst/>
              <a:gdLst>
                <a:gd name="T0" fmla="*/ 84 w 210"/>
                <a:gd name="T1" fmla="*/ 19 h 37"/>
                <a:gd name="T2" fmla="*/ 63 w 210"/>
                <a:gd name="T3" fmla="*/ 10 h 37"/>
                <a:gd name="T4" fmla="*/ 93 w 210"/>
                <a:gd name="T5" fmla="*/ 10 h 37"/>
                <a:gd name="T6" fmla="*/ 37 w 210"/>
                <a:gd name="T7" fmla="*/ 7 h 37"/>
                <a:gd name="T8" fmla="*/ 47 w 210"/>
                <a:gd name="T9" fmla="*/ 0 h 37"/>
                <a:gd name="T10" fmla="*/ 0 w 210"/>
                <a:gd name="T11" fmla="*/ 1 h 37"/>
                <a:gd name="T12" fmla="*/ 44 w 210"/>
                <a:gd name="T13" fmla="*/ 8 h 37"/>
                <a:gd name="T14" fmla="*/ 35 w 210"/>
                <a:gd name="T15" fmla="*/ 22 h 37"/>
                <a:gd name="T16" fmla="*/ 29 w 210"/>
                <a:gd name="T17" fmla="*/ 37 h 37"/>
                <a:gd name="T18" fmla="*/ 72 w 210"/>
                <a:gd name="T19" fmla="*/ 37 h 37"/>
                <a:gd name="T20" fmla="*/ 118 w 210"/>
                <a:gd name="T21" fmla="*/ 35 h 37"/>
                <a:gd name="T22" fmla="*/ 162 w 210"/>
                <a:gd name="T23" fmla="*/ 34 h 37"/>
                <a:gd name="T24" fmla="*/ 207 w 210"/>
                <a:gd name="T25" fmla="*/ 33 h 37"/>
                <a:gd name="T26" fmla="*/ 212 w 210"/>
                <a:gd name="T27" fmla="*/ 26 h 37"/>
                <a:gd name="T28" fmla="*/ 178 w 210"/>
                <a:gd name="T29" fmla="*/ 18 h 37"/>
                <a:gd name="T30" fmla="*/ 132 w 210"/>
                <a:gd name="T31" fmla="*/ 18 h 37"/>
                <a:gd name="T32" fmla="*/ 84 w 210"/>
                <a:gd name="T33" fmla="*/ 1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0"/>
                <a:gd name="T52" fmla="*/ 0 h 37"/>
                <a:gd name="T53" fmla="*/ 210 w 210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0" h="37">
                  <a:moveTo>
                    <a:pt x="84" y="19"/>
                  </a:moveTo>
                  <a:lnTo>
                    <a:pt x="63" y="10"/>
                  </a:lnTo>
                  <a:lnTo>
                    <a:pt x="93" y="10"/>
                  </a:lnTo>
                  <a:lnTo>
                    <a:pt x="37" y="7"/>
                  </a:lnTo>
                  <a:lnTo>
                    <a:pt x="47" y="0"/>
                  </a:lnTo>
                  <a:lnTo>
                    <a:pt x="0" y="1"/>
                  </a:lnTo>
                  <a:lnTo>
                    <a:pt x="44" y="8"/>
                  </a:lnTo>
                  <a:lnTo>
                    <a:pt x="35" y="22"/>
                  </a:lnTo>
                  <a:lnTo>
                    <a:pt x="29" y="37"/>
                  </a:lnTo>
                  <a:lnTo>
                    <a:pt x="72" y="37"/>
                  </a:lnTo>
                  <a:lnTo>
                    <a:pt x="116" y="35"/>
                  </a:lnTo>
                  <a:lnTo>
                    <a:pt x="160" y="34"/>
                  </a:lnTo>
                  <a:lnTo>
                    <a:pt x="205" y="33"/>
                  </a:lnTo>
                  <a:lnTo>
                    <a:pt x="210" y="26"/>
                  </a:lnTo>
                  <a:lnTo>
                    <a:pt x="176" y="18"/>
                  </a:lnTo>
                  <a:lnTo>
                    <a:pt x="130" y="18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5" name="Freeform 359"/>
            <p:cNvSpPr>
              <a:spLocks noChangeAspect="1"/>
            </p:cNvSpPr>
            <p:nvPr/>
          </p:nvSpPr>
          <p:spPr bwMode="auto">
            <a:xfrm>
              <a:off x="1659" y="1096"/>
              <a:ext cx="135" cy="48"/>
            </a:xfrm>
            <a:custGeom>
              <a:avLst/>
              <a:gdLst>
                <a:gd name="T0" fmla="*/ 28 w 134"/>
                <a:gd name="T1" fmla="*/ 14 h 48"/>
                <a:gd name="T2" fmla="*/ 18 w 134"/>
                <a:gd name="T3" fmla="*/ 9 h 48"/>
                <a:gd name="T4" fmla="*/ 63 w 134"/>
                <a:gd name="T5" fmla="*/ 0 h 48"/>
                <a:gd name="T6" fmla="*/ 122 w 134"/>
                <a:gd name="T7" fmla="*/ 10 h 48"/>
                <a:gd name="T8" fmla="*/ 109 w 134"/>
                <a:gd name="T9" fmla="*/ 25 h 48"/>
                <a:gd name="T10" fmla="*/ 136 w 134"/>
                <a:gd name="T11" fmla="*/ 29 h 48"/>
                <a:gd name="T12" fmla="*/ 88 w 134"/>
                <a:gd name="T13" fmla="*/ 38 h 48"/>
                <a:gd name="T14" fmla="*/ 65 w 134"/>
                <a:gd name="T15" fmla="*/ 48 h 48"/>
                <a:gd name="T16" fmla="*/ 56 w 134"/>
                <a:gd name="T17" fmla="*/ 40 h 48"/>
                <a:gd name="T18" fmla="*/ 55 w 134"/>
                <a:gd name="T19" fmla="*/ 48 h 48"/>
                <a:gd name="T20" fmla="*/ 8 w 134"/>
                <a:gd name="T21" fmla="*/ 35 h 48"/>
                <a:gd name="T22" fmla="*/ 64 w 134"/>
                <a:gd name="T23" fmla="*/ 29 h 48"/>
                <a:gd name="T24" fmla="*/ 0 w 134"/>
                <a:gd name="T25" fmla="*/ 23 h 48"/>
                <a:gd name="T26" fmla="*/ 28 w 134"/>
                <a:gd name="T27" fmla="*/ 14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"/>
                <a:gd name="T43" fmla="*/ 0 h 48"/>
                <a:gd name="T44" fmla="*/ 134 w 13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" h="48">
                  <a:moveTo>
                    <a:pt x="28" y="14"/>
                  </a:moveTo>
                  <a:lnTo>
                    <a:pt x="18" y="9"/>
                  </a:lnTo>
                  <a:lnTo>
                    <a:pt x="63" y="0"/>
                  </a:lnTo>
                  <a:lnTo>
                    <a:pt x="120" y="10"/>
                  </a:lnTo>
                  <a:lnTo>
                    <a:pt x="107" y="25"/>
                  </a:lnTo>
                  <a:lnTo>
                    <a:pt x="134" y="29"/>
                  </a:lnTo>
                  <a:lnTo>
                    <a:pt x="86" y="3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55" y="48"/>
                  </a:lnTo>
                  <a:lnTo>
                    <a:pt x="8" y="35"/>
                  </a:lnTo>
                  <a:lnTo>
                    <a:pt x="64" y="29"/>
                  </a:lnTo>
                  <a:lnTo>
                    <a:pt x="0" y="23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6" name="Freeform 360"/>
            <p:cNvSpPr>
              <a:spLocks noChangeAspect="1"/>
            </p:cNvSpPr>
            <p:nvPr/>
          </p:nvSpPr>
          <p:spPr bwMode="auto">
            <a:xfrm>
              <a:off x="1271" y="1168"/>
              <a:ext cx="181" cy="43"/>
            </a:xfrm>
            <a:custGeom>
              <a:avLst/>
              <a:gdLst>
                <a:gd name="T0" fmla="*/ 48 w 180"/>
                <a:gd name="T1" fmla="*/ 43 h 43"/>
                <a:gd name="T2" fmla="*/ 31 w 180"/>
                <a:gd name="T3" fmla="*/ 38 h 43"/>
                <a:gd name="T4" fmla="*/ 89 w 180"/>
                <a:gd name="T5" fmla="*/ 27 h 43"/>
                <a:gd name="T6" fmla="*/ 44 w 180"/>
                <a:gd name="T7" fmla="*/ 27 h 43"/>
                <a:gd name="T8" fmla="*/ 0 w 180"/>
                <a:gd name="T9" fmla="*/ 27 h 43"/>
                <a:gd name="T10" fmla="*/ 42 w 180"/>
                <a:gd name="T11" fmla="*/ 20 h 43"/>
                <a:gd name="T12" fmla="*/ 23 w 180"/>
                <a:gd name="T13" fmla="*/ 18 h 43"/>
                <a:gd name="T14" fmla="*/ 51 w 180"/>
                <a:gd name="T15" fmla="*/ 16 h 43"/>
                <a:gd name="T16" fmla="*/ 38 w 180"/>
                <a:gd name="T17" fmla="*/ 11 h 43"/>
                <a:gd name="T18" fmla="*/ 92 w 180"/>
                <a:gd name="T19" fmla="*/ 13 h 43"/>
                <a:gd name="T20" fmla="*/ 127 w 180"/>
                <a:gd name="T21" fmla="*/ 22 h 43"/>
                <a:gd name="T22" fmla="*/ 128 w 180"/>
                <a:gd name="T23" fmla="*/ 7 h 43"/>
                <a:gd name="T24" fmla="*/ 159 w 180"/>
                <a:gd name="T25" fmla="*/ 0 h 43"/>
                <a:gd name="T26" fmla="*/ 146 w 180"/>
                <a:gd name="T27" fmla="*/ 18 h 43"/>
                <a:gd name="T28" fmla="*/ 182 w 180"/>
                <a:gd name="T29" fmla="*/ 17 h 43"/>
                <a:gd name="T30" fmla="*/ 154 w 180"/>
                <a:gd name="T31" fmla="*/ 31 h 43"/>
                <a:gd name="T32" fmla="*/ 132 w 180"/>
                <a:gd name="T33" fmla="*/ 30 h 43"/>
                <a:gd name="T34" fmla="*/ 92 w 180"/>
                <a:gd name="T35" fmla="*/ 37 h 43"/>
                <a:gd name="T36" fmla="*/ 48 w 180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3"/>
                <a:gd name="T59" fmla="*/ 180 w 180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3">
                  <a:moveTo>
                    <a:pt x="48" y="43"/>
                  </a:moveTo>
                  <a:lnTo>
                    <a:pt x="31" y="38"/>
                  </a:lnTo>
                  <a:lnTo>
                    <a:pt x="89" y="27"/>
                  </a:lnTo>
                  <a:lnTo>
                    <a:pt x="44" y="27"/>
                  </a:lnTo>
                  <a:lnTo>
                    <a:pt x="0" y="27"/>
                  </a:lnTo>
                  <a:lnTo>
                    <a:pt x="42" y="20"/>
                  </a:lnTo>
                  <a:lnTo>
                    <a:pt x="23" y="18"/>
                  </a:lnTo>
                  <a:lnTo>
                    <a:pt x="51" y="16"/>
                  </a:lnTo>
                  <a:lnTo>
                    <a:pt x="38" y="11"/>
                  </a:lnTo>
                  <a:lnTo>
                    <a:pt x="90" y="13"/>
                  </a:lnTo>
                  <a:lnTo>
                    <a:pt x="125" y="22"/>
                  </a:lnTo>
                  <a:lnTo>
                    <a:pt x="126" y="7"/>
                  </a:lnTo>
                  <a:lnTo>
                    <a:pt x="157" y="0"/>
                  </a:lnTo>
                  <a:lnTo>
                    <a:pt x="144" y="18"/>
                  </a:lnTo>
                  <a:lnTo>
                    <a:pt x="180" y="17"/>
                  </a:lnTo>
                  <a:lnTo>
                    <a:pt x="152" y="31"/>
                  </a:lnTo>
                  <a:lnTo>
                    <a:pt x="130" y="30"/>
                  </a:lnTo>
                  <a:lnTo>
                    <a:pt x="90" y="37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7" name="Freeform 361"/>
            <p:cNvSpPr>
              <a:spLocks noChangeAspect="1"/>
            </p:cNvSpPr>
            <p:nvPr/>
          </p:nvSpPr>
          <p:spPr bwMode="auto">
            <a:xfrm>
              <a:off x="1511" y="1378"/>
              <a:ext cx="112" cy="56"/>
            </a:xfrm>
            <a:custGeom>
              <a:avLst/>
              <a:gdLst>
                <a:gd name="T0" fmla="*/ 78 w 112"/>
                <a:gd name="T1" fmla="*/ 42 h 56"/>
                <a:gd name="T2" fmla="*/ 70 w 112"/>
                <a:gd name="T3" fmla="*/ 38 h 56"/>
                <a:gd name="T4" fmla="*/ 70 w 112"/>
                <a:gd name="T5" fmla="*/ 35 h 56"/>
                <a:gd name="T6" fmla="*/ 61 w 112"/>
                <a:gd name="T7" fmla="*/ 39 h 56"/>
                <a:gd name="T8" fmla="*/ 25 w 112"/>
                <a:gd name="T9" fmla="*/ 56 h 56"/>
                <a:gd name="T10" fmla="*/ 24 w 112"/>
                <a:gd name="T11" fmla="*/ 44 h 56"/>
                <a:gd name="T12" fmla="*/ 0 w 112"/>
                <a:gd name="T13" fmla="*/ 46 h 56"/>
                <a:gd name="T14" fmla="*/ 24 w 112"/>
                <a:gd name="T15" fmla="*/ 34 h 56"/>
                <a:gd name="T16" fmla="*/ 38 w 112"/>
                <a:gd name="T17" fmla="*/ 16 h 56"/>
                <a:gd name="T18" fmla="*/ 53 w 112"/>
                <a:gd name="T19" fmla="*/ 0 h 56"/>
                <a:gd name="T20" fmla="*/ 62 w 112"/>
                <a:gd name="T21" fmla="*/ 5 h 56"/>
                <a:gd name="T22" fmla="*/ 60 w 112"/>
                <a:gd name="T23" fmla="*/ 12 h 56"/>
                <a:gd name="T24" fmla="*/ 69 w 112"/>
                <a:gd name="T25" fmla="*/ 10 h 56"/>
                <a:gd name="T26" fmla="*/ 97 w 112"/>
                <a:gd name="T27" fmla="*/ 27 h 56"/>
                <a:gd name="T28" fmla="*/ 87 w 112"/>
                <a:gd name="T29" fmla="*/ 38 h 56"/>
                <a:gd name="T30" fmla="*/ 110 w 112"/>
                <a:gd name="T31" fmla="*/ 38 h 56"/>
                <a:gd name="T32" fmla="*/ 112 w 112"/>
                <a:gd name="T33" fmla="*/ 43 h 56"/>
                <a:gd name="T34" fmla="*/ 93 w 112"/>
                <a:gd name="T35" fmla="*/ 49 h 56"/>
                <a:gd name="T36" fmla="*/ 78 w 112"/>
                <a:gd name="T37" fmla="*/ 42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56"/>
                <a:gd name="T59" fmla="*/ 112 w 112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56">
                  <a:moveTo>
                    <a:pt x="78" y="42"/>
                  </a:moveTo>
                  <a:lnTo>
                    <a:pt x="70" y="38"/>
                  </a:lnTo>
                  <a:lnTo>
                    <a:pt x="70" y="35"/>
                  </a:lnTo>
                  <a:lnTo>
                    <a:pt x="61" y="39"/>
                  </a:lnTo>
                  <a:lnTo>
                    <a:pt x="25" y="56"/>
                  </a:lnTo>
                  <a:lnTo>
                    <a:pt x="24" y="44"/>
                  </a:lnTo>
                  <a:lnTo>
                    <a:pt x="0" y="46"/>
                  </a:lnTo>
                  <a:lnTo>
                    <a:pt x="24" y="34"/>
                  </a:lnTo>
                  <a:lnTo>
                    <a:pt x="38" y="16"/>
                  </a:lnTo>
                  <a:lnTo>
                    <a:pt x="53" y="0"/>
                  </a:lnTo>
                  <a:lnTo>
                    <a:pt x="62" y="5"/>
                  </a:lnTo>
                  <a:lnTo>
                    <a:pt x="60" y="12"/>
                  </a:lnTo>
                  <a:lnTo>
                    <a:pt x="69" y="10"/>
                  </a:lnTo>
                  <a:lnTo>
                    <a:pt x="97" y="27"/>
                  </a:lnTo>
                  <a:lnTo>
                    <a:pt x="87" y="38"/>
                  </a:lnTo>
                  <a:lnTo>
                    <a:pt x="110" y="38"/>
                  </a:lnTo>
                  <a:lnTo>
                    <a:pt x="112" y="43"/>
                  </a:lnTo>
                  <a:lnTo>
                    <a:pt x="93" y="4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8" name="Freeform 362"/>
            <p:cNvSpPr>
              <a:spLocks noChangeAspect="1"/>
            </p:cNvSpPr>
            <p:nvPr/>
          </p:nvSpPr>
          <p:spPr bwMode="auto">
            <a:xfrm>
              <a:off x="1427" y="1223"/>
              <a:ext cx="100" cy="43"/>
            </a:xfrm>
            <a:custGeom>
              <a:avLst/>
              <a:gdLst>
                <a:gd name="T0" fmla="*/ 101 w 99"/>
                <a:gd name="T1" fmla="*/ 0 h 43"/>
                <a:gd name="T2" fmla="*/ 41 w 99"/>
                <a:gd name="T3" fmla="*/ 0 h 43"/>
                <a:gd name="T4" fmla="*/ 47 w 99"/>
                <a:gd name="T5" fmla="*/ 10 h 43"/>
                <a:gd name="T6" fmla="*/ 35 w 99"/>
                <a:gd name="T7" fmla="*/ 18 h 43"/>
                <a:gd name="T8" fmla="*/ 0 w 99"/>
                <a:gd name="T9" fmla="*/ 19 h 43"/>
                <a:gd name="T10" fmla="*/ 21 w 99"/>
                <a:gd name="T11" fmla="*/ 31 h 43"/>
                <a:gd name="T12" fmla="*/ 42 w 99"/>
                <a:gd name="T13" fmla="*/ 43 h 43"/>
                <a:gd name="T14" fmla="*/ 45 w 99"/>
                <a:gd name="T15" fmla="*/ 36 h 43"/>
                <a:gd name="T16" fmla="*/ 74 w 99"/>
                <a:gd name="T17" fmla="*/ 36 h 43"/>
                <a:gd name="T18" fmla="*/ 88 w 99"/>
                <a:gd name="T19" fmla="*/ 18 h 43"/>
                <a:gd name="T20" fmla="*/ 101 w 99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3"/>
                <a:gd name="T35" fmla="*/ 99 w 99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3">
                  <a:moveTo>
                    <a:pt x="99" y="0"/>
                  </a:moveTo>
                  <a:lnTo>
                    <a:pt x="41" y="0"/>
                  </a:lnTo>
                  <a:lnTo>
                    <a:pt x="47" y="10"/>
                  </a:lnTo>
                  <a:lnTo>
                    <a:pt x="35" y="18"/>
                  </a:lnTo>
                  <a:lnTo>
                    <a:pt x="0" y="19"/>
                  </a:lnTo>
                  <a:lnTo>
                    <a:pt x="21" y="31"/>
                  </a:lnTo>
                  <a:lnTo>
                    <a:pt x="42" y="43"/>
                  </a:lnTo>
                  <a:lnTo>
                    <a:pt x="45" y="36"/>
                  </a:lnTo>
                  <a:lnTo>
                    <a:pt x="72" y="36"/>
                  </a:lnTo>
                  <a:lnTo>
                    <a:pt x="86" y="1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499" name="Freeform 363"/>
            <p:cNvSpPr>
              <a:spLocks noChangeAspect="1"/>
            </p:cNvSpPr>
            <p:nvPr/>
          </p:nvSpPr>
          <p:spPr bwMode="auto">
            <a:xfrm>
              <a:off x="1521" y="1217"/>
              <a:ext cx="103" cy="39"/>
            </a:xfrm>
            <a:custGeom>
              <a:avLst/>
              <a:gdLst>
                <a:gd name="T0" fmla="*/ 64 w 103"/>
                <a:gd name="T1" fmla="*/ 23 h 39"/>
                <a:gd name="T2" fmla="*/ 30 w 103"/>
                <a:gd name="T3" fmla="*/ 25 h 39"/>
                <a:gd name="T4" fmla="*/ 33 w 103"/>
                <a:gd name="T5" fmla="*/ 28 h 39"/>
                <a:gd name="T6" fmla="*/ 18 w 103"/>
                <a:gd name="T7" fmla="*/ 38 h 39"/>
                <a:gd name="T8" fmla="*/ 0 w 103"/>
                <a:gd name="T9" fmla="*/ 39 h 39"/>
                <a:gd name="T10" fmla="*/ 4 w 103"/>
                <a:gd name="T11" fmla="*/ 36 h 39"/>
                <a:gd name="T12" fmla="*/ 22 w 103"/>
                <a:gd name="T13" fmla="*/ 10 h 39"/>
                <a:gd name="T14" fmla="*/ 34 w 103"/>
                <a:gd name="T15" fmla="*/ 9 h 39"/>
                <a:gd name="T16" fmla="*/ 32 w 103"/>
                <a:gd name="T17" fmla="*/ 4 h 39"/>
                <a:gd name="T18" fmla="*/ 44 w 103"/>
                <a:gd name="T19" fmla="*/ 0 h 39"/>
                <a:gd name="T20" fmla="*/ 103 w 103"/>
                <a:gd name="T21" fmla="*/ 3 h 39"/>
                <a:gd name="T22" fmla="*/ 89 w 103"/>
                <a:gd name="T23" fmla="*/ 11 h 39"/>
                <a:gd name="T24" fmla="*/ 64 w 103"/>
                <a:gd name="T25" fmla="*/ 23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39"/>
                <a:gd name="T41" fmla="*/ 103 w 103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39">
                  <a:moveTo>
                    <a:pt x="64" y="23"/>
                  </a:moveTo>
                  <a:lnTo>
                    <a:pt x="30" y="25"/>
                  </a:lnTo>
                  <a:lnTo>
                    <a:pt x="33" y="28"/>
                  </a:lnTo>
                  <a:lnTo>
                    <a:pt x="18" y="38"/>
                  </a:lnTo>
                  <a:lnTo>
                    <a:pt x="0" y="39"/>
                  </a:lnTo>
                  <a:lnTo>
                    <a:pt x="4" y="36"/>
                  </a:lnTo>
                  <a:lnTo>
                    <a:pt x="22" y="10"/>
                  </a:lnTo>
                  <a:lnTo>
                    <a:pt x="34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103" y="3"/>
                  </a:lnTo>
                  <a:lnTo>
                    <a:pt x="89" y="1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0" name="Freeform 364"/>
            <p:cNvSpPr>
              <a:spLocks noChangeAspect="1"/>
            </p:cNvSpPr>
            <p:nvPr/>
          </p:nvSpPr>
          <p:spPr bwMode="auto">
            <a:xfrm>
              <a:off x="614" y="1704"/>
              <a:ext cx="55" cy="53"/>
            </a:xfrm>
            <a:custGeom>
              <a:avLst/>
              <a:gdLst>
                <a:gd name="T0" fmla="*/ 39 w 55"/>
                <a:gd name="T1" fmla="*/ 37 h 53"/>
                <a:gd name="T2" fmla="*/ 34 w 55"/>
                <a:gd name="T3" fmla="*/ 40 h 53"/>
                <a:gd name="T4" fmla="*/ 20 w 55"/>
                <a:gd name="T5" fmla="*/ 39 h 53"/>
                <a:gd name="T6" fmla="*/ 25 w 55"/>
                <a:gd name="T7" fmla="*/ 35 h 53"/>
                <a:gd name="T8" fmla="*/ 19 w 55"/>
                <a:gd name="T9" fmla="*/ 33 h 53"/>
                <a:gd name="T10" fmla="*/ 10 w 55"/>
                <a:gd name="T11" fmla="*/ 31 h 53"/>
                <a:gd name="T12" fmla="*/ 23 w 55"/>
                <a:gd name="T13" fmla="*/ 26 h 53"/>
                <a:gd name="T14" fmla="*/ 11 w 55"/>
                <a:gd name="T15" fmla="*/ 20 h 53"/>
                <a:gd name="T16" fmla="*/ 10 w 55"/>
                <a:gd name="T17" fmla="*/ 16 h 53"/>
                <a:gd name="T18" fmla="*/ 2 w 55"/>
                <a:gd name="T19" fmla="*/ 15 h 53"/>
                <a:gd name="T20" fmla="*/ 1 w 55"/>
                <a:gd name="T21" fmla="*/ 11 h 53"/>
                <a:gd name="T22" fmla="*/ 10 w 55"/>
                <a:gd name="T23" fmla="*/ 6 h 53"/>
                <a:gd name="T24" fmla="*/ 6 w 55"/>
                <a:gd name="T25" fmla="*/ 7 h 53"/>
                <a:gd name="T26" fmla="*/ 0 w 55"/>
                <a:gd name="T27" fmla="*/ 0 h 53"/>
                <a:gd name="T28" fmla="*/ 19 w 55"/>
                <a:gd name="T29" fmla="*/ 5 h 53"/>
                <a:gd name="T30" fmla="*/ 39 w 55"/>
                <a:gd name="T31" fmla="*/ 9 h 53"/>
                <a:gd name="T32" fmla="*/ 43 w 55"/>
                <a:gd name="T33" fmla="*/ 19 h 53"/>
                <a:gd name="T34" fmla="*/ 52 w 55"/>
                <a:gd name="T35" fmla="*/ 32 h 53"/>
                <a:gd name="T36" fmla="*/ 54 w 55"/>
                <a:gd name="T37" fmla="*/ 50 h 53"/>
                <a:gd name="T38" fmla="*/ 55 w 55"/>
                <a:gd name="T39" fmla="*/ 53 h 53"/>
                <a:gd name="T40" fmla="*/ 27 w 55"/>
                <a:gd name="T41" fmla="*/ 46 h 53"/>
                <a:gd name="T42" fmla="*/ 39 w 55"/>
                <a:gd name="T43" fmla="*/ 37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53"/>
                <a:gd name="T68" fmla="*/ 55 w 55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53">
                  <a:moveTo>
                    <a:pt x="39" y="37"/>
                  </a:moveTo>
                  <a:lnTo>
                    <a:pt x="34" y="40"/>
                  </a:lnTo>
                  <a:lnTo>
                    <a:pt x="20" y="39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0" y="31"/>
                  </a:lnTo>
                  <a:lnTo>
                    <a:pt x="23" y="26"/>
                  </a:lnTo>
                  <a:lnTo>
                    <a:pt x="11" y="20"/>
                  </a:lnTo>
                  <a:lnTo>
                    <a:pt x="10" y="16"/>
                  </a:lnTo>
                  <a:lnTo>
                    <a:pt x="2" y="15"/>
                  </a:lnTo>
                  <a:lnTo>
                    <a:pt x="1" y="11"/>
                  </a:lnTo>
                  <a:lnTo>
                    <a:pt x="10" y="6"/>
                  </a:lnTo>
                  <a:lnTo>
                    <a:pt x="6" y="7"/>
                  </a:lnTo>
                  <a:lnTo>
                    <a:pt x="0" y="0"/>
                  </a:lnTo>
                  <a:lnTo>
                    <a:pt x="19" y="5"/>
                  </a:lnTo>
                  <a:lnTo>
                    <a:pt x="39" y="9"/>
                  </a:lnTo>
                  <a:lnTo>
                    <a:pt x="43" y="19"/>
                  </a:lnTo>
                  <a:lnTo>
                    <a:pt x="52" y="32"/>
                  </a:lnTo>
                  <a:lnTo>
                    <a:pt x="54" y="50"/>
                  </a:lnTo>
                  <a:lnTo>
                    <a:pt x="55" y="53"/>
                  </a:lnTo>
                  <a:lnTo>
                    <a:pt x="27" y="46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1" name="Freeform 365"/>
            <p:cNvSpPr>
              <a:spLocks noChangeAspect="1"/>
            </p:cNvSpPr>
            <p:nvPr/>
          </p:nvSpPr>
          <p:spPr bwMode="auto">
            <a:xfrm>
              <a:off x="1222" y="1156"/>
              <a:ext cx="130" cy="29"/>
            </a:xfrm>
            <a:custGeom>
              <a:avLst/>
              <a:gdLst>
                <a:gd name="T0" fmla="*/ 79 w 129"/>
                <a:gd name="T1" fmla="*/ 18 h 28"/>
                <a:gd name="T2" fmla="*/ 82 w 129"/>
                <a:gd name="T3" fmla="*/ 12 h 28"/>
                <a:gd name="T4" fmla="*/ 63 w 129"/>
                <a:gd name="T5" fmla="*/ 20 h 28"/>
                <a:gd name="T6" fmla="*/ 49 w 129"/>
                <a:gd name="T7" fmla="*/ 24 h 28"/>
                <a:gd name="T8" fmla="*/ 47 w 129"/>
                <a:gd name="T9" fmla="*/ 22 h 28"/>
                <a:gd name="T10" fmla="*/ 37 w 129"/>
                <a:gd name="T11" fmla="*/ 29 h 28"/>
                <a:gd name="T12" fmla="*/ 24 w 129"/>
                <a:gd name="T13" fmla="*/ 30 h 28"/>
                <a:gd name="T14" fmla="*/ 24 w 129"/>
                <a:gd name="T15" fmla="*/ 25 h 28"/>
                <a:gd name="T16" fmla="*/ 14 w 129"/>
                <a:gd name="T17" fmla="*/ 27 h 28"/>
                <a:gd name="T18" fmla="*/ 0 w 129"/>
                <a:gd name="T19" fmla="*/ 27 h 28"/>
                <a:gd name="T20" fmla="*/ 8 w 129"/>
                <a:gd name="T21" fmla="*/ 21 h 28"/>
                <a:gd name="T22" fmla="*/ 56 w 129"/>
                <a:gd name="T23" fmla="*/ 10 h 28"/>
                <a:gd name="T24" fmla="*/ 89 w 129"/>
                <a:gd name="T25" fmla="*/ 2 h 28"/>
                <a:gd name="T26" fmla="*/ 111 w 129"/>
                <a:gd name="T27" fmla="*/ 0 h 28"/>
                <a:gd name="T28" fmla="*/ 131 w 129"/>
                <a:gd name="T29" fmla="*/ 3 h 28"/>
                <a:gd name="T30" fmla="*/ 113 w 129"/>
                <a:gd name="T31" fmla="*/ 7 h 28"/>
                <a:gd name="T32" fmla="*/ 117 w 129"/>
                <a:gd name="T33" fmla="*/ 10 h 28"/>
                <a:gd name="T34" fmla="*/ 111 w 129"/>
                <a:gd name="T35" fmla="*/ 11 h 28"/>
                <a:gd name="T36" fmla="*/ 89 w 129"/>
                <a:gd name="T37" fmla="*/ 19 h 28"/>
                <a:gd name="T38" fmla="*/ 78 w 129"/>
                <a:gd name="T39" fmla="*/ 23 h 28"/>
                <a:gd name="T40" fmla="*/ 79 w 129"/>
                <a:gd name="T41" fmla="*/ 1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28"/>
                <a:gd name="T65" fmla="*/ 129 w 129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28">
                  <a:moveTo>
                    <a:pt x="77" y="16"/>
                  </a:moveTo>
                  <a:lnTo>
                    <a:pt x="80" y="12"/>
                  </a:lnTo>
                  <a:lnTo>
                    <a:pt x="63" y="18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37" y="27"/>
                  </a:lnTo>
                  <a:lnTo>
                    <a:pt x="24" y="28"/>
                  </a:lnTo>
                  <a:lnTo>
                    <a:pt x="24" y="23"/>
                  </a:lnTo>
                  <a:lnTo>
                    <a:pt x="14" y="25"/>
                  </a:lnTo>
                  <a:lnTo>
                    <a:pt x="0" y="25"/>
                  </a:lnTo>
                  <a:lnTo>
                    <a:pt x="8" y="19"/>
                  </a:lnTo>
                  <a:lnTo>
                    <a:pt x="56" y="10"/>
                  </a:lnTo>
                  <a:lnTo>
                    <a:pt x="87" y="2"/>
                  </a:lnTo>
                  <a:lnTo>
                    <a:pt x="109" y="0"/>
                  </a:lnTo>
                  <a:lnTo>
                    <a:pt x="129" y="3"/>
                  </a:lnTo>
                  <a:lnTo>
                    <a:pt x="111" y="7"/>
                  </a:lnTo>
                  <a:lnTo>
                    <a:pt x="115" y="10"/>
                  </a:lnTo>
                  <a:lnTo>
                    <a:pt x="109" y="11"/>
                  </a:lnTo>
                  <a:lnTo>
                    <a:pt x="87" y="17"/>
                  </a:lnTo>
                  <a:lnTo>
                    <a:pt x="76" y="21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2" name="Freeform 366"/>
            <p:cNvSpPr>
              <a:spLocks noChangeAspect="1"/>
            </p:cNvSpPr>
            <p:nvPr/>
          </p:nvSpPr>
          <p:spPr bwMode="auto">
            <a:xfrm>
              <a:off x="1486" y="1171"/>
              <a:ext cx="80" cy="28"/>
            </a:xfrm>
            <a:custGeom>
              <a:avLst/>
              <a:gdLst>
                <a:gd name="T0" fmla="*/ 38 w 80"/>
                <a:gd name="T1" fmla="*/ 9 h 28"/>
                <a:gd name="T2" fmla="*/ 25 w 80"/>
                <a:gd name="T3" fmla="*/ 5 h 28"/>
                <a:gd name="T4" fmla="*/ 30 w 80"/>
                <a:gd name="T5" fmla="*/ 7 h 28"/>
                <a:gd name="T6" fmla="*/ 20 w 80"/>
                <a:gd name="T7" fmla="*/ 9 h 28"/>
                <a:gd name="T8" fmla="*/ 20 w 80"/>
                <a:gd name="T9" fmla="*/ 13 h 28"/>
                <a:gd name="T10" fmla="*/ 20 w 80"/>
                <a:gd name="T11" fmla="*/ 15 h 28"/>
                <a:gd name="T12" fmla="*/ 0 w 80"/>
                <a:gd name="T13" fmla="*/ 17 h 28"/>
                <a:gd name="T14" fmla="*/ 53 w 80"/>
                <a:gd name="T15" fmla="*/ 17 h 28"/>
                <a:gd name="T16" fmla="*/ 20 w 80"/>
                <a:gd name="T17" fmla="*/ 23 h 28"/>
                <a:gd name="T18" fmla="*/ 19 w 80"/>
                <a:gd name="T19" fmla="*/ 26 h 28"/>
                <a:gd name="T20" fmla="*/ 51 w 80"/>
                <a:gd name="T21" fmla="*/ 28 h 28"/>
                <a:gd name="T22" fmla="*/ 54 w 80"/>
                <a:gd name="T23" fmla="*/ 25 h 28"/>
                <a:gd name="T24" fmla="*/ 57 w 80"/>
                <a:gd name="T25" fmla="*/ 21 h 28"/>
                <a:gd name="T26" fmla="*/ 68 w 80"/>
                <a:gd name="T27" fmla="*/ 21 h 28"/>
                <a:gd name="T28" fmla="*/ 73 w 80"/>
                <a:gd name="T29" fmla="*/ 17 h 28"/>
                <a:gd name="T30" fmla="*/ 66 w 80"/>
                <a:gd name="T31" fmla="*/ 16 h 28"/>
                <a:gd name="T32" fmla="*/ 80 w 80"/>
                <a:gd name="T33" fmla="*/ 6 h 28"/>
                <a:gd name="T34" fmla="*/ 77 w 80"/>
                <a:gd name="T35" fmla="*/ 0 h 28"/>
                <a:gd name="T36" fmla="*/ 63 w 80"/>
                <a:gd name="T37" fmla="*/ 4 h 28"/>
                <a:gd name="T38" fmla="*/ 42 w 80"/>
                <a:gd name="T39" fmla="*/ 3 h 28"/>
                <a:gd name="T40" fmla="*/ 51 w 80"/>
                <a:gd name="T41" fmla="*/ 9 h 28"/>
                <a:gd name="T42" fmla="*/ 43 w 80"/>
                <a:gd name="T43" fmla="*/ 10 h 28"/>
                <a:gd name="T44" fmla="*/ 38 w 80"/>
                <a:gd name="T45" fmla="*/ 9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8"/>
                <a:gd name="T71" fmla="*/ 80 w 8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8">
                  <a:moveTo>
                    <a:pt x="38" y="9"/>
                  </a:moveTo>
                  <a:lnTo>
                    <a:pt x="25" y="5"/>
                  </a:lnTo>
                  <a:lnTo>
                    <a:pt x="30" y="7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0" y="17"/>
                  </a:lnTo>
                  <a:lnTo>
                    <a:pt x="53" y="17"/>
                  </a:lnTo>
                  <a:lnTo>
                    <a:pt x="20" y="23"/>
                  </a:lnTo>
                  <a:lnTo>
                    <a:pt x="19" y="26"/>
                  </a:lnTo>
                  <a:lnTo>
                    <a:pt x="51" y="28"/>
                  </a:lnTo>
                  <a:lnTo>
                    <a:pt x="54" y="25"/>
                  </a:lnTo>
                  <a:lnTo>
                    <a:pt x="57" y="21"/>
                  </a:lnTo>
                  <a:lnTo>
                    <a:pt x="68" y="21"/>
                  </a:lnTo>
                  <a:lnTo>
                    <a:pt x="73" y="17"/>
                  </a:lnTo>
                  <a:lnTo>
                    <a:pt x="66" y="16"/>
                  </a:lnTo>
                  <a:lnTo>
                    <a:pt x="80" y="6"/>
                  </a:lnTo>
                  <a:lnTo>
                    <a:pt x="77" y="0"/>
                  </a:lnTo>
                  <a:lnTo>
                    <a:pt x="63" y="4"/>
                  </a:lnTo>
                  <a:lnTo>
                    <a:pt x="42" y="3"/>
                  </a:lnTo>
                  <a:lnTo>
                    <a:pt x="51" y="9"/>
                  </a:lnTo>
                  <a:lnTo>
                    <a:pt x="43" y="10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3" name="Freeform 367"/>
            <p:cNvSpPr>
              <a:spLocks noChangeAspect="1"/>
            </p:cNvSpPr>
            <p:nvPr/>
          </p:nvSpPr>
          <p:spPr bwMode="auto">
            <a:xfrm>
              <a:off x="1517" y="1125"/>
              <a:ext cx="70" cy="26"/>
            </a:xfrm>
            <a:custGeom>
              <a:avLst/>
              <a:gdLst>
                <a:gd name="T0" fmla="*/ 44 w 70"/>
                <a:gd name="T1" fmla="*/ 6 h 26"/>
                <a:gd name="T2" fmla="*/ 45 w 70"/>
                <a:gd name="T3" fmla="*/ 5 h 26"/>
                <a:gd name="T4" fmla="*/ 63 w 70"/>
                <a:gd name="T5" fmla="*/ 6 h 26"/>
                <a:gd name="T6" fmla="*/ 68 w 70"/>
                <a:gd name="T7" fmla="*/ 8 h 26"/>
                <a:gd name="T8" fmla="*/ 66 w 70"/>
                <a:gd name="T9" fmla="*/ 15 h 26"/>
                <a:gd name="T10" fmla="*/ 70 w 70"/>
                <a:gd name="T11" fmla="*/ 21 h 26"/>
                <a:gd name="T12" fmla="*/ 52 w 70"/>
                <a:gd name="T13" fmla="*/ 26 h 26"/>
                <a:gd name="T14" fmla="*/ 33 w 70"/>
                <a:gd name="T15" fmla="*/ 17 h 26"/>
                <a:gd name="T16" fmla="*/ 0 w 70"/>
                <a:gd name="T17" fmla="*/ 16 h 26"/>
                <a:gd name="T18" fmla="*/ 7 w 70"/>
                <a:gd name="T19" fmla="*/ 12 h 26"/>
                <a:gd name="T20" fmla="*/ 24 w 70"/>
                <a:gd name="T21" fmla="*/ 10 h 26"/>
                <a:gd name="T22" fmla="*/ 23 w 70"/>
                <a:gd name="T23" fmla="*/ 6 h 26"/>
                <a:gd name="T24" fmla="*/ 11 w 70"/>
                <a:gd name="T25" fmla="*/ 7 h 26"/>
                <a:gd name="T26" fmla="*/ 8 w 70"/>
                <a:gd name="T27" fmla="*/ 1 h 26"/>
                <a:gd name="T28" fmla="*/ 44 w 70"/>
                <a:gd name="T29" fmla="*/ 0 h 26"/>
                <a:gd name="T30" fmla="*/ 44 w 70"/>
                <a:gd name="T31" fmla="*/ 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26"/>
                <a:gd name="T50" fmla="*/ 70 w 70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26">
                  <a:moveTo>
                    <a:pt x="44" y="6"/>
                  </a:moveTo>
                  <a:lnTo>
                    <a:pt x="45" y="5"/>
                  </a:lnTo>
                  <a:lnTo>
                    <a:pt x="63" y="6"/>
                  </a:lnTo>
                  <a:lnTo>
                    <a:pt x="68" y="8"/>
                  </a:lnTo>
                  <a:lnTo>
                    <a:pt x="66" y="15"/>
                  </a:lnTo>
                  <a:lnTo>
                    <a:pt x="70" y="21"/>
                  </a:lnTo>
                  <a:lnTo>
                    <a:pt x="52" y="26"/>
                  </a:lnTo>
                  <a:lnTo>
                    <a:pt x="33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4" y="10"/>
                  </a:lnTo>
                  <a:lnTo>
                    <a:pt x="23" y="6"/>
                  </a:lnTo>
                  <a:lnTo>
                    <a:pt x="11" y="7"/>
                  </a:lnTo>
                  <a:lnTo>
                    <a:pt x="8" y="1"/>
                  </a:lnTo>
                  <a:lnTo>
                    <a:pt x="44" y="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4" name="Freeform 368"/>
            <p:cNvSpPr>
              <a:spLocks noChangeAspect="1"/>
            </p:cNvSpPr>
            <p:nvPr/>
          </p:nvSpPr>
          <p:spPr bwMode="auto">
            <a:xfrm>
              <a:off x="1404" y="1296"/>
              <a:ext cx="63" cy="29"/>
            </a:xfrm>
            <a:custGeom>
              <a:avLst/>
              <a:gdLst>
                <a:gd name="T0" fmla="*/ 54 w 63"/>
                <a:gd name="T1" fmla="*/ 15 h 29"/>
                <a:gd name="T2" fmla="*/ 55 w 63"/>
                <a:gd name="T3" fmla="*/ 12 h 29"/>
                <a:gd name="T4" fmla="*/ 38 w 63"/>
                <a:gd name="T5" fmla="*/ 0 h 29"/>
                <a:gd name="T6" fmla="*/ 29 w 63"/>
                <a:gd name="T7" fmla="*/ 8 h 29"/>
                <a:gd name="T8" fmla="*/ 28 w 63"/>
                <a:gd name="T9" fmla="*/ 7 h 29"/>
                <a:gd name="T10" fmla="*/ 22 w 63"/>
                <a:gd name="T11" fmla="*/ 12 h 29"/>
                <a:gd name="T12" fmla="*/ 0 w 63"/>
                <a:gd name="T13" fmla="*/ 18 h 29"/>
                <a:gd name="T14" fmla="*/ 37 w 63"/>
                <a:gd name="T15" fmla="*/ 29 h 29"/>
                <a:gd name="T16" fmla="*/ 63 w 63"/>
                <a:gd name="T17" fmla="*/ 21 h 29"/>
                <a:gd name="T18" fmla="*/ 55 w 63"/>
                <a:gd name="T19" fmla="*/ 21 h 29"/>
                <a:gd name="T20" fmla="*/ 54 w 63"/>
                <a:gd name="T21" fmla="*/ 1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9"/>
                <a:gd name="T35" fmla="*/ 63 w 63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9">
                  <a:moveTo>
                    <a:pt x="54" y="15"/>
                  </a:moveTo>
                  <a:lnTo>
                    <a:pt x="55" y="12"/>
                  </a:lnTo>
                  <a:lnTo>
                    <a:pt x="38" y="0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2" y="12"/>
                  </a:lnTo>
                  <a:lnTo>
                    <a:pt x="0" y="18"/>
                  </a:lnTo>
                  <a:lnTo>
                    <a:pt x="37" y="29"/>
                  </a:lnTo>
                  <a:lnTo>
                    <a:pt x="63" y="21"/>
                  </a:lnTo>
                  <a:lnTo>
                    <a:pt x="55" y="21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5" name="Freeform 369"/>
            <p:cNvSpPr>
              <a:spLocks noChangeAspect="1"/>
            </p:cNvSpPr>
            <p:nvPr/>
          </p:nvSpPr>
          <p:spPr bwMode="auto">
            <a:xfrm>
              <a:off x="1748" y="1224"/>
              <a:ext cx="61" cy="18"/>
            </a:xfrm>
            <a:custGeom>
              <a:avLst/>
              <a:gdLst>
                <a:gd name="T0" fmla="*/ 43 w 61"/>
                <a:gd name="T1" fmla="*/ 0 h 18"/>
                <a:gd name="T2" fmla="*/ 3 w 61"/>
                <a:gd name="T3" fmla="*/ 2 h 18"/>
                <a:gd name="T4" fmla="*/ 0 w 61"/>
                <a:gd name="T5" fmla="*/ 8 h 18"/>
                <a:gd name="T6" fmla="*/ 6 w 61"/>
                <a:gd name="T7" fmla="*/ 13 h 18"/>
                <a:gd name="T8" fmla="*/ 12 w 61"/>
                <a:gd name="T9" fmla="*/ 18 h 18"/>
                <a:gd name="T10" fmla="*/ 61 w 61"/>
                <a:gd name="T11" fmla="*/ 15 h 18"/>
                <a:gd name="T12" fmla="*/ 43 w 6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8"/>
                <a:gd name="T23" fmla="*/ 61 w 6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8">
                  <a:moveTo>
                    <a:pt x="43" y="0"/>
                  </a:moveTo>
                  <a:lnTo>
                    <a:pt x="3" y="2"/>
                  </a:lnTo>
                  <a:lnTo>
                    <a:pt x="0" y="8"/>
                  </a:lnTo>
                  <a:lnTo>
                    <a:pt x="6" y="13"/>
                  </a:lnTo>
                  <a:lnTo>
                    <a:pt x="12" y="18"/>
                  </a:lnTo>
                  <a:lnTo>
                    <a:pt x="61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6" name="Freeform 370"/>
            <p:cNvSpPr>
              <a:spLocks noChangeAspect="1"/>
            </p:cNvSpPr>
            <p:nvPr/>
          </p:nvSpPr>
          <p:spPr bwMode="auto">
            <a:xfrm>
              <a:off x="1720" y="1328"/>
              <a:ext cx="39" cy="21"/>
            </a:xfrm>
            <a:custGeom>
              <a:avLst/>
              <a:gdLst>
                <a:gd name="T0" fmla="*/ 34 w 39"/>
                <a:gd name="T1" fmla="*/ 13 h 21"/>
                <a:gd name="T2" fmla="*/ 4 w 39"/>
                <a:gd name="T3" fmla="*/ 21 h 21"/>
                <a:gd name="T4" fmla="*/ 0 w 39"/>
                <a:gd name="T5" fmla="*/ 12 h 21"/>
                <a:gd name="T6" fmla="*/ 24 w 39"/>
                <a:gd name="T7" fmla="*/ 0 h 21"/>
                <a:gd name="T8" fmla="*/ 39 w 39"/>
                <a:gd name="T9" fmla="*/ 6 h 21"/>
                <a:gd name="T10" fmla="*/ 34 w 39"/>
                <a:gd name="T11" fmla="*/ 1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1"/>
                <a:gd name="T20" fmla="*/ 39 w 3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1">
                  <a:moveTo>
                    <a:pt x="34" y="13"/>
                  </a:moveTo>
                  <a:lnTo>
                    <a:pt x="4" y="21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9" y="6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7" name="Freeform 371"/>
            <p:cNvSpPr>
              <a:spLocks noChangeAspect="1"/>
            </p:cNvSpPr>
            <p:nvPr/>
          </p:nvSpPr>
          <p:spPr bwMode="auto">
            <a:xfrm>
              <a:off x="1604" y="1134"/>
              <a:ext cx="43" cy="17"/>
            </a:xfrm>
            <a:custGeom>
              <a:avLst/>
              <a:gdLst>
                <a:gd name="T0" fmla="*/ 0 w 43"/>
                <a:gd name="T1" fmla="*/ 8 h 17"/>
                <a:gd name="T2" fmla="*/ 5 w 43"/>
                <a:gd name="T3" fmla="*/ 0 h 17"/>
                <a:gd name="T4" fmla="*/ 43 w 43"/>
                <a:gd name="T5" fmla="*/ 7 h 17"/>
                <a:gd name="T6" fmla="*/ 38 w 43"/>
                <a:gd name="T7" fmla="*/ 11 h 17"/>
                <a:gd name="T8" fmla="*/ 5 w 43"/>
                <a:gd name="T9" fmla="*/ 17 h 17"/>
                <a:gd name="T10" fmla="*/ 1 w 43"/>
                <a:gd name="T11" fmla="*/ 11 h 17"/>
                <a:gd name="T12" fmla="*/ 0 w 43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7"/>
                <a:gd name="T23" fmla="*/ 43 w 4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7">
                  <a:moveTo>
                    <a:pt x="0" y="8"/>
                  </a:moveTo>
                  <a:lnTo>
                    <a:pt x="5" y="0"/>
                  </a:lnTo>
                  <a:lnTo>
                    <a:pt x="43" y="7"/>
                  </a:lnTo>
                  <a:lnTo>
                    <a:pt x="38" y="11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8" name="Freeform 372"/>
            <p:cNvSpPr>
              <a:spLocks noChangeAspect="1"/>
            </p:cNvSpPr>
            <p:nvPr/>
          </p:nvSpPr>
          <p:spPr bwMode="auto">
            <a:xfrm>
              <a:off x="1554" y="1189"/>
              <a:ext cx="45" cy="16"/>
            </a:xfrm>
            <a:custGeom>
              <a:avLst/>
              <a:gdLst>
                <a:gd name="T0" fmla="*/ 12 w 45"/>
                <a:gd name="T1" fmla="*/ 14 h 16"/>
                <a:gd name="T2" fmla="*/ 0 w 45"/>
                <a:gd name="T3" fmla="*/ 11 h 16"/>
                <a:gd name="T4" fmla="*/ 35 w 45"/>
                <a:gd name="T5" fmla="*/ 0 h 16"/>
                <a:gd name="T6" fmla="*/ 45 w 45"/>
                <a:gd name="T7" fmla="*/ 9 h 16"/>
                <a:gd name="T8" fmla="*/ 41 w 45"/>
                <a:gd name="T9" fmla="*/ 16 h 16"/>
                <a:gd name="T10" fmla="*/ 12 w 45"/>
                <a:gd name="T11" fmla="*/ 1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6"/>
                <a:gd name="T20" fmla="*/ 45 w 4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6">
                  <a:moveTo>
                    <a:pt x="12" y="14"/>
                  </a:moveTo>
                  <a:lnTo>
                    <a:pt x="0" y="11"/>
                  </a:lnTo>
                  <a:lnTo>
                    <a:pt x="35" y="0"/>
                  </a:lnTo>
                  <a:lnTo>
                    <a:pt x="45" y="9"/>
                  </a:lnTo>
                  <a:lnTo>
                    <a:pt x="41" y="16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09" name="Freeform 373"/>
            <p:cNvSpPr>
              <a:spLocks noChangeAspect="1"/>
            </p:cNvSpPr>
            <p:nvPr/>
          </p:nvSpPr>
          <p:spPr bwMode="auto">
            <a:xfrm>
              <a:off x="1380" y="1223"/>
              <a:ext cx="38" cy="17"/>
            </a:xfrm>
            <a:custGeom>
              <a:avLst/>
              <a:gdLst>
                <a:gd name="T0" fmla="*/ 11 w 38"/>
                <a:gd name="T1" fmla="*/ 17 h 17"/>
                <a:gd name="T2" fmla="*/ 0 w 38"/>
                <a:gd name="T3" fmla="*/ 5 h 17"/>
                <a:gd name="T4" fmla="*/ 32 w 38"/>
                <a:gd name="T5" fmla="*/ 0 h 17"/>
                <a:gd name="T6" fmla="*/ 38 w 38"/>
                <a:gd name="T7" fmla="*/ 5 h 17"/>
                <a:gd name="T8" fmla="*/ 11 w 38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7"/>
                <a:gd name="T17" fmla="*/ 38 w 3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7">
                  <a:moveTo>
                    <a:pt x="11" y="17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0" name="Freeform 374"/>
            <p:cNvSpPr>
              <a:spLocks noChangeAspect="1"/>
            </p:cNvSpPr>
            <p:nvPr/>
          </p:nvSpPr>
          <p:spPr bwMode="auto">
            <a:xfrm>
              <a:off x="1935" y="1063"/>
              <a:ext cx="806" cy="436"/>
            </a:xfrm>
            <a:custGeom>
              <a:avLst/>
              <a:gdLst>
                <a:gd name="T0" fmla="*/ 140 w 802"/>
                <a:gd name="T1" fmla="*/ 349 h 434"/>
                <a:gd name="T2" fmla="*/ 165 w 802"/>
                <a:gd name="T3" fmla="*/ 342 h 434"/>
                <a:gd name="T4" fmla="*/ 144 w 802"/>
                <a:gd name="T5" fmla="*/ 363 h 434"/>
                <a:gd name="T6" fmla="*/ 155 w 802"/>
                <a:gd name="T7" fmla="*/ 377 h 434"/>
                <a:gd name="T8" fmla="*/ 165 w 802"/>
                <a:gd name="T9" fmla="*/ 400 h 434"/>
                <a:gd name="T10" fmla="*/ 171 w 802"/>
                <a:gd name="T11" fmla="*/ 408 h 434"/>
                <a:gd name="T12" fmla="*/ 185 w 802"/>
                <a:gd name="T13" fmla="*/ 420 h 434"/>
                <a:gd name="T14" fmla="*/ 211 w 802"/>
                <a:gd name="T15" fmla="*/ 427 h 434"/>
                <a:gd name="T16" fmla="*/ 222 w 802"/>
                <a:gd name="T17" fmla="*/ 438 h 434"/>
                <a:gd name="T18" fmla="*/ 257 w 802"/>
                <a:gd name="T19" fmla="*/ 425 h 434"/>
                <a:gd name="T20" fmla="*/ 263 w 802"/>
                <a:gd name="T21" fmla="*/ 414 h 434"/>
                <a:gd name="T22" fmla="*/ 278 w 802"/>
                <a:gd name="T23" fmla="*/ 395 h 434"/>
                <a:gd name="T24" fmla="*/ 290 w 802"/>
                <a:gd name="T25" fmla="*/ 371 h 434"/>
                <a:gd name="T26" fmla="*/ 306 w 802"/>
                <a:gd name="T27" fmla="*/ 360 h 434"/>
                <a:gd name="T28" fmla="*/ 336 w 802"/>
                <a:gd name="T29" fmla="*/ 324 h 434"/>
                <a:gd name="T30" fmla="*/ 376 w 802"/>
                <a:gd name="T31" fmla="*/ 314 h 434"/>
                <a:gd name="T32" fmla="*/ 448 w 802"/>
                <a:gd name="T33" fmla="*/ 285 h 434"/>
                <a:gd name="T34" fmla="*/ 514 w 802"/>
                <a:gd name="T35" fmla="*/ 267 h 434"/>
                <a:gd name="T36" fmla="*/ 628 w 802"/>
                <a:gd name="T37" fmla="*/ 230 h 434"/>
                <a:gd name="T38" fmla="*/ 553 w 802"/>
                <a:gd name="T39" fmla="*/ 213 h 434"/>
                <a:gd name="T40" fmla="*/ 553 w 802"/>
                <a:gd name="T41" fmla="*/ 193 h 434"/>
                <a:gd name="T42" fmla="*/ 640 w 802"/>
                <a:gd name="T43" fmla="*/ 221 h 434"/>
                <a:gd name="T44" fmla="*/ 632 w 802"/>
                <a:gd name="T45" fmla="*/ 196 h 434"/>
                <a:gd name="T46" fmla="*/ 574 w 802"/>
                <a:gd name="T47" fmla="*/ 179 h 434"/>
                <a:gd name="T48" fmla="*/ 600 w 802"/>
                <a:gd name="T49" fmla="*/ 168 h 434"/>
                <a:gd name="T50" fmla="*/ 650 w 802"/>
                <a:gd name="T51" fmla="*/ 169 h 434"/>
                <a:gd name="T52" fmla="*/ 692 w 802"/>
                <a:gd name="T53" fmla="*/ 150 h 434"/>
                <a:gd name="T54" fmla="*/ 658 w 802"/>
                <a:gd name="T55" fmla="*/ 126 h 434"/>
                <a:gd name="T56" fmla="*/ 663 w 802"/>
                <a:gd name="T57" fmla="*/ 113 h 434"/>
                <a:gd name="T58" fmla="*/ 710 w 802"/>
                <a:gd name="T59" fmla="*/ 90 h 434"/>
                <a:gd name="T60" fmla="*/ 703 w 802"/>
                <a:gd name="T61" fmla="*/ 63 h 434"/>
                <a:gd name="T62" fmla="*/ 756 w 802"/>
                <a:gd name="T63" fmla="*/ 42 h 434"/>
                <a:gd name="T64" fmla="*/ 711 w 802"/>
                <a:gd name="T65" fmla="*/ 29 h 434"/>
                <a:gd name="T66" fmla="*/ 625 w 802"/>
                <a:gd name="T67" fmla="*/ 30 h 434"/>
                <a:gd name="T68" fmla="*/ 655 w 802"/>
                <a:gd name="T69" fmla="*/ 10 h 434"/>
                <a:gd name="T70" fmla="*/ 498 w 802"/>
                <a:gd name="T71" fmla="*/ 5 h 434"/>
                <a:gd name="T72" fmla="*/ 445 w 802"/>
                <a:gd name="T73" fmla="*/ 10 h 434"/>
                <a:gd name="T74" fmla="*/ 410 w 802"/>
                <a:gd name="T75" fmla="*/ 20 h 434"/>
                <a:gd name="T76" fmla="*/ 288 w 802"/>
                <a:gd name="T77" fmla="*/ 28 h 434"/>
                <a:gd name="T78" fmla="*/ 193 w 802"/>
                <a:gd name="T79" fmla="*/ 32 h 434"/>
                <a:gd name="T80" fmla="*/ 126 w 802"/>
                <a:gd name="T81" fmla="*/ 54 h 434"/>
                <a:gd name="T82" fmla="*/ 26 w 802"/>
                <a:gd name="T83" fmla="*/ 90 h 434"/>
                <a:gd name="T84" fmla="*/ 51 w 802"/>
                <a:gd name="T85" fmla="*/ 98 h 434"/>
                <a:gd name="T86" fmla="*/ 54 w 802"/>
                <a:gd name="T87" fmla="*/ 118 h 434"/>
                <a:gd name="T88" fmla="*/ 172 w 802"/>
                <a:gd name="T89" fmla="*/ 145 h 434"/>
                <a:gd name="T90" fmla="*/ 177 w 802"/>
                <a:gd name="T91" fmla="*/ 175 h 434"/>
                <a:gd name="T92" fmla="*/ 178 w 802"/>
                <a:gd name="T93" fmla="*/ 201 h 434"/>
                <a:gd name="T94" fmla="*/ 209 w 802"/>
                <a:gd name="T95" fmla="*/ 203 h 434"/>
                <a:gd name="T96" fmla="*/ 212 w 802"/>
                <a:gd name="T97" fmla="*/ 218 h 434"/>
                <a:gd name="T98" fmla="*/ 207 w 802"/>
                <a:gd name="T99" fmla="*/ 242 h 434"/>
                <a:gd name="T100" fmla="*/ 199 w 802"/>
                <a:gd name="T101" fmla="*/ 255 h 434"/>
                <a:gd name="T102" fmla="*/ 163 w 802"/>
                <a:gd name="T103" fmla="*/ 268 h 434"/>
                <a:gd name="T104" fmla="*/ 180 w 802"/>
                <a:gd name="T105" fmla="*/ 276 h 434"/>
                <a:gd name="T106" fmla="*/ 165 w 802"/>
                <a:gd name="T107" fmla="*/ 277 h 434"/>
                <a:gd name="T108" fmla="*/ 157 w 802"/>
                <a:gd name="T109" fmla="*/ 293 h 434"/>
                <a:gd name="T110" fmla="*/ 162 w 802"/>
                <a:gd name="T111" fmla="*/ 299 h 434"/>
                <a:gd name="T112" fmla="*/ 138 w 802"/>
                <a:gd name="T113" fmla="*/ 317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2"/>
                <a:gd name="T172" fmla="*/ 0 h 434"/>
                <a:gd name="T173" fmla="*/ 802 w 802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2" h="434">
                  <a:moveTo>
                    <a:pt x="170" y="316"/>
                  </a:moveTo>
                  <a:lnTo>
                    <a:pt x="149" y="320"/>
                  </a:lnTo>
                  <a:lnTo>
                    <a:pt x="141" y="326"/>
                  </a:lnTo>
                  <a:lnTo>
                    <a:pt x="140" y="331"/>
                  </a:lnTo>
                  <a:lnTo>
                    <a:pt x="153" y="330"/>
                  </a:lnTo>
                  <a:lnTo>
                    <a:pt x="147" y="334"/>
                  </a:lnTo>
                  <a:lnTo>
                    <a:pt x="138" y="345"/>
                  </a:lnTo>
                  <a:lnTo>
                    <a:pt x="149" y="340"/>
                  </a:lnTo>
                  <a:lnTo>
                    <a:pt x="159" y="337"/>
                  </a:lnTo>
                  <a:lnTo>
                    <a:pt x="162" y="326"/>
                  </a:lnTo>
                  <a:lnTo>
                    <a:pt x="164" y="330"/>
                  </a:lnTo>
                  <a:lnTo>
                    <a:pt x="171" y="334"/>
                  </a:lnTo>
                  <a:lnTo>
                    <a:pt x="173" y="341"/>
                  </a:lnTo>
                  <a:lnTo>
                    <a:pt x="163" y="338"/>
                  </a:lnTo>
                  <a:lnTo>
                    <a:pt x="164" y="343"/>
                  </a:lnTo>
                  <a:lnTo>
                    <a:pt x="147" y="347"/>
                  </a:lnTo>
                  <a:lnTo>
                    <a:pt x="162" y="346"/>
                  </a:lnTo>
                  <a:lnTo>
                    <a:pt x="167" y="346"/>
                  </a:lnTo>
                  <a:lnTo>
                    <a:pt x="141" y="350"/>
                  </a:lnTo>
                  <a:lnTo>
                    <a:pt x="149" y="354"/>
                  </a:lnTo>
                  <a:lnTo>
                    <a:pt x="142" y="359"/>
                  </a:lnTo>
                  <a:lnTo>
                    <a:pt x="150" y="359"/>
                  </a:lnTo>
                  <a:lnTo>
                    <a:pt x="146" y="361"/>
                  </a:lnTo>
                  <a:lnTo>
                    <a:pt x="145" y="362"/>
                  </a:lnTo>
                  <a:lnTo>
                    <a:pt x="153" y="363"/>
                  </a:lnTo>
                  <a:lnTo>
                    <a:pt x="145" y="365"/>
                  </a:lnTo>
                  <a:lnTo>
                    <a:pt x="155" y="368"/>
                  </a:lnTo>
                  <a:lnTo>
                    <a:pt x="153" y="373"/>
                  </a:lnTo>
                  <a:lnTo>
                    <a:pt x="160" y="372"/>
                  </a:lnTo>
                  <a:lnTo>
                    <a:pt x="155" y="377"/>
                  </a:lnTo>
                  <a:lnTo>
                    <a:pt x="153" y="380"/>
                  </a:lnTo>
                  <a:lnTo>
                    <a:pt x="160" y="388"/>
                  </a:lnTo>
                  <a:lnTo>
                    <a:pt x="159" y="390"/>
                  </a:lnTo>
                  <a:lnTo>
                    <a:pt x="165" y="391"/>
                  </a:lnTo>
                  <a:lnTo>
                    <a:pt x="163" y="396"/>
                  </a:lnTo>
                  <a:lnTo>
                    <a:pt x="168" y="394"/>
                  </a:lnTo>
                  <a:lnTo>
                    <a:pt x="167" y="398"/>
                  </a:lnTo>
                  <a:lnTo>
                    <a:pt x="169" y="401"/>
                  </a:lnTo>
                  <a:lnTo>
                    <a:pt x="163" y="401"/>
                  </a:lnTo>
                  <a:lnTo>
                    <a:pt x="172" y="402"/>
                  </a:lnTo>
                  <a:lnTo>
                    <a:pt x="168" y="404"/>
                  </a:lnTo>
                  <a:lnTo>
                    <a:pt x="169" y="404"/>
                  </a:lnTo>
                  <a:lnTo>
                    <a:pt x="168" y="409"/>
                  </a:lnTo>
                  <a:lnTo>
                    <a:pt x="176" y="408"/>
                  </a:lnTo>
                  <a:lnTo>
                    <a:pt x="176" y="412"/>
                  </a:lnTo>
                  <a:lnTo>
                    <a:pt x="173" y="414"/>
                  </a:lnTo>
                  <a:lnTo>
                    <a:pt x="176" y="414"/>
                  </a:lnTo>
                  <a:lnTo>
                    <a:pt x="175" y="416"/>
                  </a:lnTo>
                  <a:lnTo>
                    <a:pt x="183" y="416"/>
                  </a:lnTo>
                  <a:lnTo>
                    <a:pt x="193" y="415"/>
                  </a:lnTo>
                  <a:lnTo>
                    <a:pt x="211" y="409"/>
                  </a:lnTo>
                  <a:lnTo>
                    <a:pt x="210" y="413"/>
                  </a:lnTo>
                  <a:lnTo>
                    <a:pt x="219" y="410"/>
                  </a:lnTo>
                  <a:lnTo>
                    <a:pt x="207" y="418"/>
                  </a:lnTo>
                  <a:lnTo>
                    <a:pt x="216" y="416"/>
                  </a:lnTo>
                  <a:lnTo>
                    <a:pt x="209" y="423"/>
                  </a:lnTo>
                  <a:lnTo>
                    <a:pt x="219" y="421"/>
                  </a:lnTo>
                  <a:lnTo>
                    <a:pt x="218" y="423"/>
                  </a:lnTo>
                  <a:lnTo>
                    <a:pt x="225" y="422"/>
                  </a:lnTo>
                  <a:lnTo>
                    <a:pt x="217" y="430"/>
                  </a:lnTo>
                  <a:lnTo>
                    <a:pt x="227" y="425"/>
                  </a:lnTo>
                  <a:lnTo>
                    <a:pt x="217" y="432"/>
                  </a:lnTo>
                  <a:lnTo>
                    <a:pt x="220" y="434"/>
                  </a:lnTo>
                  <a:lnTo>
                    <a:pt x="236" y="429"/>
                  </a:lnTo>
                  <a:lnTo>
                    <a:pt x="247" y="433"/>
                  </a:lnTo>
                  <a:lnTo>
                    <a:pt x="248" y="430"/>
                  </a:lnTo>
                  <a:lnTo>
                    <a:pt x="245" y="428"/>
                  </a:lnTo>
                  <a:lnTo>
                    <a:pt x="234" y="423"/>
                  </a:lnTo>
                  <a:lnTo>
                    <a:pt x="252" y="424"/>
                  </a:lnTo>
                  <a:lnTo>
                    <a:pt x="255" y="421"/>
                  </a:lnTo>
                  <a:lnTo>
                    <a:pt x="252" y="419"/>
                  </a:lnTo>
                  <a:lnTo>
                    <a:pt x="254" y="418"/>
                  </a:lnTo>
                  <a:lnTo>
                    <a:pt x="252" y="416"/>
                  </a:lnTo>
                  <a:lnTo>
                    <a:pt x="261" y="415"/>
                  </a:lnTo>
                  <a:lnTo>
                    <a:pt x="252" y="412"/>
                  </a:lnTo>
                  <a:lnTo>
                    <a:pt x="261" y="412"/>
                  </a:lnTo>
                  <a:lnTo>
                    <a:pt x="261" y="410"/>
                  </a:lnTo>
                  <a:lnTo>
                    <a:pt x="261" y="408"/>
                  </a:lnTo>
                  <a:lnTo>
                    <a:pt x="266" y="407"/>
                  </a:lnTo>
                  <a:lnTo>
                    <a:pt x="263" y="403"/>
                  </a:lnTo>
                  <a:lnTo>
                    <a:pt x="270" y="402"/>
                  </a:lnTo>
                  <a:lnTo>
                    <a:pt x="268" y="399"/>
                  </a:lnTo>
                  <a:lnTo>
                    <a:pt x="275" y="392"/>
                  </a:lnTo>
                  <a:lnTo>
                    <a:pt x="276" y="391"/>
                  </a:lnTo>
                  <a:lnTo>
                    <a:pt x="271" y="384"/>
                  </a:lnTo>
                  <a:lnTo>
                    <a:pt x="274" y="384"/>
                  </a:lnTo>
                  <a:lnTo>
                    <a:pt x="268" y="378"/>
                  </a:lnTo>
                  <a:lnTo>
                    <a:pt x="282" y="373"/>
                  </a:lnTo>
                  <a:lnTo>
                    <a:pt x="291" y="372"/>
                  </a:lnTo>
                  <a:lnTo>
                    <a:pt x="288" y="370"/>
                  </a:lnTo>
                  <a:lnTo>
                    <a:pt x="288" y="367"/>
                  </a:lnTo>
                  <a:lnTo>
                    <a:pt x="295" y="367"/>
                  </a:lnTo>
                  <a:lnTo>
                    <a:pt x="296" y="362"/>
                  </a:lnTo>
                  <a:lnTo>
                    <a:pt x="300" y="365"/>
                  </a:lnTo>
                  <a:lnTo>
                    <a:pt x="298" y="362"/>
                  </a:lnTo>
                  <a:lnTo>
                    <a:pt x="302" y="361"/>
                  </a:lnTo>
                  <a:lnTo>
                    <a:pt x="308" y="358"/>
                  </a:lnTo>
                  <a:lnTo>
                    <a:pt x="302" y="356"/>
                  </a:lnTo>
                  <a:lnTo>
                    <a:pt x="314" y="355"/>
                  </a:lnTo>
                  <a:lnTo>
                    <a:pt x="312" y="348"/>
                  </a:lnTo>
                  <a:lnTo>
                    <a:pt x="302" y="345"/>
                  </a:lnTo>
                  <a:lnTo>
                    <a:pt x="318" y="341"/>
                  </a:lnTo>
                  <a:lnTo>
                    <a:pt x="318" y="328"/>
                  </a:lnTo>
                  <a:lnTo>
                    <a:pt x="333" y="326"/>
                  </a:lnTo>
                  <a:lnTo>
                    <a:pt x="332" y="322"/>
                  </a:lnTo>
                  <a:lnTo>
                    <a:pt x="343" y="319"/>
                  </a:lnTo>
                  <a:lnTo>
                    <a:pt x="348" y="317"/>
                  </a:lnTo>
                  <a:lnTo>
                    <a:pt x="366" y="314"/>
                  </a:lnTo>
                  <a:lnTo>
                    <a:pt x="364" y="312"/>
                  </a:lnTo>
                  <a:lnTo>
                    <a:pt x="374" y="304"/>
                  </a:lnTo>
                  <a:lnTo>
                    <a:pt x="381" y="304"/>
                  </a:lnTo>
                  <a:lnTo>
                    <a:pt x="372" y="312"/>
                  </a:lnTo>
                  <a:lnTo>
                    <a:pt x="381" y="312"/>
                  </a:lnTo>
                  <a:lnTo>
                    <a:pt x="404" y="307"/>
                  </a:lnTo>
                  <a:lnTo>
                    <a:pt x="405" y="303"/>
                  </a:lnTo>
                  <a:lnTo>
                    <a:pt x="413" y="303"/>
                  </a:lnTo>
                  <a:lnTo>
                    <a:pt x="427" y="299"/>
                  </a:lnTo>
                  <a:lnTo>
                    <a:pt x="429" y="296"/>
                  </a:lnTo>
                  <a:lnTo>
                    <a:pt x="444" y="283"/>
                  </a:lnTo>
                  <a:lnTo>
                    <a:pt x="467" y="273"/>
                  </a:lnTo>
                  <a:lnTo>
                    <a:pt x="467" y="266"/>
                  </a:lnTo>
                  <a:lnTo>
                    <a:pt x="470" y="260"/>
                  </a:lnTo>
                  <a:lnTo>
                    <a:pt x="486" y="270"/>
                  </a:lnTo>
                  <a:lnTo>
                    <a:pt x="495" y="266"/>
                  </a:lnTo>
                  <a:lnTo>
                    <a:pt x="503" y="265"/>
                  </a:lnTo>
                  <a:lnTo>
                    <a:pt x="508" y="265"/>
                  </a:lnTo>
                  <a:lnTo>
                    <a:pt x="541" y="258"/>
                  </a:lnTo>
                  <a:lnTo>
                    <a:pt x="574" y="250"/>
                  </a:lnTo>
                  <a:lnTo>
                    <a:pt x="585" y="245"/>
                  </a:lnTo>
                  <a:lnTo>
                    <a:pt x="596" y="239"/>
                  </a:lnTo>
                  <a:lnTo>
                    <a:pt x="603" y="235"/>
                  </a:lnTo>
                  <a:lnTo>
                    <a:pt x="612" y="231"/>
                  </a:lnTo>
                  <a:lnTo>
                    <a:pt x="622" y="228"/>
                  </a:lnTo>
                  <a:lnTo>
                    <a:pt x="577" y="223"/>
                  </a:lnTo>
                  <a:lnTo>
                    <a:pt x="541" y="230"/>
                  </a:lnTo>
                  <a:lnTo>
                    <a:pt x="539" y="227"/>
                  </a:lnTo>
                  <a:lnTo>
                    <a:pt x="565" y="221"/>
                  </a:lnTo>
                  <a:lnTo>
                    <a:pt x="528" y="221"/>
                  </a:lnTo>
                  <a:lnTo>
                    <a:pt x="547" y="213"/>
                  </a:lnTo>
                  <a:lnTo>
                    <a:pt x="547" y="211"/>
                  </a:lnTo>
                  <a:lnTo>
                    <a:pt x="549" y="210"/>
                  </a:lnTo>
                  <a:lnTo>
                    <a:pt x="582" y="208"/>
                  </a:lnTo>
                  <a:lnTo>
                    <a:pt x="582" y="202"/>
                  </a:lnTo>
                  <a:lnTo>
                    <a:pt x="579" y="201"/>
                  </a:lnTo>
                  <a:lnTo>
                    <a:pt x="550" y="200"/>
                  </a:lnTo>
                  <a:lnTo>
                    <a:pt x="560" y="198"/>
                  </a:lnTo>
                  <a:lnTo>
                    <a:pt x="547" y="191"/>
                  </a:lnTo>
                  <a:lnTo>
                    <a:pt x="576" y="200"/>
                  </a:lnTo>
                  <a:lnTo>
                    <a:pt x="600" y="209"/>
                  </a:lnTo>
                  <a:lnTo>
                    <a:pt x="611" y="222"/>
                  </a:lnTo>
                  <a:lnTo>
                    <a:pt x="623" y="219"/>
                  </a:lnTo>
                  <a:lnTo>
                    <a:pt x="626" y="214"/>
                  </a:lnTo>
                  <a:lnTo>
                    <a:pt x="628" y="221"/>
                  </a:lnTo>
                  <a:lnTo>
                    <a:pt x="634" y="219"/>
                  </a:lnTo>
                  <a:lnTo>
                    <a:pt x="635" y="211"/>
                  </a:lnTo>
                  <a:lnTo>
                    <a:pt x="636" y="202"/>
                  </a:lnTo>
                  <a:lnTo>
                    <a:pt x="628" y="205"/>
                  </a:lnTo>
                  <a:lnTo>
                    <a:pt x="632" y="198"/>
                  </a:lnTo>
                  <a:lnTo>
                    <a:pt x="626" y="199"/>
                  </a:lnTo>
                  <a:lnTo>
                    <a:pt x="622" y="197"/>
                  </a:lnTo>
                  <a:lnTo>
                    <a:pt x="626" y="194"/>
                  </a:lnTo>
                  <a:lnTo>
                    <a:pt x="592" y="186"/>
                  </a:lnTo>
                  <a:lnTo>
                    <a:pt x="588" y="188"/>
                  </a:lnTo>
                  <a:lnTo>
                    <a:pt x="589" y="184"/>
                  </a:lnTo>
                  <a:lnTo>
                    <a:pt x="601" y="179"/>
                  </a:lnTo>
                  <a:lnTo>
                    <a:pt x="580" y="179"/>
                  </a:lnTo>
                  <a:lnTo>
                    <a:pt x="573" y="179"/>
                  </a:lnTo>
                  <a:lnTo>
                    <a:pt x="568" y="177"/>
                  </a:lnTo>
                  <a:lnTo>
                    <a:pt x="599" y="171"/>
                  </a:lnTo>
                  <a:lnTo>
                    <a:pt x="566" y="171"/>
                  </a:lnTo>
                  <a:lnTo>
                    <a:pt x="565" y="174"/>
                  </a:lnTo>
                  <a:lnTo>
                    <a:pt x="566" y="170"/>
                  </a:lnTo>
                  <a:lnTo>
                    <a:pt x="575" y="168"/>
                  </a:lnTo>
                  <a:lnTo>
                    <a:pt x="571" y="165"/>
                  </a:lnTo>
                  <a:lnTo>
                    <a:pt x="594" y="166"/>
                  </a:lnTo>
                  <a:lnTo>
                    <a:pt x="600" y="162"/>
                  </a:lnTo>
                  <a:lnTo>
                    <a:pt x="598" y="158"/>
                  </a:lnTo>
                  <a:lnTo>
                    <a:pt x="609" y="160"/>
                  </a:lnTo>
                  <a:lnTo>
                    <a:pt x="623" y="159"/>
                  </a:lnTo>
                  <a:lnTo>
                    <a:pt x="634" y="163"/>
                  </a:lnTo>
                  <a:lnTo>
                    <a:pt x="615" y="162"/>
                  </a:lnTo>
                  <a:lnTo>
                    <a:pt x="644" y="167"/>
                  </a:lnTo>
                  <a:lnTo>
                    <a:pt x="666" y="162"/>
                  </a:lnTo>
                  <a:lnTo>
                    <a:pt x="667" y="156"/>
                  </a:lnTo>
                  <a:lnTo>
                    <a:pt x="647" y="156"/>
                  </a:lnTo>
                  <a:lnTo>
                    <a:pt x="646" y="159"/>
                  </a:lnTo>
                  <a:lnTo>
                    <a:pt x="642" y="152"/>
                  </a:lnTo>
                  <a:lnTo>
                    <a:pt x="648" y="144"/>
                  </a:lnTo>
                  <a:lnTo>
                    <a:pt x="686" y="148"/>
                  </a:lnTo>
                  <a:lnTo>
                    <a:pt x="683" y="142"/>
                  </a:lnTo>
                  <a:lnTo>
                    <a:pt x="668" y="141"/>
                  </a:lnTo>
                  <a:lnTo>
                    <a:pt x="665" y="134"/>
                  </a:lnTo>
                  <a:lnTo>
                    <a:pt x="651" y="134"/>
                  </a:lnTo>
                  <a:lnTo>
                    <a:pt x="667" y="132"/>
                  </a:lnTo>
                  <a:lnTo>
                    <a:pt x="651" y="127"/>
                  </a:lnTo>
                  <a:lnTo>
                    <a:pt x="652" y="124"/>
                  </a:lnTo>
                  <a:lnTo>
                    <a:pt x="686" y="132"/>
                  </a:lnTo>
                  <a:lnTo>
                    <a:pt x="683" y="120"/>
                  </a:lnTo>
                  <a:lnTo>
                    <a:pt x="658" y="118"/>
                  </a:lnTo>
                  <a:lnTo>
                    <a:pt x="687" y="116"/>
                  </a:lnTo>
                  <a:lnTo>
                    <a:pt x="670" y="114"/>
                  </a:lnTo>
                  <a:lnTo>
                    <a:pt x="661" y="112"/>
                  </a:lnTo>
                  <a:lnTo>
                    <a:pt x="657" y="111"/>
                  </a:lnTo>
                  <a:lnTo>
                    <a:pt x="649" y="105"/>
                  </a:lnTo>
                  <a:lnTo>
                    <a:pt x="671" y="103"/>
                  </a:lnTo>
                  <a:lnTo>
                    <a:pt x="710" y="103"/>
                  </a:lnTo>
                  <a:lnTo>
                    <a:pt x="709" y="95"/>
                  </a:lnTo>
                  <a:lnTo>
                    <a:pt x="687" y="93"/>
                  </a:lnTo>
                  <a:lnTo>
                    <a:pt x="676" y="90"/>
                  </a:lnTo>
                  <a:lnTo>
                    <a:pt x="702" y="90"/>
                  </a:lnTo>
                  <a:lnTo>
                    <a:pt x="676" y="84"/>
                  </a:lnTo>
                  <a:lnTo>
                    <a:pt x="669" y="90"/>
                  </a:lnTo>
                  <a:lnTo>
                    <a:pt x="664" y="86"/>
                  </a:lnTo>
                  <a:lnTo>
                    <a:pt x="675" y="73"/>
                  </a:lnTo>
                  <a:lnTo>
                    <a:pt x="695" y="68"/>
                  </a:lnTo>
                  <a:lnTo>
                    <a:pt x="704" y="62"/>
                  </a:lnTo>
                  <a:lnTo>
                    <a:pt x="697" y="63"/>
                  </a:lnTo>
                  <a:lnTo>
                    <a:pt x="707" y="53"/>
                  </a:lnTo>
                  <a:lnTo>
                    <a:pt x="723" y="52"/>
                  </a:lnTo>
                  <a:lnTo>
                    <a:pt x="725" y="48"/>
                  </a:lnTo>
                  <a:lnTo>
                    <a:pt x="694" y="52"/>
                  </a:lnTo>
                  <a:lnTo>
                    <a:pt x="691" y="49"/>
                  </a:lnTo>
                  <a:lnTo>
                    <a:pt x="720" y="47"/>
                  </a:lnTo>
                  <a:lnTo>
                    <a:pt x="748" y="42"/>
                  </a:lnTo>
                  <a:lnTo>
                    <a:pt x="693" y="41"/>
                  </a:lnTo>
                  <a:lnTo>
                    <a:pt x="769" y="36"/>
                  </a:lnTo>
                  <a:lnTo>
                    <a:pt x="765" y="33"/>
                  </a:lnTo>
                  <a:lnTo>
                    <a:pt x="802" y="27"/>
                  </a:lnTo>
                  <a:lnTo>
                    <a:pt x="756" y="22"/>
                  </a:lnTo>
                  <a:lnTo>
                    <a:pt x="732" y="27"/>
                  </a:lnTo>
                  <a:lnTo>
                    <a:pt x="703" y="29"/>
                  </a:lnTo>
                  <a:lnTo>
                    <a:pt x="702" y="27"/>
                  </a:lnTo>
                  <a:lnTo>
                    <a:pt x="652" y="40"/>
                  </a:lnTo>
                  <a:lnTo>
                    <a:pt x="669" y="31"/>
                  </a:lnTo>
                  <a:lnTo>
                    <a:pt x="681" y="22"/>
                  </a:lnTo>
                  <a:lnTo>
                    <a:pt x="661" y="21"/>
                  </a:lnTo>
                  <a:lnTo>
                    <a:pt x="655" y="25"/>
                  </a:lnTo>
                  <a:lnTo>
                    <a:pt x="619" y="30"/>
                  </a:lnTo>
                  <a:lnTo>
                    <a:pt x="637" y="26"/>
                  </a:lnTo>
                  <a:lnTo>
                    <a:pt x="642" y="21"/>
                  </a:lnTo>
                  <a:lnTo>
                    <a:pt x="553" y="25"/>
                  </a:lnTo>
                  <a:lnTo>
                    <a:pt x="578" y="19"/>
                  </a:lnTo>
                  <a:lnTo>
                    <a:pt x="631" y="19"/>
                  </a:lnTo>
                  <a:lnTo>
                    <a:pt x="691" y="14"/>
                  </a:lnTo>
                  <a:lnTo>
                    <a:pt x="649" y="10"/>
                  </a:lnTo>
                  <a:lnTo>
                    <a:pt x="651" y="7"/>
                  </a:lnTo>
                  <a:lnTo>
                    <a:pt x="529" y="9"/>
                  </a:lnTo>
                  <a:lnTo>
                    <a:pt x="545" y="8"/>
                  </a:lnTo>
                  <a:lnTo>
                    <a:pt x="638" y="5"/>
                  </a:lnTo>
                  <a:lnTo>
                    <a:pt x="601" y="0"/>
                  </a:lnTo>
                  <a:lnTo>
                    <a:pt x="486" y="3"/>
                  </a:lnTo>
                  <a:lnTo>
                    <a:pt x="494" y="5"/>
                  </a:lnTo>
                  <a:lnTo>
                    <a:pt x="484" y="7"/>
                  </a:lnTo>
                  <a:lnTo>
                    <a:pt x="482" y="9"/>
                  </a:lnTo>
                  <a:lnTo>
                    <a:pt x="453" y="7"/>
                  </a:lnTo>
                  <a:lnTo>
                    <a:pt x="413" y="6"/>
                  </a:lnTo>
                  <a:lnTo>
                    <a:pt x="420" y="9"/>
                  </a:lnTo>
                  <a:lnTo>
                    <a:pt x="390" y="8"/>
                  </a:lnTo>
                  <a:lnTo>
                    <a:pt x="441" y="10"/>
                  </a:lnTo>
                  <a:lnTo>
                    <a:pt x="467" y="15"/>
                  </a:lnTo>
                  <a:lnTo>
                    <a:pt x="442" y="11"/>
                  </a:lnTo>
                  <a:lnTo>
                    <a:pt x="442" y="13"/>
                  </a:lnTo>
                  <a:lnTo>
                    <a:pt x="406" y="11"/>
                  </a:lnTo>
                  <a:lnTo>
                    <a:pt x="422" y="18"/>
                  </a:lnTo>
                  <a:lnTo>
                    <a:pt x="409" y="18"/>
                  </a:lnTo>
                  <a:lnTo>
                    <a:pt x="406" y="20"/>
                  </a:lnTo>
                  <a:lnTo>
                    <a:pt x="405" y="24"/>
                  </a:lnTo>
                  <a:lnTo>
                    <a:pt x="337" y="15"/>
                  </a:lnTo>
                  <a:lnTo>
                    <a:pt x="334" y="24"/>
                  </a:lnTo>
                  <a:lnTo>
                    <a:pt x="334" y="26"/>
                  </a:lnTo>
                  <a:lnTo>
                    <a:pt x="303" y="21"/>
                  </a:lnTo>
                  <a:lnTo>
                    <a:pt x="289" y="28"/>
                  </a:lnTo>
                  <a:lnTo>
                    <a:pt x="286" y="28"/>
                  </a:lnTo>
                  <a:lnTo>
                    <a:pt x="290" y="17"/>
                  </a:lnTo>
                  <a:lnTo>
                    <a:pt x="224" y="21"/>
                  </a:lnTo>
                  <a:lnTo>
                    <a:pt x="243" y="29"/>
                  </a:lnTo>
                  <a:lnTo>
                    <a:pt x="226" y="26"/>
                  </a:lnTo>
                  <a:lnTo>
                    <a:pt x="196" y="25"/>
                  </a:lnTo>
                  <a:lnTo>
                    <a:pt x="196" y="28"/>
                  </a:lnTo>
                  <a:lnTo>
                    <a:pt x="191" y="32"/>
                  </a:lnTo>
                  <a:lnTo>
                    <a:pt x="167" y="32"/>
                  </a:lnTo>
                  <a:lnTo>
                    <a:pt x="163" y="37"/>
                  </a:lnTo>
                  <a:lnTo>
                    <a:pt x="160" y="33"/>
                  </a:lnTo>
                  <a:lnTo>
                    <a:pt x="98" y="47"/>
                  </a:lnTo>
                  <a:lnTo>
                    <a:pt x="136" y="48"/>
                  </a:lnTo>
                  <a:lnTo>
                    <a:pt x="126" y="49"/>
                  </a:lnTo>
                  <a:lnTo>
                    <a:pt x="124" y="54"/>
                  </a:lnTo>
                  <a:lnTo>
                    <a:pt x="110" y="62"/>
                  </a:lnTo>
                  <a:lnTo>
                    <a:pt x="59" y="68"/>
                  </a:lnTo>
                  <a:lnTo>
                    <a:pt x="7" y="75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31" y="86"/>
                  </a:lnTo>
                  <a:lnTo>
                    <a:pt x="26" y="90"/>
                  </a:lnTo>
                  <a:lnTo>
                    <a:pt x="23" y="91"/>
                  </a:lnTo>
                  <a:lnTo>
                    <a:pt x="44" y="92"/>
                  </a:lnTo>
                  <a:lnTo>
                    <a:pt x="74" y="90"/>
                  </a:lnTo>
                  <a:lnTo>
                    <a:pt x="69" y="96"/>
                  </a:lnTo>
                  <a:lnTo>
                    <a:pt x="34" y="96"/>
                  </a:lnTo>
                  <a:lnTo>
                    <a:pt x="61" y="99"/>
                  </a:lnTo>
                  <a:lnTo>
                    <a:pt x="51" y="98"/>
                  </a:lnTo>
                  <a:lnTo>
                    <a:pt x="0" y="101"/>
                  </a:lnTo>
                  <a:lnTo>
                    <a:pt x="18" y="103"/>
                  </a:lnTo>
                  <a:lnTo>
                    <a:pt x="32" y="107"/>
                  </a:lnTo>
                  <a:lnTo>
                    <a:pt x="15" y="111"/>
                  </a:lnTo>
                  <a:lnTo>
                    <a:pt x="51" y="120"/>
                  </a:lnTo>
                  <a:lnTo>
                    <a:pt x="45" y="116"/>
                  </a:lnTo>
                  <a:lnTo>
                    <a:pt x="54" y="116"/>
                  </a:lnTo>
                  <a:lnTo>
                    <a:pt x="63" y="116"/>
                  </a:lnTo>
                  <a:lnTo>
                    <a:pt x="86" y="113"/>
                  </a:lnTo>
                  <a:lnTo>
                    <a:pt x="97" y="113"/>
                  </a:lnTo>
                  <a:lnTo>
                    <a:pt x="157" y="123"/>
                  </a:lnTo>
                  <a:lnTo>
                    <a:pt x="152" y="131"/>
                  </a:lnTo>
                  <a:lnTo>
                    <a:pt x="165" y="138"/>
                  </a:lnTo>
                  <a:lnTo>
                    <a:pt x="170" y="143"/>
                  </a:lnTo>
                  <a:lnTo>
                    <a:pt x="167" y="147"/>
                  </a:lnTo>
                  <a:lnTo>
                    <a:pt x="160" y="150"/>
                  </a:lnTo>
                  <a:lnTo>
                    <a:pt x="171" y="150"/>
                  </a:lnTo>
                  <a:lnTo>
                    <a:pt x="171" y="159"/>
                  </a:lnTo>
                  <a:lnTo>
                    <a:pt x="172" y="164"/>
                  </a:lnTo>
                  <a:lnTo>
                    <a:pt x="170" y="170"/>
                  </a:lnTo>
                  <a:lnTo>
                    <a:pt x="175" y="173"/>
                  </a:lnTo>
                  <a:lnTo>
                    <a:pt x="173" y="181"/>
                  </a:lnTo>
                  <a:lnTo>
                    <a:pt x="164" y="186"/>
                  </a:lnTo>
                  <a:lnTo>
                    <a:pt x="160" y="190"/>
                  </a:lnTo>
                  <a:lnTo>
                    <a:pt x="170" y="191"/>
                  </a:lnTo>
                  <a:lnTo>
                    <a:pt x="150" y="197"/>
                  </a:lnTo>
                  <a:lnTo>
                    <a:pt x="159" y="203"/>
                  </a:lnTo>
                  <a:lnTo>
                    <a:pt x="176" y="199"/>
                  </a:lnTo>
                  <a:lnTo>
                    <a:pt x="184" y="186"/>
                  </a:lnTo>
                  <a:lnTo>
                    <a:pt x="187" y="196"/>
                  </a:lnTo>
                  <a:lnTo>
                    <a:pt x="196" y="191"/>
                  </a:lnTo>
                  <a:lnTo>
                    <a:pt x="193" y="196"/>
                  </a:lnTo>
                  <a:lnTo>
                    <a:pt x="206" y="199"/>
                  </a:lnTo>
                  <a:lnTo>
                    <a:pt x="193" y="201"/>
                  </a:lnTo>
                  <a:lnTo>
                    <a:pt x="207" y="201"/>
                  </a:lnTo>
                  <a:lnTo>
                    <a:pt x="196" y="206"/>
                  </a:lnTo>
                  <a:lnTo>
                    <a:pt x="204" y="205"/>
                  </a:lnTo>
                  <a:lnTo>
                    <a:pt x="199" y="207"/>
                  </a:lnTo>
                  <a:lnTo>
                    <a:pt x="209" y="211"/>
                  </a:lnTo>
                  <a:lnTo>
                    <a:pt x="201" y="210"/>
                  </a:lnTo>
                  <a:lnTo>
                    <a:pt x="211" y="214"/>
                  </a:lnTo>
                  <a:lnTo>
                    <a:pt x="210" y="216"/>
                  </a:lnTo>
                  <a:lnTo>
                    <a:pt x="209" y="219"/>
                  </a:lnTo>
                  <a:lnTo>
                    <a:pt x="211" y="222"/>
                  </a:lnTo>
                  <a:lnTo>
                    <a:pt x="164" y="214"/>
                  </a:lnTo>
                  <a:lnTo>
                    <a:pt x="161" y="220"/>
                  </a:lnTo>
                  <a:lnTo>
                    <a:pt x="211" y="232"/>
                  </a:lnTo>
                  <a:lnTo>
                    <a:pt x="203" y="237"/>
                  </a:lnTo>
                  <a:lnTo>
                    <a:pt x="205" y="240"/>
                  </a:lnTo>
                  <a:lnTo>
                    <a:pt x="199" y="243"/>
                  </a:lnTo>
                  <a:lnTo>
                    <a:pt x="202" y="245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198" y="248"/>
                  </a:lnTo>
                  <a:lnTo>
                    <a:pt x="192" y="253"/>
                  </a:lnTo>
                  <a:lnTo>
                    <a:pt x="197" y="253"/>
                  </a:lnTo>
                  <a:lnTo>
                    <a:pt x="159" y="263"/>
                  </a:lnTo>
                  <a:lnTo>
                    <a:pt x="162" y="265"/>
                  </a:lnTo>
                  <a:lnTo>
                    <a:pt x="185" y="263"/>
                  </a:lnTo>
                  <a:lnTo>
                    <a:pt x="193" y="260"/>
                  </a:lnTo>
                  <a:lnTo>
                    <a:pt x="185" y="266"/>
                  </a:lnTo>
                  <a:lnTo>
                    <a:pt x="192" y="270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68" y="271"/>
                  </a:lnTo>
                  <a:lnTo>
                    <a:pt x="152" y="270"/>
                  </a:lnTo>
                  <a:lnTo>
                    <a:pt x="141" y="277"/>
                  </a:lnTo>
                  <a:lnTo>
                    <a:pt x="171" y="272"/>
                  </a:lnTo>
                  <a:lnTo>
                    <a:pt x="168" y="273"/>
                  </a:lnTo>
                  <a:lnTo>
                    <a:pt x="178" y="274"/>
                  </a:lnTo>
                  <a:lnTo>
                    <a:pt x="185" y="272"/>
                  </a:lnTo>
                  <a:lnTo>
                    <a:pt x="192" y="273"/>
                  </a:lnTo>
                  <a:lnTo>
                    <a:pt x="184" y="275"/>
                  </a:lnTo>
                  <a:lnTo>
                    <a:pt x="194" y="275"/>
                  </a:lnTo>
                  <a:lnTo>
                    <a:pt x="188" y="277"/>
                  </a:lnTo>
                  <a:lnTo>
                    <a:pt x="191" y="280"/>
                  </a:lnTo>
                  <a:lnTo>
                    <a:pt x="163" y="275"/>
                  </a:lnTo>
                  <a:lnTo>
                    <a:pt x="137" y="283"/>
                  </a:lnTo>
                  <a:lnTo>
                    <a:pt x="173" y="283"/>
                  </a:lnTo>
                  <a:lnTo>
                    <a:pt x="182" y="286"/>
                  </a:lnTo>
                  <a:lnTo>
                    <a:pt x="173" y="284"/>
                  </a:lnTo>
                  <a:lnTo>
                    <a:pt x="136" y="286"/>
                  </a:lnTo>
                  <a:lnTo>
                    <a:pt x="140" y="290"/>
                  </a:lnTo>
                  <a:lnTo>
                    <a:pt x="155" y="291"/>
                  </a:lnTo>
                  <a:lnTo>
                    <a:pt x="147" y="294"/>
                  </a:lnTo>
                  <a:lnTo>
                    <a:pt x="145" y="296"/>
                  </a:lnTo>
                  <a:lnTo>
                    <a:pt x="140" y="296"/>
                  </a:lnTo>
                  <a:lnTo>
                    <a:pt x="149" y="299"/>
                  </a:lnTo>
                  <a:lnTo>
                    <a:pt x="135" y="299"/>
                  </a:lnTo>
                  <a:lnTo>
                    <a:pt x="133" y="305"/>
                  </a:lnTo>
                  <a:lnTo>
                    <a:pt x="160" y="297"/>
                  </a:lnTo>
                  <a:lnTo>
                    <a:pt x="187" y="290"/>
                  </a:lnTo>
                  <a:lnTo>
                    <a:pt x="181" y="293"/>
                  </a:lnTo>
                  <a:lnTo>
                    <a:pt x="132" y="309"/>
                  </a:lnTo>
                  <a:lnTo>
                    <a:pt x="138" y="309"/>
                  </a:lnTo>
                  <a:lnTo>
                    <a:pt x="133" y="312"/>
                  </a:lnTo>
                  <a:lnTo>
                    <a:pt x="157" y="308"/>
                  </a:lnTo>
                  <a:lnTo>
                    <a:pt x="136" y="315"/>
                  </a:lnTo>
                  <a:lnTo>
                    <a:pt x="138" y="317"/>
                  </a:lnTo>
                  <a:lnTo>
                    <a:pt x="139" y="319"/>
                  </a:lnTo>
                  <a:lnTo>
                    <a:pt x="150" y="319"/>
                  </a:lnTo>
                  <a:lnTo>
                    <a:pt x="170" y="3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1" name="Freeform 375"/>
            <p:cNvSpPr>
              <a:spLocks noChangeAspect="1"/>
            </p:cNvSpPr>
            <p:nvPr/>
          </p:nvSpPr>
          <p:spPr bwMode="auto">
            <a:xfrm>
              <a:off x="2083" y="1288"/>
              <a:ext cx="40" cy="19"/>
            </a:xfrm>
            <a:custGeom>
              <a:avLst/>
              <a:gdLst>
                <a:gd name="T0" fmla="*/ 40 w 40"/>
                <a:gd name="T1" fmla="*/ 14 h 19"/>
                <a:gd name="T2" fmla="*/ 11 w 40"/>
                <a:gd name="T3" fmla="*/ 0 h 19"/>
                <a:gd name="T4" fmla="*/ 1 w 40"/>
                <a:gd name="T5" fmla="*/ 6 h 19"/>
                <a:gd name="T6" fmla="*/ 2 w 40"/>
                <a:gd name="T7" fmla="*/ 7 h 19"/>
                <a:gd name="T8" fmla="*/ 0 w 40"/>
                <a:gd name="T9" fmla="*/ 10 h 19"/>
                <a:gd name="T10" fmla="*/ 4 w 40"/>
                <a:gd name="T11" fmla="*/ 15 h 19"/>
                <a:gd name="T12" fmla="*/ 12 w 40"/>
                <a:gd name="T13" fmla="*/ 17 h 19"/>
                <a:gd name="T14" fmla="*/ 6 w 40"/>
                <a:gd name="T15" fmla="*/ 19 h 19"/>
                <a:gd name="T16" fmla="*/ 40 w 40"/>
                <a:gd name="T17" fmla="*/ 1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9"/>
                <a:gd name="T29" fmla="*/ 40 w 4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9">
                  <a:moveTo>
                    <a:pt x="40" y="14"/>
                  </a:moveTo>
                  <a:lnTo>
                    <a:pt x="11" y="0"/>
                  </a:lnTo>
                  <a:lnTo>
                    <a:pt x="1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7"/>
                  </a:lnTo>
                  <a:lnTo>
                    <a:pt x="6" y="19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2" name="Freeform 376"/>
            <p:cNvSpPr>
              <a:spLocks noChangeAspect="1"/>
            </p:cNvSpPr>
            <p:nvPr/>
          </p:nvSpPr>
          <p:spPr bwMode="auto">
            <a:xfrm>
              <a:off x="2397" y="2001"/>
              <a:ext cx="14" cy="4"/>
            </a:xfrm>
            <a:custGeom>
              <a:avLst/>
              <a:gdLst>
                <a:gd name="T0" fmla="*/ 3 w 14"/>
                <a:gd name="T1" fmla="*/ 4 h 4"/>
                <a:gd name="T2" fmla="*/ 0 w 14"/>
                <a:gd name="T3" fmla="*/ 0 h 4"/>
                <a:gd name="T4" fmla="*/ 14 w 14"/>
                <a:gd name="T5" fmla="*/ 2 h 4"/>
                <a:gd name="T6" fmla="*/ 3 w 1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3" y="4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3" name="Freeform 377"/>
            <p:cNvSpPr>
              <a:spLocks noChangeAspect="1"/>
            </p:cNvSpPr>
            <p:nvPr/>
          </p:nvSpPr>
          <p:spPr bwMode="auto">
            <a:xfrm>
              <a:off x="2348" y="1986"/>
              <a:ext cx="10" cy="3"/>
            </a:xfrm>
            <a:custGeom>
              <a:avLst/>
              <a:gdLst>
                <a:gd name="T0" fmla="*/ 3 w 10"/>
                <a:gd name="T1" fmla="*/ 0 h 3"/>
                <a:gd name="T2" fmla="*/ 0 w 10"/>
                <a:gd name="T3" fmla="*/ 2 h 3"/>
                <a:gd name="T4" fmla="*/ 10 w 10"/>
                <a:gd name="T5" fmla="*/ 3 h 3"/>
                <a:gd name="T6" fmla="*/ 3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3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4" name="Freeform 378"/>
            <p:cNvSpPr>
              <a:spLocks noChangeAspect="1"/>
            </p:cNvSpPr>
            <p:nvPr/>
          </p:nvSpPr>
          <p:spPr bwMode="auto">
            <a:xfrm>
              <a:off x="2371" y="1979"/>
              <a:ext cx="6" cy="3"/>
            </a:xfrm>
            <a:custGeom>
              <a:avLst/>
              <a:gdLst>
                <a:gd name="T0" fmla="*/ 6 w 6"/>
                <a:gd name="T1" fmla="*/ 2 h 3"/>
                <a:gd name="T2" fmla="*/ 0 w 6"/>
                <a:gd name="T3" fmla="*/ 3 h 3"/>
                <a:gd name="T4" fmla="*/ 1 w 6"/>
                <a:gd name="T5" fmla="*/ 0 h 3"/>
                <a:gd name="T6" fmla="*/ 6 w 6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2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5" name="Freeform 379"/>
            <p:cNvSpPr>
              <a:spLocks noChangeAspect="1"/>
            </p:cNvSpPr>
            <p:nvPr/>
          </p:nvSpPr>
          <p:spPr bwMode="auto">
            <a:xfrm>
              <a:off x="1622" y="2130"/>
              <a:ext cx="5" cy="2"/>
            </a:xfrm>
            <a:custGeom>
              <a:avLst/>
              <a:gdLst>
                <a:gd name="T0" fmla="*/ 5 w 5"/>
                <a:gd name="T1" fmla="*/ 0 h 2"/>
                <a:gd name="T2" fmla="*/ 2 w 5"/>
                <a:gd name="T3" fmla="*/ 1 h 2"/>
                <a:gd name="T4" fmla="*/ 1 w 5"/>
                <a:gd name="T5" fmla="*/ 2 h 2"/>
                <a:gd name="T6" fmla="*/ 0 w 5"/>
                <a:gd name="T7" fmla="*/ 2 h 2"/>
                <a:gd name="T8" fmla="*/ 1 w 5"/>
                <a:gd name="T9" fmla="*/ 2 h 2"/>
                <a:gd name="T10" fmla="*/ 2 w 5"/>
                <a:gd name="T11" fmla="*/ 2 h 2"/>
                <a:gd name="T12" fmla="*/ 3 w 5"/>
                <a:gd name="T13" fmla="*/ 1 h 2"/>
                <a:gd name="T14" fmla="*/ 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5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6" name="Freeform 380"/>
            <p:cNvSpPr>
              <a:spLocks noChangeAspect="1"/>
            </p:cNvSpPr>
            <p:nvPr/>
          </p:nvSpPr>
          <p:spPr bwMode="auto">
            <a:xfrm>
              <a:off x="540" y="1735"/>
              <a:ext cx="1118" cy="563"/>
            </a:xfrm>
            <a:custGeom>
              <a:avLst/>
              <a:gdLst>
                <a:gd name="T0" fmla="*/ 1111 w 1113"/>
                <a:gd name="T1" fmla="*/ 48 h 560"/>
                <a:gd name="T2" fmla="*/ 1052 w 1113"/>
                <a:gd name="T3" fmla="*/ 92 h 560"/>
                <a:gd name="T4" fmla="*/ 930 w 1113"/>
                <a:gd name="T5" fmla="*/ 134 h 560"/>
                <a:gd name="T6" fmla="*/ 843 w 1113"/>
                <a:gd name="T7" fmla="*/ 166 h 560"/>
                <a:gd name="T8" fmla="*/ 831 w 1113"/>
                <a:gd name="T9" fmla="*/ 135 h 560"/>
                <a:gd name="T10" fmla="*/ 819 w 1113"/>
                <a:gd name="T11" fmla="*/ 75 h 560"/>
                <a:gd name="T12" fmla="*/ 754 w 1113"/>
                <a:gd name="T13" fmla="*/ 26 h 560"/>
                <a:gd name="T14" fmla="*/ 652 w 1113"/>
                <a:gd name="T15" fmla="*/ 13 h 560"/>
                <a:gd name="T16" fmla="*/ 551 w 1113"/>
                <a:gd name="T17" fmla="*/ 9 h 560"/>
                <a:gd name="T18" fmla="*/ 398 w 1113"/>
                <a:gd name="T19" fmla="*/ 9 h 560"/>
                <a:gd name="T20" fmla="*/ 242 w 1113"/>
                <a:gd name="T21" fmla="*/ 9 h 560"/>
                <a:gd name="T22" fmla="*/ 133 w 1113"/>
                <a:gd name="T23" fmla="*/ 47 h 560"/>
                <a:gd name="T24" fmla="*/ 121 w 1113"/>
                <a:gd name="T25" fmla="*/ 45 h 560"/>
                <a:gd name="T26" fmla="*/ 96 w 1113"/>
                <a:gd name="T27" fmla="*/ 53 h 560"/>
                <a:gd name="T28" fmla="*/ 84 w 1113"/>
                <a:gd name="T29" fmla="*/ 71 h 560"/>
                <a:gd name="T30" fmla="*/ 34 w 1113"/>
                <a:gd name="T31" fmla="*/ 148 h 560"/>
                <a:gd name="T32" fmla="*/ 0 w 1113"/>
                <a:gd name="T33" fmla="*/ 232 h 560"/>
                <a:gd name="T34" fmla="*/ 11 w 1113"/>
                <a:gd name="T35" fmla="*/ 264 h 560"/>
                <a:gd name="T36" fmla="*/ 11 w 1113"/>
                <a:gd name="T37" fmla="*/ 290 h 560"/>
                <a:gd name="T38" fmla="*/ 22 w 1113"/>
                <a:gd name="T39" fmla="*/ 349 h 560"/>
                <a:gd name="T40" fmla="*/ 108 w 1113"/>
                <a:gd name="T41" fmla="*/ 391 h 560"/>
                <a:gd name="T42" fmla="*/ 200 w 1113"/>
                <a:gd name="T43" fmla="*/ 421 h 560"/>
                <a:gd name="T44" fmla="*/ 287 w 1113"/>
                <a:gd name="T45" fmla="*/ 457 h 560"/>
                <a:gd name="T46" fmla="*/ 363 w 1113"/>
                <a:gd name="T47" fmla="*/ 485 h 560"/>
                <a:gd name="T48" fmla="*/ 414 w 1113"/>
                <a:gd name="T49" fmla="*/ 523 h 560"/>
                <a:gd name="T50" fmla="*/ 426 w 1113"/>
                <a:gd name="T51" fmla="*/ 502 h 560"/>
                <a:gd name="T52" fmla="*/ 447 w 1113"/>
                <a:gd name="T53" fmla="*/ 490 h 560"/>
                <a:gd name="T54" fmla="*/ 486 w 1113"/>
                <a:gd name="T55" fmla="*/ 463 h 560"/>
                <a:gd name="T56" fmla="*/ 534 w 1113"/>
                <a:gd name="T57" fmla="*/ 460 h 560"/>
                <a:gd name="T58" fmla="*/ 573 w 1113"/>
                <a:gd name="T59" fmla="*/ 462 h 560"/>
                <a:gd name="T60" fmla="*/ 591 w 1113"/>
                <a:gd name="T61" fmla="*/ 455 h 560"/>
                <a:gd name="T62" fmla="*/ 618 w 1113"/>
                <a:gd name="T63" fmla="*/ 446 h 560"/>
                <a:gd name="T64" fmla="*/ 636 w 1113"/>
                <a:gd name="T65" fmla="*/ 445 h 560"/>
                <a:gd name="T66" fmla="*/ 668 w 1113"/>
                <a:gd name="T67" fmla="*/ 452 h 560"/>
                <a:gd name="T68" fmla="*/ 708 w 1113"/>
                <a:gd name="T69" fmla="*/ 466 h 560"/>
                <a:gd name="T70" fmla="*/ 716 w 1113"/>
                <a:gd name="T71" fmla="*/ 503 h 560"/>
                <a:gd name="T72" fmla="*/ 726 w 1113"/>
                <a:gd name="T73" fmla="*/ 532 h 560"/>
                <a:gd name="T74" fmla="*/ 755 w 1113"/>
                <a:gd name="T75" fmla="*/ 545 h 560"/>
                <a:gd name="T76" fmla="*/ 756 w 1113"/>
                <a:gd name="T77" fmla="*/ 485 h 560"/>
                <a:gd name="T78" fmla="*/ 758 w 1113"/>
                <a:gd name="T79" fmla="*/ 420 h 560"/>
                <a:gd name="T80" fmla="*/ 809 w 1113"/>
                <a:gd name="T81" fmla="*/ 376 h 560"/>
                <a:gd name="T82" fmla="*/ 877 w 1113"/>
                <a:gd name="T83" fmla="*/ 336 h 560"/>
                <a:gd name="T84" fmla="*/ 887 w 1113"/>
                <a:gd name="T85" fmla="*/ 324 h 560"/>
                <a:gd name="T86" fmla="*/ 876 w 1113"/>
                <a:gd name="T87" fmla="*/ 309 h 560"/>
                <a:gd name="T88" fmla="*/ 897 w 1113"/>
                <a:gd name="T89" fmla="*/ 318 h 560"/>
                <a:gd name="T90" fmla="*/ 885 w 1113"/>
                <a:gd name="T91" fmla="*/ 275 h 560"/>
                <a:gd name="T92" fmla="*/ 880 w 1113"/>
                <a:gd name="T93" fmla="*/ 255 h 560"/>
                <a:gd name="T94" fmla="*/ 898 w 1113"/>
                <a:gd name="T95" fmla="*/ 255 h 560"/>
                <a:gd name="T96" fmla="*/ 901 w 1113"/>
                <a:gd name="T97" fmla="*/ 255 h 560"/>
                <a:gd name="T98" fmla="*/ 898 w 1113"/>
                <a:gd name="T99" fmla="*/ 282 h 560"/>
                <a:gd name="T100" fmla="*/ 929 w 1113"/>
                <a:gd name="T101" fmla="*/ 236 h 560"/>
                <a:gd name="T102" fmla="*/ 964 w 1113"/>
                <a:gd name="T103" fmla="*/ 191 h 560"/>
                <a:gd name="T104" fmla="*/ 1016 w 1113"/>
                <a:gd name="T105" fmla="*/ 179 h 560"/>
                <a:gd name="T106" fmla="*/ 1045 w 1113"/>
                <a:gd name="T107" fmla="*/ 179 h 560"/>
                <a:gd name="T108" fmla="*/ 1036 w 1113"/>
                <a:gd name="T109" fmla="*/ 155 h 560"/>
                <a:gd name="T110" fmla="*/ 1085 w 1113"/>
                <a:gd name="T111" fmla="*/ 116 h 5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560"/>
                <a:gd name="T170" fmla="*/ 1113 w 1113"/>
                <a:gd name="T171" fmla="*/ 560 h 5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560">
                  <a:moveTo>
                    <a:pt x="1111" y="104"/>
                  </a:moveTo>
                  <a:lnTo>
                    <a:pt x="1110" y="96"/>
                  </a:lnTo>
                  <a:lnTo>
                    <a:pt x="1105" y="81"/>
                  </a:lnTo>
                  <a:lnTo>
                    <a:pt x="1113" y="53"/>
                  </a:lnTo>
                  <a:lnTo>
                    <a:pt x="1101" y="48"/>
                  </a:lnTo>
                  <a:lnTo>
                    <a:pt x="1093" y="49"/>
                  </a:lnTo>
                  <a:lnTo>
                    <a:pt x="1091" y="44"/>
                  </a:lnTo>
                  <a:lnTo>
                    <a:pt x="1075" y="61"/>
                  </a:lnTo>
                  <a:lnTo>
                    <a:pt x="1060" y="77"/>
                  </a:lnTo>
                  <a:lnTo>
                    <a:pt x="1042" y="92"/>
                  </a:lnTo>
                  <a:lnTo>
                    <a:pt x="1030" y="100"/>
                  </a:lnTo>
                  <a:lnTo>
                    <a:pt x="994" y="102"/>
                  </a:lnTo>
                  <a:lnTo>
                    <a:pt x="959" y="104"/>
                  </a:lnTo>
                  <a:lnTo>
                    <a:pt x="940" y="118"/>
                  </a:lnTo>
                  <a:lnTo>
                    <a:pt x="922" y="132"/>
                  </a:lnTo>
                  <a:lnTo>
                    <a:pt x="899" y="134"/>
                  </a:lnTo>
                  <a:lnTo>
                    <a:pt x="876" y="136"/>
                  </a:lnTo>
                  <a:lnTo>
                    <a:pt x="875" y="150"/>
                  </a:lnTo>
                  <a:lnTo>
                    <a:pt x="855" y="157"/>
                  </a:lnTo>
                  <a:lnTo>
                    <a:pt x="835" y="164"/>
                  </a:lnTo>
                  <a:lnTo>
                    <a:pt x="816" y="170"/>
                  </a:lnTo>
                  <a:lnTo>
                    <a:pt x="796" y="177"/>
                  </a:lnTo>
                  <a:lnTo>
                    <a:pt x="790" y="168"/>
                  </a:lnTo>
                  <a:lnTo>
                    <a:pt x="812" y="146"/>
                  </a:lnTo>
                  <a:lnTo>
                    <a:pt x="823" y="133"/>
                  </a:lnTo>
                  <a:lnTo>
                    <a:pt x="826" y="113"/>
                  </a:lnTo>
                  <a:lnTo>
                    <a:pt x="831" y="92"/>
                  </a:lnTo>
                  <a:lnTo>
                    <a:pt x="816" y="81"/>
                  </a:lnTo>
                  <a:lnTo>
                    <a:pt x="818" y="74"/>
                  </a:lnTo>
                  <a:lnTo>
                    <a:pt x="811" y="75"/>
                  </a:lnTo>
                  <a:lnTo>
                    <a:pt x="810" y="66"/>
                  </a:lnTo>
                  <a:lnTo>
                    <a:pt x="795" y="55"/>
                  </a:lnTo>
                  <a:lnTo>
                    <a:pt x="778" y="45"/>
                  </a:lnTo>
                  <a:lnTo>
                    <a:pt x="763" y="36"/>
                  </a:lnTo>
                  <a:lnTo>
                    <a:pt x="748" y="26"/>
                  </a:lnTo>
                  <a:lnTo>
                    <a:pt x="724" y="32"/>
                  </a:lnTo>
                  <a:lnTo>
                    <a:pt x="708" y="27"/>
                  </a:lnTo>
                  <a:lnTo>
                    <a:pt x="693" y="29"/>
                  </a:lnTo>
                  <a:lnTo>
                    <a:pt x="667" y="18"/>
                  </a:lnTo>
                  <a:lnTo>
                    <a:pt x="646" y="13"/>
                  </a:lnTo>
                  <a:lnTo>
                    <a:pt x="648" y="0"/>
                  </a:lnTo>
                  <a:lnTo>
                    <a:pt x="640" y="9"/>
                  </a:lnTo>
                  <a:lnTo>
                    <a:pt x="610" y="9"/>
                  </a:lnTo>
                  <a:lnTo>
                    <a:pt x="579" y="9"/>
                  </a:lnTo>
                  <a:lnTo>
                    <a:pt x="547" y="9"/>
                  </a:lnTo>
                  <a:lnTo>
                    <a:pt x="517" y="9"/>
                  </a:lnTo>
                  <a:lnTo>
                    <a:pt x="486" y="9"/>
                  </a:lnTo>
                  <a:lnTo>
                    <a:pt x="455" y="9"/>
                  </a:lnTo>
                  <a:lnTo>
                    <a:pt x="425" y="9"/>
                  </a:lnTo>
                  <a:lnTo>
                    <a:pt x="394" y="9"/>
                  </a:lnTo>
                  <a:lnTo>
                    <a:pt x="362" y="9"/>
                  </a:lnTo>
                  <a:lnTo>
                    <a:pt x="332" y="9"/>
                  </a:lnTo>
                  <a:lnTo>
                    <a:pt x="301" y="9"/>
                  </a:lnTo>
                  <a:lnTo>
                    <a:pt x="270" y="9"/>
                  </a:lnTo>
                  <a:lnTo>
                    <a:pt x="240" y="9"/>
                  </a:lnTo>
                  <a:lnTo>
                    <a:pt x="209" y="9"/>
                  </a:lnTo>
                  <a:lnTo>
                    <a:pt x="177" y="9"/>
                  </a:lnTo>
                  <a:lnTo>
                    <a:pt x="147" y="9"/>
                  </a:lnTo>
                  <a:lnTo>
                    <a:pt x="140" y="28"/>
                  </a:lnTo>
                  <a:lnTo>
                    <a:pt x="131" y="47"/>
                  </a:lnTo>
                  <a:lnTo>
                    <a:pt x="117" y="53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36" y="33"/>
                  </a:lnTo>
                  <a:lnTo>
                    <a:pt x="119" y="45"/>
                  </a:lnTo>
                  <a:lnTo>
                    <a:pt x="117" y="47"/>
                  </a:lnTo>
                  <a:lnTo>
                    <a:pt x="128" y="37"/>
                  </a:lnTo>
                  <a:lnTo>
                    <a:pt x="133" y="29"/>
                  </a:lnTo>
                  <a:lnTo>
                    <a:pt x="106" y="23"/>
                  </a:lnTo>
                  <a:lnTo>
                    <a:pt x="96" y="53"/>
                  </a:lnTo>
                  <a:lnTo>
                    <a:pt x="94" y="58"/>
                  </a:lnTo>
                  <a:lnTo>
                    <a:pt x="93" y="61"/>
                  </a:lnTo>
                  <a:lnTo>
                    <a:pt x="92" y="65"/>
                  </a:lnTo>
                  <a:lnTo>
                    <a:pt x="90" y="62"/>
                  </a:lnTo>
                  <a:lnTo>
                    <a:pt x="84" y="71"/>
                  </a:lnTo>
                  <a:lnTo>
                    <a:pt x="97" y="73"/>
                  </a:lnTo>
                  <a:lnTo>
                    <a:pt x="87" y="73"/>
                  </a:lnTo>
                  <a:lnTo>
                    <a:pt x="79" y="84"/>
                  </a:lnTo>
                  <a:lnTo>
                    <a:pt x="56" y="115"/>
                  </a:lnTo>
                  <a:lnTo>
                    <a:pt x="34" y="146"/>
                  </a:lnTo>
                  <a:lnTo>
                    <a:pt x="27" y="165"/>
                  </a:lnTo>
                  <a:lnTo>
                    <a:pt x="21" y="182"/>
                  </a:lnTo>
                  <a:lnTo>
                    <a:pt x="1" y="206"/>
                  </a:lnTo>
                  <a:lnTo>
                    <a:pt x="3" y="213"/>
                  </a:lnTo>
                  <a:lnTo>
                    <a:pt x="0" y="230"/>
                  </a:lnTo>
                  <a:lnTo>
                    <a:pt x="2" y="245"/>
                  </a:lnTo>
                  <a:lnTo>
                    <a:pt x="5" y="260"/>
                  </a:lnTo>
                  <a:lnTo>
                    <a:pt x="3" y="256"/>
                  </a:lnTo>
                  <a:lnTo>
                    <a:pt x="2" y="261"/>
                  </a:lnTo>
                  <a:lnTo>
                    <a:pt x="11" y="262"/>
                  </a:lnTo>
                  <a:lnTo>
                    <a:pt x="16" y="262"/>
                  </a:lnTo>
                  <a:lnTo>
                    <a:pt x="13" y="273"/>
                  </a:lnTo>
                  <a:lnTo>
                    <a:pt x="9" y="271"/>
                  </a:lnTo>
                  <a:lnTo>
                    <a:pt x="5" y="273"/>
                  </a:lnTo>
                  <a:lnTo>
                    <a:pt x="11" y="286"/>
                  </a:lnTo>
                  <a:lnTo>
                    <a:pt x="5" y="295"/>
                  </a:lnTo>
                  <a:lnTo>
                    <a:pt x="10" y="308"/>
                  </a:lnTo>
                  <a:lnTo>
                    <a:pt x="14" y="321"/>
                  </a:lnTo>
                  <a:lnTo>
                    <a:pt x="11" y="342"/>
                  </a:lnTo>
                  <a:lnTo>
                    <a:pt x="22" y="345"/>
                  </a:lnTo>
                  <a:lnTo>
                    <a:pt x="41" y="354"/>
                  </a:lnTo>
                  <a:lnTo>
                    <a:pt x="61" y="370"/>
                  </a:lnTo>
                  <a:lnTo>
                    <a:pt x="61" y="390"/>
                  </a:lnTo>
                  <a:lnTo>
                    <a:pt x="85" y="388"/>
                  </a:lnTo>
                  <a:lnTo>
                    <a:pt x="108" y="387"/>
                  </a:lnTo>
                  <a:lnTo>
                    <a:pt x="124" y="394"/>
                  </a:lnTo>
                  <a:lnTo>
                    <a:pt x="139" y="402"/>
                  </a:lnTo>
                  <a:lnTo>
                    <a:pt x="154" y="410"/>
                  </a:lnTo>
                  <a:lnTo>
                    <a:pt x="171" y="417"/>
                  </a:lnTo>
                  <a:lnTo>
                    <a:pt x="198" y="417"/>
                  </a:lnTo>
                  <a:lnTo>
                    <a:pt x="225" y="417"/>
                  </a:lnTo>
                  <a:lnTo>
                    <a:pt x="230" y="406"/>
                  </a:lnTo>
                  <a:lnTo>
                    <a:pt x="263" y="406"/>
                  </a:lnTo>
                  <a:lnTo>
                    <a:pt x="279" y="430"/>
                  </a:lnTo>
                  <a:lnTo>
                    <a:pt x="285" y="453"/>
                  </a:lnTo>
                  <a:lnTo>
                    <a:pt x="298" y="463"/>
                  </a:lnTo>
                  <a:lnTo>
                    <a:pt x="310" y="473"/>
                  </a:lnTo>
                  <a:lnTo>
                    <a:pt x="323" y="455"/>
                  </a:lnTo>
                  <a:lnTo>
                    <a:pt x="350" y="457"/>
                  </a:lnTo>
                  <a:lnTo>
                    <a:pt x="359" y="479"/>
                  </a:lnTo>
                  <a:lnTo>
                    <a:pt x="368" y="500"/>
                  </a:lnTo>
                  <a:lnTo>
                    <a:pt x="375" y="528"/>
                  </a:lnTo>
                  <a:lnTo>
                    <a:pt x="389" y="539"/>
                  </a:lnTo>
                  <a:lnTo>
                    <a:pt x="413" y="543"/>
                  </a:lnTo>
                  <a:lnTo>
                    <a:pt x="410" y="517"/>
                  </a:lnTo>
                  <a:lnTo>
                    <a:pt x="409" y="512"/>
                  </a:lnTo>
                  <a:lnTo>
                    <a:pt x="407" y="508"/>
                  </a:lnTo>
                  <a:lnTo>
                    <a:pt x="414" y="511"/>
                  </a:lnTo>
                  <a:lnTo>
                    <a:pt x="417" y="499"/>
                  </a:lnTo>
                  <a:lnTo>
                    <a:pt x="422" y="496"/>
                  </a:lnTo>
                  <a:lnTo>
                    <a:pt x="433" y="487"/>
                  </a:lnTo>
                  <a:lnTo>
                    <a:pt x="438" y="484"/>
                  </a:lnTo>
                  <a:lnTo>
                    <a:pt x="439" y="480"/>
                  </a:lnTo>
                  <a:lnTo>
                    <a:pt x="449" y="480"/>
                  </a:lnTo>
                  <a:lnTo>
                    <a:pt x="443" y="484"/>
                  </a:lnTo>
                  <a:lnTo>
                    <a:pt x="454" y="478"/>
                  </a:lnTo>
                  <a:lnTo>
                    <a:pt x="450" y="479"/>
                  </a:lnTo>
                  <a:lnTo>
                    <a:pt x="474" y="463"/>
                  </a:lnTo>
                  <a:lnTo>
                    <a:pt x="476" y="456"/>
                  </a:lnTo>
                  <a:lnTo>
                    <a:pt x="482" y="459"/>
                  </a:lnTo>
                  <a:lnTo>
                    <a:pt x="479" y="462"/>
                  </a:lnTo>
                  <a:lnTo>
                    <a:pt x="495" y="453"/>
                  </a:lnTo>
                  <a:lnTo>
                    <a:pt x="498" y="453"/>
                  </a:lnTo>
                  <a:lnTo>
                    <a:pt x="513" y="454"/>
                  </a:lnTo>
                  <a:lnTo>
                    <a:pt x="530" y="456"/>
                  </a:lnTo>
                  <a:lnTo>
                    <a:pt x="540" y="455"/>
                  </a:lnTo>
                  <a:lnTo>
                    <a:pt x="546" y="463"/>
                  </a:lnTo>
                  <a:lnTo>
                    <a:pt x="557" y="466"/>
                  </a:lnTo>
                  <a:lnTo>
                    <a:pt x="568" y="467"/>
                  </a:lnTo>
                  <a:lnTo>
                    <a:pt x="567" y="458"/>
                  </a:lnTo>
                  <a:lnTo>
                    <a:pt x="583" y="468"/>
                  </a:lnTo>
                  <a:lnTo>
                    <a:pt x="579" y="474"/>
                  </a:lnTo>
                  <a:lnTo>
                    <a:pt x="587" y="466"/>
                  </a:lnTo>
                  <a:lnTo>
                    <a:pt x="578" y="456"/>
                  </a:lnTo>
                  <a:lnTo>
                    <a:pt x="585" y="451"/>
                  </a:lnTo>
                  <a:lnTo>
                    <a:pt x="581" y="449"/>
                  </a:lnTo>
                  <a:lnTo>
                    <a:pt x="580" y="447"/>
                  </a:lnTo>
                  <a:lnTo>
                    <a:pt x="566" y="444"/>
                  </a:lnTo>
                  <a:lnTo>
                    <a:pt x="579" y="443"/>
                  </a:lnTo>
                  <a:lnTo>
                    <a:pt x="612" y="442"/>
                  </a:lnTo>
                  <a:lnTo>
                    <a:pt x="616" y="432"/>
                  </a:lnTo>
                  <a:lnTo>
                    <a:pt x="615" y="443"/>
                  </a:lnTo>
                  <a:lnTo>
                    <a:pt x="625" y="442"/>
                  </a:lnTo>
                  <a:lnTo>
                    <a:pt x="635" y="437"/>
                  </a:lnTo>
                  <a:lnTo>
                    <a:pt x="630" y="441"/>
                  </a:lnTo>
                  <a:lnTo>
                    <a:pt x="649" y="439"/>
                  </a:lnTo>
                  <a:lnTo>
                    <a:pt x="644" y="439"/>
                  </a:lnTo>
                  <a:lnTo>
                    <a:pt x="656" y="443"/>
                  </a:lnTo>
                  <a:lnTo>
                    <a:pt x="660" y="443"/>
                  </a:lnTo>
                  <a:lnTo>
                    <a:pt x="662" y="448"/>
                  </a:lnTo>
                  <a:lnTo>
                    <a:pt x="659" y="445"/>
                  </a:lnTo>
                  <a:lnTo>
                    <a:pt x="663" y="456"/>
                  </a:lnTo>
                  <a:lnTo>
                    <a:pt x="662" y="456"/>
                  </a:lnTo>
                  <a:lnTo>
                    <a:pt x="691" y="446"/>
                  </a:lnTo>
                  <a:lnTo>
                    <a:pt x="702" y="462"/>
                  </a:lnTo>
                  <a:lnTo>
                    <a:pt x="712" y="477"/>
                  </a:lnTo>
                  <a:lnTo>
                    <a:pt x="706" y="503"/>
                  </a:lnTo>
                  <a:lnTo>
                    <a:pt x="705" y="499"/>
                  </a:lnTo>
                  <a:lnTo>
                    <a:pt x="707" y="502"/>
                  </a:lnTo>
                  <a:lnTo>
                    <a:pt x="710" y="497"/>
                  </a:lnTo>
                  <a:lnTo>
                    <a:pt x="707" y="511"/>
                  </a:lnTo>
                  <a:lnTo>
                    <a:pt x="714" y="520"/>
                  </a:lnTo>
                  <a:lnTo>
                    <a:pt x="716" y="521"/>
                  </a:lnTo>
                  <a:lnTo>
                    <a:pt x="716" y="529"/>
                  </a:lnTo>
                  <a:lnTo>
                    <a:pt x="720" y="526"/>
                  </a:lnTo>
                  <a:lnTo>
                    <a:pt x="717" y="531"/>
                  </a:lnTo>
                  <a:lnTo>
                    <a:pt x="720" y="544"/>
                  </a:lnTo>
                  <a:lnTo>
                    <a:pt x="729" y="560"/>
                  </a:lnTo>
                  <a:lnTo>
                    <a:pt x="742" y="558"/>
                  </a:lnTo>
                  <a:lnTo>
                    <a:pt x="749" y="539"/>
                  </a:lnTo>
                  <a:lnTo>
                    <a:pt x="755" y="520"/>
                  </a:lnTo>
                  <a:lnTo>
                    <a:pt x="752" y="500"/>
                  </a:lnTo>
                  <a:lnTo>
                    <a:pt x="749" y="480"/>
                  </a:lnTo>
                  <a:lnTo>
                    <a:pt x="752" y="498"/>
                  </a:lnTo>
                  <a:lnTo>
                    <a:pt x="750" y="479"/>
                  </a:lnTo>
                  <a:lnTo>
                    <a:pt x="748" y="460"/>
                  </a:lnTo>
                  <a:lnTo>
                    <a:pt x="747" y="442"/>
                  </a:lnTo>
                  <a:lnTo>
                    <a:pt x="745" y="423"/>
                  </a:lnTo>
                  <a:lnTo>
                    <a:pt x="752" y="419"/>
                  </a:lnTo>
                  <a:lnTo>
                    <a:pt x="752" y="416"/>
                  </a:lnTo>
                  <a:lnTo>
                    <a:pt x="761" y="405"/>
                  </a:lnTo>
                  <a:lnTo>
                    <a:pt x="767" y="394"/>
                  </a:lnTo>
                  <a:lnTo>
                    <a:pt x="768" y="393"/>
                  </a:lnTo>
                  <a:lnTo>
                    <a:pt x="774" y="391"/>
                  </a:lnTo>
                  <a:lnTo>
                    <a:pt x="801" y="372"/>
                  </a:lnTo>
                  <a:lnTo>
                    <a:pt x="803" y="371"/>
                  </a:lnTo>
                  <a:lnTo>
                    <a:pt x="823" y="358"/>
                  </a:lnTo>
                  <a:lnTo>
                    <a:pt x="832" y="354"/>
                  </a:lnTo>
                  <a:lnTo>
                    <a:pt x="845" y="341"/>
                  </a:lnTo>
                  <a:lnTo>
                    <a:pt x="869" y="332"/>
                  </a:lnTo>
                  <a:lnTo>
                    <a:pt x="855" y="328"/>
                  </a:lnTo>
                  <a:lnTo>
                    <a:pt x="865" y="329"/>
                  </a:lnTo>
                  <a:lnTo>
                    <a:pt x="867" y="325"/>
                  </a:lnTo>
                  <a:lnTo>
                    <a:pt x="858" y="319"/>
                  </a:lnTo>
                  <a:lnTo>
                    <a:pt x="879" y="320"/>
                  </a:lnTo>
                  <a:lnTo>
                    <a:pt x="885" y="310"/>
                  </a:lnTo>
                  <a:lnTo>
                    <a:pt x="879" y="314"/>
                  </a:lnTo>
                  <a:lnTo>
                    <a:pt x="874" y="309"/>
                  </a:lnTo>
                  <a:lnTo>
                    <a:pt x="868" y="306"/>
                  </a:lnTo>
                  <a:lnTo>
                    <a:pt x="868" y="305"/>
                  </a:lnTo>
                  <a:lnTo>
                    <a:pt x="876" y="306"/>
                  </a:lnTo>
                  <a:lnTo>
                    <a:pt x="882" y="305"/>
                  </a:lnTo>
                  <a:lnTo>
                    <a:pt x="886" y="307"/>
                  </a:lnTo>
                  <a:lnTo>
                    <a:pt x="888" y="292"/>
                  </a:lnTo>
                  <a:lnTo>
                    <a:pt x="889" y="314"/>
                  </a:lnTo>
                  <a:lnTo>
                    <a:pt x="882" y="286"/>
                  </a:lnTo>
                  <a:lnTo>
                    <a:pt x="876" y="284"/>
                  </a:lnTo>
                  <a:lnTo>
                    <a:pt x="869" y="277"/>
                  </a:lnTo>
                  <a:lnTo>
                    <a:pt x="882" y="283"/>
                  </a:lnTo>
                  <a:lnTo>
                    <a:pt x="877" y="273"/>
                  </a:lnTo>
                  <a:lnTo>
                    <a:pt x="885" y="278"/>
                  </a:lnTo>
                  <a:lnTo>
                    <a:pt x="876" y="260"/>
                  </a:lnTo>
                  <a:lnTo>
                    <a:pt x="887" y="267"/>
                  </a:lnTo>
                  <a:lnTo>
                    <a:pt x="878" y="253"/>
                  </a:lnTo>
                  <a:lnTo>
                    <a:pt x="872" y="253"/>
                  </a:lnTo>
                  <a:lnTo>
                    <a:pt x="880" y="243"/>
                  </a:lnTo>
                  <a:lnTo>
                    <a:pt x="878" y="252"/>
                  </a:lnTo>
                  <a:lnTo>
                    <a:pt x="890" y="258"/>
                  </a:lnTo>
                  <a:lnTo>
                    <a:pt x="886" y="246"/>
                  </a:lnTo>
                  <a:lnTo>
                    <a:pt x="890" y="253"/>
                  </a:lnTo>
                  <a:lnTo>
                    <a:pt x="893" y="233"/>
                  </a:lnTo>
                  <a:lnTo>
                    <a:pt x="905" y="228"/>
                  </a:lnTo>
                  <a:lnTo>
                    <a:pt x="898" y="241"/>
                  </a:lnTo>
                  <a:lnTo>
                    <a:pt x="897" y="247"/>
                  </a:lnTo>
                  <a:lnTo>
                    <a:pt x="893" y="253"/>
                  </a:lnTo>
                  <a:lnTo>
                    <a:pt x="900" y="256"/>
                  </a:lnTo>
                  <a:lnTo>
                    <a:pt x="897" y="263"/>
                  </a:lnTo>
                  <a:lnTo>
                    <a:pt x="898" y="267"/>
                  </a:lnTo>
                  <a:lnTo>
                    <a:pt x="894" y="271"/>
                  </a:lnTo>
                  <a:lnTo>
                    <a:pt x="890" y="279"/>
                  </a:lnTo>
                  <a:lnTo>
                    <a:pt x="914" y="253"/>
                  </a:lnTo>
                  <a:lnTo>
                    <a:pt x="912" y="228"/>
                  </a:lnTo>
                  <a:lnTo>
                    <a:pt x="923" y="218"/>
                  </a:lnTo>
                  <a:lnTo>
                    <a:pt x="914" y="224"/>
                  </a:lnTo>
                  <a:lnTo>
                    <a:pt x="921" y="234"/>
                  </a:lnTo>
                  <a:lnTo>
                    <a:pt x="921" y="241"/>
                  </a:lnTo>
                  <a:lnTo>
                    <a:pt x="944" y="218"/>
                  </a:lnTo>
                  <a:lnTo>
                    <a:pt x="943" y="221"/>
                  </a:lnTo>
                  <a:lnTo>
                    <a:pt x="947" y="206"/>
                  </a:lnTo>
                  <a:lnTo>
                    <a:pt x="956" y="189"/>
                  </a:lnTo>
                  <a:lnTo>
                    <a:pt x="953" y="196"/>
                  </a:lnTo>
                  <a:lnTo>
                    <a:pt x="961" y="192"/>
                  </a:lnTo>
                  <a:lnTo>
                    <a:pt x="981" y="188"/>
                  </a:lnTo>
                  <a:lnTo>
                    <a:pt x="1002" y="183"/>
                  </a:lnTo>
                  <a:lnTo>
                    <a:pt x="1006" y="177"/>
                  </a:lnTo>
                  <a:lnTo>
                    <a:pt x="1010" y="177"/>
                  </a:lnTo>
                  <a:lnTo>
                    <a:pt x="1010" y="178"/>
                  </a:lnTo>
                  <a:lnTo>
                    <a:pt x="1018" y="182"/>
                  </a:lnTo>
                  <a:lnTo>
                    <a:pt x="1022" y="182"/>
                  </a:lnTo>
                  <a:lnTo>
                    <a:pt x="1035" y="177"/>
                  </a:lnTo>
                  <a:lnTo>
                    <a:pt x="1033" y="168"/>
                  </a:lnTo>
                  <a:lnTo>
                    <a:pt x="1035" y="173"/>
                  </a:lnTo>
                  <a:lnTo>
                    <a:pt x="1024" y="170"/>
                  </a:lnTo>
                  <a:lnTo>
                    <a:pt x="1026" y="156"/>
                  </a:lnTo>
                  <a:lnTo>
                    <a:pt x="1026" y="153"/>
                  </a:lnTo>
                  <a:lnTo>
                    <a:pt x="1048" y="129"/>
                  </a:lnTo>
                  <a:lnTo>
                    <a:pt x="1054" y="125"/>
                  </a:lnTo>
                  <a:lnTo>
                    <a:pt x="1058" y="127"/>
                  </a:lnTo>
                  <a:lnTo>
                    <a:pt x="1075" y="112"/>
                  </a:lnTo>
                  <a:lnTo>
                    <a:pt x="1075" y="114"/>
                  </a:lnTo>
                  <a:lnTo>
                    <a:pt x="1079" y="113"/>
                  </a:lnTo>
                  <a:lnTo>
                    <a:pt x="1088" y="115"/>
                  </a:lnTo>
                  <a:lnTo>
                    <a:pt x="1111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7" name="Freeform 381"/>
            <p:cNvSpPr>
              <a:spLocks noChangeAspect="1"/>
            </p:cNvSpPr>
            <p:nvPr/>
          </p:nvSpPr>
          <p:spPr bwMode="auto">
            <a:xfrm>
              <a:off x="88" y="1270"/>
              <a:ext cx="712" cy="344"/>
            </a:xfrm>
            <a:custGeom>
              <a:avLst/>
              <a:gdLst>
                <a:gd name="T0" fmla="*/ 576 w 708"/>
                <a:gd name="T1" fmla="*/ 301 h 342"/>
                <a:gd name="T2" fmla="*/ 556 w 708"/>
                <a:gd name="T3" fmla="*/ 242 h 342"/>
                <a:gd name="T4" fmla="*/ 524 w 708"/>
                <a:gd name="T5" fmla="*/ 229 h 342"/>
                <a:gd name="T6" fmla="*/ 551 w 708"/>
                <a:gd name="T7" fmla="*/ 176 h 342"/>
                <a:gd name="T8" fmla="*/ 662 w 708"/>
                <a:gd name="T9" fmla="*/ 78 h 342"/>
                <a:gd name="T10" fmla="*/ 651 w 708"/>
                <a:gd name="T11" fmla="*/ 20 h 342"/>
                <a:gd name="T12" fmla="*/ 558 w 708"/>
                <a:gd name="T13" fmla="*/ 7 h 342"/>
                <a:gd name="T14" fmla="*/ 538 w 708"/>
                <a:gd name="T15" fmla="*/ 1 h 342"/>
                <a:gd name="T16" fmla="*/ 464 w 708"/>
                <a:gd name="T17" fmla="*/ 12 h 342"/>
                <a:gd name="T18" fmla="*/ 421 w 708"/>
                <a:gd name="T19" fmla="*/ 20 h 342"/>
                <a:gd name="T20" fmla="*/ 300 w 708"/>
                <a:gd name="T21" fmla="*/ 57 h 342"/>
                <a:gd name="T22" fmla="*/ 326 w 708"/>
                <a:gd name="T23" fmla="*/ 95 h 342"/>
                <a:gd name="T24" fmla="*/ 315 w 708"/>
                <a:gd name="T25" fmla="*/ 99 h 342"/>
                <a:gd name="T26" fmla="*/ 290 w 708"/>
                <a:gd name="T27" fmla="*/ 94 h 342"/>
                <a:gd name="T28" fmla="*/ 202 w 708"/>
                <a:gd name="T29" fmla="*/ 122 h 342"/>
                <a:gd name="T30" fmla="*/ 288 w 708"/>
                <a:gd name="T31" fmla="*/ 127 h 342"/>
                <a:gd name="T32" fmla="*/ 235 w 708"/>
                <a:gd name="T33" fmla="*/ 158 h 342"/>
                <a:gd name="T34" fmla="*/ 168 w 708"/>
                <a:gd name="T35" fmla="*/ 176 h 342"/>
                <a:gd name="T36" fmla="*/ 126 w 708"/>
                <a:gd name="T37" fmla="*/ 193 h 342"/>
                <a:gd name="T38" fmla="*/ 141 w 708"/>
                <a:gd name="T39" fmla="*/ 198 h 342"/>
                <a:gd name="T40" fmla="*/ 136 w 708"/>
                <a:gd name="T41" fmla="*/ 214 h 342"/>
                <a:gd name="T42" fmla="*/ 106 w 708"/>
                <a:gd name="T43" fmla="*/ 220 h 342"/>
                <a:gd name="T44" fmla="*/ 142 w 708"/>
                <a:gd name="T45" fmla="*/ 231 h 342"/>
                <a:gd name="T46" fmla="*/ 115 w 708"/>
                <a:gd name="T47" fmla="*/ 262 h 342"/>
                <a:gd name="T48" fmla="*/ 179 w 708"/>
                <a:gd name="T49" fmla="*/ 252 h 342"/>
                <a:gd name="T50" fmla="*/ 206 w 708"/>
                <a:gd name="T51" fmla="*/ 252 h 342"/>
                <a:gd name="T52" fmla="*/ 161 w 708"/>
                <a:gd name="T53" fmla="*/ 285 h 342"/>
                <a:gd name="T54" fmla="*/ 72 w 708"/>
                <a:gd name="T55" fmla="*/ 324 h 342"/>
                <a:gd name="T56" fmla="*/ 47 w 708"/>
                <a:gd name="T57" fmla="*/ 323 h 342"/>
                <a:gd name="T58" fmla="*/ 16 w 708"/>
                <a:gd name="T59" fmla="*/ 338 h 342"/>
                <a:gd name="T60" fmla="*/ 43 w 708"/>
                <a:gd name="T61" fmla="*/ 331 h 342"/>
                <a:gd name="T62" fmla="*/ 106 w 708"/>
                <a:gd name="T63" fmla="*/ 319 h 342"/>
                <a:gd name="T64" fmla="*/ 218 w 708"/>
                <a:gd name="T65" fmla="*/ 276 h 342"/>
                <a:gd name="T66" fmla="*/ 297 w 708"/>
                <a:gd name="T67" fmla="*/ 232 h 342"/>
                <a:gd name="T68" fmla="*/ 386 w 708"/>
                <a:gd name="T69" fmla="*/ 199 h 342"/>
                <a:gd name="T70" fmla="*/ 337 w 708"/>
                <a:gd name="T71" fmla="*/ 216 h 342"/>
                <a:gd name="T72" fmla="*/ 311 w 708"/>
                <a:gd name="T73" fmla="*/ 247 h 342"/>
                <a:gd name="T74" fmla="*/ 339 w 708"/>
                <a:gd name="T75" fmla="*/ 238 h 342"/>
                <a:gd name="T76" fmla="*/ 364 w 708"/>
                <a:gd name="T77" fmla="*/ 232 h 342"/>
                <a:gd name="T78" fmla="*/ 384 w 708"/>
                <a:gd name="T79" fmla="*/ 216 h 342"/>
                <a:gd name="T80" fmla="*/ 406 w 708"/>
                <a:gd name="T81" fmla="*/ 210 h 342"/>
                <a:gd name="T82" fmla="*/ 422 w 708"/>
                <a:gd name="T83" fmla="*/ 214 h 342"/>
                <a:gd name="T84" fmla="*/ 420 w 708"/>
                <a:gd name="T85" fmla="*/ 221 h 342"/>
                <a:gd name="T86" fmla="*/ 441 w 708"/>
                <a:gd name="T87" fmla="*/ 228 h 342"/>
                <a:gd name="T88" fmla="*/ 512 w 708"/>
                <a:gd name="T89" fmla="*/ 232 h 342"/>
                <a:gd name="T90" fmla="*/ 507 w 708"/>
                <a:gd name="T91" fmla="*/ 239 h 342"/>
                <a:gd name="T92" fmla="*/ 535 w 708"/>
                <a:gd name="T93" fmla="*/ 254 h 342"/>
                <a:gd name="T94" fmla="*/ 547 w 708"/>
                <a:gd name="T95" fmla="*/ 264 h 342"/>
                <a:gd name="T96" fmla="*/ 564 w 708"/>
                <a:gd name="T97" fmla="*/ 262 h 342"/>
                <a:gd name="T98" fmla="*/ 568 w 708"/>
                <a:gd name="T99" fmla="*/ 277 h 342"/>
                <a:gd name="T100" fmla="*/ 567 w 708"/>
                <a:gd name="T101" fmla="*/ 283 h 342"/>
                <a:gd name="T102" fmla="*/ 565 w 708"/>
                <a:gd name="T103" fmla="*/ 304 h 342"/>
                <a:gd name="T104" fmla="*/ 558 w 708"/>
                <a:gd name="T105" fmla="*/ 326 h 342"/>
                <a:gd name="T106" fmla="*/ 573 w 708"/>
                <a:gd name="T107" fmla="*/ 335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8"/>
                <a:gd name="T163" fmla="*/ 0 h 342"/>
                <a:gd name="T164" fmla="*/ 708 w 708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8" h="342">
                  <a:moveTo>
                    <a:pt x="575" y="332"/>
                  </a:moveTo>
                  <a:lnTo>
                    <a:pt x="587" y="318"/>
                  </a:lnTo>
                  <a:lnTo>
                    <a:pt x="578" y="308"/>
                  </a:lnTo>
                  <a:lnTo>
                    <a:pt x="570" y="297"/>
                  </a:lnTo>
                  <a:lnTo>
                    <a:pt x="574" y="277"/>
                  </a:lnTo>
                  <a:lnTo>
                    <a:pt x="578" y="257"/>
                  </a:lnTo>
                  <a:lnTo>
                    <a:pt x="573" y="234"/>
                  </a:lnTo>
                  <a:lnTo>
                    <a:pt x="550" y="240"/>
                  </a:lnTo>
                  <a:lnTo>
                    <a:pt x="536" y="247"/>
                  </a:lnTo>
                  <a:lnTo>
                    <a:pt x="521" y="252"/>
                  </a:lnTo>
                  <a:lnTo>
                    <a:pt x="522" y="231"/>
                  </a:lnTo>
                  <a:lnTo>
                    <a:pt x="518" y="227"/>
                  </a:lnTo>
                  <a:lnTo>
                    <a:pt x="525" y="222"/>
                  </a:lnTo>
                  <a:lnTo>
                    <a:pt x="493" y="223"/>
                  </a:lnTo>
                  <a:lnTo>
                    <a:pt x="519" y="198"/>
                  </a:lnTo>
                  <a:lnTo>
                    <a:pt x="545" y="174"/>
                  </a:lnTo>
                  <a:lnTo>
                    <a:pt x="571" y="149"/>
                  </a:lnTo>
                  <a:lnTo>
                    <a:pt x="598" y="124"/>
                  </a:lnTo>
                  <a:lnTo>
                    <a:pt x="625" y="101"/>
                  </a:lnTo>
                  <a:lnTo>
                    <a:pt x="654" y="78"/>
                  </a:lnTo>
                  <a:lnTo>
                    <a:pt x="681" y="55"/>
                  </a:lnTo>
                  <a:lnTo>
                    <a:pt x="708" y="31"/>
                  </a:lnTo>
                  <a:lnTo>
                    <a:pt x="674" y="23"/>
                  </a:lnTo>
                  <a:lnTo>
                    <a:pt x="643" y="20"/>
                  </a:lnTo>
                  <a:lnTo>
                    <a:pt x="611" y="16"/>
                  </a:lnTo>
                  <a:lnTo>
                    <a:pt x="570" y="13"/>
                  </a:lnTo>
                  <a:lnTo>
                    <a:pt x="568" y="11"/>
                  </a:lnTo>
                  <a:lnTo>
                    <a:pt x="552" y="7"/>
                  </a:lnTo>
                  <a:lnTo>
                    <a:pt x="543" y="6"/>
                  </a:lnTo>
                  <a:lnTo>
                    <a:pt x="539" y="4"/>
                  </a:lnTo>
                  <a:lnTo>
                    <a:pt x="522" y="7"/>
                  </a:lnTo>
                  <a:lnTo>
                    <a:pt x="532" y="1"/>
                  </a:lnTo>
                  <a:lnTo>
                    <a:pt x="522" y="0"/>
                  </a:lnTo>
                  <a:lnTo>
                    <a:pt x="479" y="10"/>
                  </a:lnTo>
                  <a:lnTo>
                    <a:pt x="472" y="7"/>
                  </a:lnTo>
                  <a:lnTo>
                    <a:pt x="458" y="12"/>
                  </a:lnTo>
                  <a:lnTo>
                    <a:pt x="455" y="15"/>
                  </a:lnTo>
                  <a:lnTo>
                    <a:pt x="447" y="21"/>
                  </a:lnTo>
                  <a:lnTo>
                    <a:pt x="452" y="13"/>
                  </a:lnTo>
                  <a:lnTo>
                    <a:pt x="417" y="20"/>
                  </a:lnTo>
                  <a:lnTo>
                    <a:pt x="381" y="33"/>
                  </a:lnTo>
                  <a:lnTo>
                    <a:pt x="345" y="45"/>
                  </a:lnTo>
                  <a:lnTo>
                    <a:pt x="314" y="47"/>
                  </a:lnTo>
                  <a:lnTo>
                    <a:pt x="296" y="57"/>
                  </a:lnTo>
                  <a:lnTo>
                    <a:pt x="309" y="77"/>
                  </a:lnTo>
                  <a:lnTo>
                    <a:pt x="303" y="81"/>
                  </a:lnTo>
                  <a:lnTo>
                    <a:pt x="328" y="86"/>
                  </a:lnTo>
                  <a:lnTo>
                    <a:pt x="322" y="93"/>
                  </a:lnTo>
                  <a:lnTo>
                    <a:pt x="340" y="93"/>
                  </a:lnTo>
                  <a:lnTo>
                    <a:pt x="315" y="93"/>
                  </a:lnTo>
                  <a:lnTo>
                    <a:pt x="314" y="86"/>
                  </a:lnTo>
                  <a:lnTo>
                    <a:pt x="311" y="97"/>
                  </a:lnTo>
                  <a:lnTo>
                    <a:pt x="317" y="101"/>
                  </a:lnTo>
                  <a:lnTo>
                    <a:pt x="305" y="102"/>
                  </a:lnTo>
                  <a:lnTo>
                    <a:pt x="271" y="100"/>
                  </a:lnTo>
                  <a:lnTo>
                    <a:pt x="286" y="92"/>
                  </a:lnTo>
                  <a:lnTo>
                    <a:pt x="245" y="100"/>
                  </a:lnTo>
                  <a:lnTo>
                    <a:pt x="194" y="112"/>
                  </a:lnTo>
                  <a:lnTo>
                    <a:pt x="211" y="119"/>
                  </a:lnTo>
                  <a:lnTo>
                    <a:pt x="200" y="120"/>
                  </a:lnTo>
                  <a:lnTo>
                    <a:pt x="197" y="133"/>
                  </a:lnTo>
                  <a:lnTo>
                    <a:pt x="241" y="133"/>
                  </a:lnTo>
                  <a:lnTo>
                    <a:pt x="246" y="137"/>
                  </a:lnTo>
                  <a:lnTo>
                    <a:pt x="284" y="125"/>
                  </a:lnTo>
                  <a:lnTo>
                    <a:pt x="275" y="134"/>
                  </a:lnTo>
                  <a:lnTo>
                    <a:pt x="268" y="137"/>
                  </a:lnTo>
                  <a:lnTo>
                    <a:pt x="261" y="150"/>
                  </a:lnTo>
                  <a:lnTo>
                    <a:pt x="233" y="156"/>
                  </a:lnTo>
                  <a:lnTo>
                    <a:pt x="193" y="165"/>
                  </a:lnTo>
                  <a:lnTo>
                    <a:pt x="199" y="162"/>
                  </a:lnTo>
                  <a:lnTo>
                    <a:pt x="185" y="165"/>
                  </a:lnTo>
                  <a:lnTo>
                    <a:pt x="166" y="174"/>
                  </a:lnTo>
                  <a:lnTo>
                    <a:pt x="169" y="174"/>
                  </a:lnTo>
                  <a:lnTo>
                    <a:pt x="161" y="177"/>
                  </a:lnTo>
                  <a:lnTo>
                    <a:pt x="134" y="188"/>
                  </a:lnTo>
                  <a:lnTo>
                    <a:pt x="124" y="191"/>
                  </a:lnTo>
                  <a:lnTo>
                    <a:pt x="126" y="194"/>
                  </a:lnTo>
                  <a:lnTo>
                    <a:pt x="116" y="197"/>
                  </a:lnTo>
                  <a:lnTo>
                    <a:pt x="119" y="204"/>
                  </a:lnTo>
                  <a:lnTo>
                    <a:pt x="139" y="196"/>
                  </a:lnTo>
                  <a:lnTo>
                    <a:pt x="120" y="205"/>
                  </a:lnTo>
                  <a:lnTo>
                    <a:pt x="121" y="207"/>
                  </a:lnTo>
                  <a:lnTo>
                    <a:pt x="141" y="210"/>
                  </a:lnTo>
                  <a:lnTo>
                    <a:pt x="134" y="212"/>
                  </a:lnTo>
                  <a:lnTo>
                    <a:pt x="138" y="215"/>
                  </a:lnTo>
                  <a:lnTo>
                    <a:pt x="125" y="215"/>
                  </a:lnTo>
                  <a:lnTo>
                    <a:pt x="118" y="212"/>
                  </a:lnTo>
                  <a:lnTo>
                    <a:pt x="104" y="218"/>
                  </a:lnTo>
                  <a:lnTo>
                    <a:pt x="111" y="234"/>
                  </a:lnTo>
                  <a:lnTo>
                    <a:pt x="140" y="225"/>
                  </a:lnTo>
                  <a:lnTo>
                    <a:pt x="159" y="215"/>
                  </a:lnTo>
                  <a:lnTo>
                    <a:pt x="140" y="229"/>
                  </a:lnTo>
                  <a:lnTo>
                    <a:pt x="129" y="242"/>
                  </a:lnTo>
                  <a:lnTo>
                    <a:pt x="123" y="249"/>
                  </a:lnTo>
                  <a:lnTo>
                    <a:pt x="124" y="249"/>
                  </a:lnTo>
                  <a:lnTo>
                    <a:pt x="113" y="258"/>
                  </a:lnTo>
                  <a:lnTo>
                    <a:pt x="147" y="252"/>
                  </a:lnTo>
                  <a:lnTo>
                    <a:pt x="155" y="254"/>
                  </a:lnTo>
                  <a:lnTo>
                    <a:pt x="157" y="263"/>
                  </a:lnTo>
                  <a:lnTo>
                    <a:pt x="177" y="250"/>
                  </a:lnTo>
                  <a:lnTo>
                    <a:pt x="183" y="250"/>
                  </a:lnTo>
                  <a:lnTo>
                    <a:pt x="171" y="255"/>
                  </a:lnTo>
                  <a:lnTo>
                    <a:pt x="173" y="259"/>
                  </a:lnTo>
                  <a:lnTo>
                    <a:pt x="204" y="250"/>
                  </a:lnTo>
                  <a:lnTo>
                    <a:pt x="175" y="268"/>
                  </a:lnTo>
                  <a:lnTo>
                    <a:pt x="179" y="268"/>
                  </a:lnTo>
                  <a:lnTo>
                    <a:pt x="176" y="268"/>
                  </a:lnTo>
                  <a:lnTo>
                    <a:pt x="159" y="281"/>
                  </a:lnTo>
                  <a:lnTo>
                    <a:pt x="150" y="283"/>
                  </a:lnTo>
                  <a:lnTo>
                    <a:pt x="121" y="299"/>
                  </a:lnTo>
                  <a:lnTo>
                    <a:pt x="77" y="312"/>
                  </a:lnTo>
                  <a:lnTo>
                    <a:pt x="72" y="320"/>
                  </a:lnTo>
                  <a:lnTo>
                    <a:pt x="66" y="319"/>
                  </a:lnTo>
                  <a:lnTo>
                    <a:pt x="61" y="322"/>
                  </a:lnTo>
                  <a:lnTo>
                    <a:pt x="62" y="319"/>
                  </a:lnTo>
                  <a:lnTo>
                    <a:pt x="47" y="319"/>
                  </a:lnTo>
                  <a:lnTo>
                    <a:pt x="0" y="339"/>
                  </a:lnTo>
                  <a:lnTo>
                    <a:pt x="2" y="336"/>
                  </a:lnTo>
                  <a:lnTo>
                    <a:pt x="7" y="339"/>
                  </a:lnTo>
                  <a:lnTo>
                    <a:pt x="16" y="334"/>
                  </a:lnTo>
                  <a:lnTo>
                    <a:pt x="19" y="336"/>
                  </a:lnTo>
                  <a:lnTo>
                    <a:pt x="39" y="326"/>
                  </a:lnTo>
                  <a:lnTo>
                    <a:pt x="50" y="326"/>
                  </a:lnTo>
                  <a:lnTo>
                    <a:pt x="43" y="327"/>
                  </a:lnTo>
                  <a:lnTo>
                    <a:pt x="65" y="323"/>
                  </a:lnTo>
                  <a:lnTo>
                    <a:pt x="80" y="322"/>
                  </a:lnTo>
                  <a:lnTo>
                    <a:pt x="83" y="321"/>
                  </a:lnTo>
                  <a:lnTo>
                    <a:pt x="104" y="315"/>
                  </a:lnTo>
                  <a:lnTo>
                    <a:pt x="109" y="314"/>
                  </a:lnTo>
                  <a:lnTo>
                    <a:pt x="114" y="310"/>
                  </a:lnTo>
                  <a:lnTo>
                    <a:pt x="169" y="289"/>
                  </a:lnTo>
                  <a:lnTo>
                    <a:pt x="216" y="272"/>
                  </a:lnTo>
                  <a:lnTo>
                    <a:pt x="258" y="254"/>
                  </a:lnTo>
                  <a:lnTo>
                    <a:pt x="250" y="248"/>
                  </a:lnTo>
                  <a:lnTo>
                    <a:pt x="286" y="233"/>
                  </a:lnTo>
                  <a:lnTo>
                    <a:pt x="293" y="230"/>
                  </a:lnTo>
                  <a:lnTo>
                    <a:pt x="299" y="224"/>
                  </a:lnTo>
                  <a:lnTo>
                    <a:pt x="329" y="212"/>
                  </a:lnTo>
                  <a:lnTo>
                    <a:pt x="361" y="202"/>
                  </a:lnTo>
                  <a:lnTo>
                    <a:pt x="382" y="197"/>
                  </a:lnTo>
                  <a:lnTo>
                    <a:pt x="369" y="204"/>
                  </a:lnTo>
                  <a:lnTo>
                    <a:pt x="372" y="209"/>
                  </a:lnTo>
                  <a:lnTo>
                    <a:pt x="365" y="208"/>
                  </a:lnTo>
                  <a:lnTo>
                    <a:pt x="333" y="214"/>
                  </a:lnTo>
                  <a:lnTo>
                    <a:pt x="303" y="236"/>
                  </a:lnTo>
                  <a:lnTo>
                    <a:pt x="317" y="234"/>
                  </a:lnTo>
                  <a:lnTo>
                    <a:pt x="294" y="244"/>
                  </a:lnTo>
                  <a:lnTo>
                    <a:pt x="307" y="245"/>
                  </a:lnTo>
                  <a:lnTo>
                    <a:pt x="329" y="235"/>
                  </a:lnTo>
                  <a:lnTo>
                    <a:pt x="323" y="240"/>
                  </a:lnTo>
                  <a:lnTo>
                    <a:pt x="331" y="236"/>
                  </a:lnTo>
                  <a:lnTo>
                    <a:pt x="335" y="236"/>
                  </a:lnTo>
                  <a:lnTo>
                    <a:pt x="338" y="233"/>
                  </a:lnTo>
                  <a:lnTo>
                    <a:pt x="339" y="235"/>
                  </a:lnTo>
                  <a:lnTo>
                    <a:pt x="350" y="228"/>
                  </a:lnTo>
                  <a:lnTo>
                    <a:pt x="360" y="230"/>
                  </a:lnTo>
                  <a:lnTo>
                    <a:pt x="380" y="220"/>
                  </a:lnTo>
                  <a:lnTo>
                    <a:pt x="378" y="218"/>
                  </a:lnTo>
                  <a:lnTo>
                    <a:pt x="383" y="216"/>
                  </a:lnTo>
                  <a:lnTo>
                    <a:pt x="380" y="214"/>
                  </a:lnTo>
                  <a:lnTo>
                    <a:pt x="389" y="209"/>
                  </a:lnTo>
                  <a:lnTo>
                    <a:pt x="406" y="202"/>
                  </a:lnTo>
                  <a:lnTo>
                    <a:pt x="393" y="209"/>
                  </a:lnTo>
                  <a:lnTo>
                    <a:pt x="402" y="208"/>
                  </a:lnTo>
                  <a:lnTo>
                    <a:pt x="401" y="210"/>
                  </a:lnTo>
                  <a:lnTo>
                    <a:pt x="426" y="205"/>
                  </a:lnTo>
                  <a:lnTo>
                    <a:pt x="419" y="206"/>
                  </a:lnTo>
                  <a:lnTo>
                    <a:pt x="418" y="212"/>
                  </a:lnTo>
                  <a:lnTo>
                    <a:pt x="414" y="213"/>
                  </a:lnTo>
                  <a:lnTo>
                    <a:pt x="421" y="213"/>
                  </a:lnTo>
                  <a:lnTo>
                    <a:pt x="423" y="214"/>
                  </a:lnTo>
                  <a:lnTo>
                    <a:pt x="416" y="219"/>
                  </a:lnTo>
                  <a:lnTo>
                    <a:pt x="423" y="222"/>
                  </a:lnTo>
                  <a:lnTo>
                    <a:pt x="439" y="215"/>
                  </a:lnTo>
                  <a:lnTo>
                    <a:pt x="432" y="220"/>
                  </a:lnTo>
                  <a:lnTo>
                    <a:pt x="437" y="226"/>
                  </a:lnTo>
                  <a:lnTo>
                    <a:pt x="460" y="227"/>
                  </a:lnTo>
                  <a:lnTo>
                    <a:pt x="482" y="228"/>
                  </a:lnTo>
                  <a:lnTo>
                    <a:pt x="483" y="235"/>
                  </a:lnTo>
                  <a:lnTo>
                    <a:pt x="506" y="230"/>
                  </a:lnTo>
                  <a:lnTo>
                    <a:pt x="516" y="233"/>
                  </a:lnTo>
                  <a:lnTo>
                    <a:pt x="508" y="236"/>
                  </a:lnTo>
                  <a:lnTo>
                    <a:pt x="511" y="230"/>
                  </a:lnTo>
                  <a:lnTo>
                    <a:pt x="501" y="237"/>
                  </a:lnTo>
                  <a:lnTo>
                    <a:pt x="512" y="252"/>
                  </a:lnTo>
                  <a:lnTo>
                    <a:pt x="523" y="267"/>
                  </a:lnTo>
                  <a:lnTo>
                    <a:pt x="533" y="266"/>
                  </a:lnTo>
                  <a:lnTo>
                    <a:pt x="529" y="252"/>
                  </a:lnTo>
                  <a:lnTo>
                    <a:pt x="536" y="255"/>
                  </a:lnTo>
                  <a:lnTo>
                    <a:pt x="544" y="252"/>
                  </a:lnTo>
                  <a:lnTo>
                    <a:pt x="546" y="252"/>
                  </a:lnTo>
                  <a:lnTo>
                    <a:pt x="541" y="260"/>
                  </a:lnTo>
                  <a:lnTo>
                    <a:pt x="542" y="263"/>
                  </a:lnTo>
                  <a:lnTo>
                    <a:pt x="543" y="267"/>
                  </a:lnTo>
                  <a:lnTo>
                    <a:pt x="562" y="246"/>
                  </a:lnTo>
                  <a:lnTo>
                    <a:pt x="558" y="258"/>
                  </a:lnTo>
                  <a:lnTo>
                    <a:pt x="562" y="268"/>
                  </a:lnTo>
                  <a:lnTo>
                    <a:pt x="566" y="267"/>
                  </a:lnTo>
                  <a:lnTo>
                    <a:pt x="567" y="270"/>
                  </a:lnTo>
                  <a:lnTo>
                    <a:pt x="562" y="273"/>
                  </a:lnTo>
                  <a:lnTo>
                    <a:pt x="573" y="274"/>
                  </a:lnTo>
                  <a:lnTo>
                    <a:pt x="566" y="274"/>
                  </a:lnTo>
                  <a:lnTo>
                    <a:pt x="566" y="281"/>
                  </a:lnTo>
                  <a:lnTo>
                    <a:pt x="561" y="279"/>
                  </a:lnTo>
                  <a:lnTo>
                    <a:pt x="562" y="287"/>
                  </a:lnTo>
                  <a:lnTo>
                    <a:pt x="555" y="288"/>
                  </a:lnTo>
                  <a:lnTo>
                    <a:pt x="557" y="290"/>
                  </a:lnTo>
                  <a:lnTo>
                    <a:pt x="559" y="300"/>
                  </a:lnTo>
                  <a:lnTo>
                    <a:pt x="567" y="311"/>
                  </a:lnTo>
                  <a:lnTo>
                    <a:pt x="561" y="312"/>
                  </a:lnTo>
                  <a:lnTo>
                    <a:pt x="543" y="325"/>
                  </a:lnTo>
                  <a:lnTo>
                    <a:pt x="552" y="322"/>
                  </a:lnTo>
                  <a:lnTo>
                    <a:pt x="574" y="313"/>
                  </a:lnTo>
                  <a:lnTo>
                    <a:pt x="561" y="331"/>
                  </a:lnTo>
                  <a:lnTo>
                    <a:pt x="554" y="334"/>
                  </a:lnTo>
                  <a:lnTo>
                    <a:pt x="567" y="331"/>
                  </a:lnTo>
                  <a:lnTo>
                    <a:pt x="558" y="335"/>
                  </a:lnTo>
                  <a:lnTo>
                    <a:pt x="554" y="342"/>
                  </a:lnTo>
                  <a:lnTo>
                    <a:pt x="575" y="3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8" name="Freeform 382"/>
            <p:cNvSpPr>
              <a:spLocks noChangeAspect="1"/>
            </p:cNvSpPr>
            <p:nvPr/>
          </p:nvSpPr>
          <p:spPr bwMode="auto">
            <a:xfrm>
              <a:off x="288" y="1543"/>
              <a:ext cx="52" cy="28"/>
            </a:xfrm>
            <a:custGeom>
              <a:avLst/>
              <a:gdLst>
                <a:gd name="T0" fmla="*/ 53 w 51"/>
                <a:gd name="T1" fmla="*/ 8 h 28"/>
                <a:gd name="T2" fmla="*/ 48 w 51"/>
                <a:gd name="T3" fmla="*/ 7 h 28"/>
                <a:gd name="T4" fmla="*/ 50 w 51"/>
                <a:gd name="T5" fmla="*/ 2 h 28"/>
                <a:gd name="T6" fmla="*/ 48 w 51"/>
                <a:gd name="T7" fmla="*/ 2 h 28"/>
                <a:gd name="T8" fmla="*/ 43 w 51"/>
                <a:gd name="T9" fmla="*/ 0 h 28"/>
                <a:gd name="T10" fmla="*/ 39 w 51"/>
                <a:gd name="T11" fmla="*/ 5 h 28"/>
                <a:gd name="T12" fmla="*/ 34 w 51"/>
                <a:gd name="T13" fmla="*/ 5 h 28"/>
                <a:gd name="T14" fmla="*/ 24 w 51"/>
                <a:gd name="T15" fmla="*/ 6 h 28"/>
                <a:gd name="T16" fmla="*/ 17 w 51"/>
                <a:gd name="T17" fmla="*/ 16 h 28"/>
                <a:gd name="T18" fmla="*/ 17 w 51"/>
                <a:gd name="T19" fmla="*/ 8 h 28"/>
                <a:gd name="T20" fmla="*/ 2 w 51"/>
                <a:gd name="T21" fmla="*/ 17 h 28"/>
                <a:gd name="T22" fmla="*/ 1 w 51"/>
                <a:gd name="T23" fmla="*/ 23 h 28"/>
                <a:gd name="T24" fmla="*/ 5 w 51"/>
                <a:gd name="T25" fmla="*/ 19 h 28"/>
                <a:gd name="T26" fmla="*/ 9 w 51"/>
                <a:gd name="T27" fmla="*/ 20 h 28"/>
                <a:gd name="T28" fmla="*/ 0 w 51"/>
                <a:gd name="T29" fmla="*/ 28 h 28"/>
                <a:gd name="T30" fmla="*/ 11 w 51"/>
                <a:gd name="T31" fmla="*/ 21 h 28"/>
                <a:gd name="T32" fmla="*/ 35 w 51"/>
                <a:gd name="T33" fmla="*/ 15 h 28"/>
                <a:gd name="T34" fmla="*/ 38 w 51"/>
                <a:gd name="T35" fmla="*/ 12 h 28"/>
                <a:gd name="T36" fmla="*/ 53 w 51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28"/>
                <a:gd name="T59" fmla="*/ 51 w 5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28">
                  <a:moveTo>
                    <a:pt x="51" y="8"/>
                  </a:moveTo>
                  <a:lnTo>
                    <a:pt x="46" y="7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5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2" y="17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19" name="Freeform 383"/>
            <p:cNvSpPr>
              <a:spLocks noChangeAspect="1"/>
            </p:cNvSpPr>
            <p:nvPr/>
          </p:nvSpPr>
          <p:spPr bwMode="auto">
            <a:xfrm>
              <a:off x="168" y="1423"/>
              <a:ext cx="44" cy="14"/>
            </a:xfrm>
            <a:custGeom>
              <a:avLst/>
              <a:gdLst>
                <a:gd name="T0" fmla="*/ 44 w 44"/>
                <a:gd name="T1" fmla="*/ 8 h 14"/>
                <a:gd name="T2" fmla="*/ 22 w 44"/>
                <a:gd name="T3" fmla="*/ 14 h 14"/>
                <a:gd name="T4" fmla="*/ 14 w 44"/>
                <a:gd name="T5" fmla="*/ 5 h 14"/>
                <a:gd name="T6" fmla="*/ 16 w 44"/>
                <a:gd name="T7" fmla="*/ 9 h 14"/>
                <a:gd name="T8" fmla="*/ 0 w 44"/>
                <a:gd name="T9" fmla="*/ 8 h 14"/>
                <a:gd name="T10" fmla="*/ 5 w 44"/>
                <a:gd name="T11" fmla="*/ 0 h 14"/>
                <a:gd name="T12" fmla="*/ 23 w 44"/>
                <a:gd name="T13" fmla="*/ 0 h 14"/>
                <a:gd name="T14" fmla="*/ 44 w 44"/>
                <a:gd name="T15" fmla="*/ 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4"/>
                <a:gd name="T26" fmla="*/ 44 w 4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4">
                  <a:moveTo>
                    <a:pt x="44" y="8"/>
                  </a:moveTo>
                  <a:lnTo>
                    <a:pt x="22" y="14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0" y="8"/>
                  </a:lnTo>
                  <a:lnTo>
                    <a:pt x="5" y="0"/>
                  </a:lnTo>
                  <a:lnTo>
                    <a:pt x="23" y="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0" name="Freeform 384"/>
            <p:cNvSpPr>
              <a:spLocks noChangeAspect="1"/>
            </p:cNvSpPr>
            <p:nvPr/>
          </p:nvSpPr>
          <p:spPr bwMode="auto">
            <a:xfrm>
              <a:off x="611" y="1581"/>
              <a:ext cx="22" cy="36"/>
            </a:xfrm>
            <a:custGeom>
              <a:avLst/>
              <a:gdLst>
                <a:gd name="T0" fmla="*/ 12 w 22"/>
                <a:gd name="T1" fmla="*/ 33 h 36"/>
                <a:gd name="T2" fmla="*/ 9 w 22"/>
                <a:gd name="T3" fmla="*/ 36 h 36"/>
                <a:gd name="T4" fmla="*/ 8 w 22"/>
                <a:gd name="T5" fmla="*/ 27 h 36"/>
                <a:gd name="T6" fmla="*/ 0 w 22"/>
                <a:gd name="T7" fmla="*/ 23 h 36"/>
                <a:gd name="T8" fmla="*/ 8 w 22"/>
                <a:gd name="T9" fmla="*/ 21 h 36"/>
                <a:gd name="T10" fmla="*/ 12 w 22"/>
                <a:gd name="T11" fmla="*/ 15 h 36"/>
                <a:gd name="T12" fmla="*/ 4 w 22"/>
                <a:gd name="T13" fmla="*/ 16 h 36"/>
                <a:gd name="T14" fmla="*/ 13 w 22"/>
                <a:gd name="T15" fmla="*/ 10 h 36"/>
                <a:gd name="T16" fmla="*/ 12 w 22"/>
                <a:gd name="T17" fmla="*/ 3 h 36"/>
                <a:gd name="T18" fmla="*/ 19 w 22"/>
                <a:gd name="T19" fmla="*/ 0 h 36"/>
                <a:gd name="T20" fmla="*/ 22 w 22"/>
                <a:gd name="T21" fmla="*/ 17 h 36"/>
                <a:gd name="T22" fmla="*/ 18 w 22"/>
                <a:gd name="T23" fmla="*/ 15 h 36"/>
                <a:gd name="T24" fmla="*/ 18 w 22"/>
                <a:gd name="T25" fmla="*/ 20 h 36"/>
                <a:gd name="T26" fmla="*/ 12 w 22"/>
                <a:gd name="T27" fmla="*/ 3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6"/>
                <a:gd name="T44" fmla="*/ 22 w 2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6">
                  <a:moveTo>
                    <a:pt x="12" y="33"/>
                  </a:moveTo>
                  <a:lnTo>
                    <a:pt x="9" y="36"/>
                  </a:lnTo>
                  <a:lnTo>
                    <a:pt x="8" y="27"/>
                  </a:lnTo>
                  <a:lnTo>
                    <a:pt x="0" y="23"/>
                  </a:lnTo>
                  <a:lnTo>
                    <a:pt x="8" y="21"/>
                  </a:lnTo>
                  <a:lnTo>
                    <a:pt x="12" y="15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7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1" name="Freeform 385"/>
            <p:cNvSpPr>
              <a:spLocks noChangeAspect="1"/>
            </p:cNvSpPr>
            <p:nvPr/>
          </p:nvSpPr>
          <p:spPr bwMode="auto">
            <a:xfrm>
              <a:off x="624" y="1538"/>
              <a:ext cx="24" cy="26"/>
            </a:xfrm>
            <a:custGeom>
              <a:avLst/>
              <a:gdLst>
                <a:gd name="T0" fmla="*/ 22 w 24"/>
                <a:gd name="T1" fmla="*/ 14 h 26"/>
                <a:gd name="T2" fmla="*/ 17 w 24"/>
                <a:gd name="T3" fmla="*/ 16 h 26"/>
                <a:gd name="T4" fmla="*/ 0 w 24"/>
                <a:gd name="T5" fmla="*/ 26 h 26"/>
                <a:gd name="T6" fmla="*/ 5 w 24"/>
                <a:gd name="T7" fmla="*/ 21 h 26"/>
                <a:gd name="T8" fmla="*/ 18 w 24"/>
                <a:gd name="T9" fmla="*/ 0 h 26"/>
                <a:gd name="T10" fmla="*/ 24 w 24"/>
                <a:gd name="T11" fmla="*/ 1 h 26"/>
                <a:gd name="T12" fmla="*/ 22 w 24"/>
                <a:gd name="T13" fmla="*/ 14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6"/>
                <a:gd name="T23" fmla="*/ 24 w 2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6">
                  <a:moveTo>
                    <a:pt x="22" y="14"/>
                  </a:moveTo>
                  <a:lnTo>
                    <a:pt x="17" y="1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2" name="Freeform 386"/>
            <p:cNvSpPr>
              <a:spLocks noChangeAspect="1"/>
            </p:cNvSpPr>
            <p:nvPr/>
          </p:nvSpPr>
          <p:spPr bwMode="auto">
            <a:xfrm>
              <a:off x="51" y="1608"/>
              <a:ext cx="35" cy="14"/>
            </a:xfrm>
            <a:custGeom>
              <a:avLst/>
              <a:gdLst>
                <a:gd name="T0" fmla="*/ 35 w 35"/>
                <a:gd name="T1" fmla="*/ 9 h 14"/>
                <a:gd name="T2" fmla="*/ 27 w 35"/>
                <a:gd name="T3" fmla="*/ 0 h 14"/>
                <a:gd name="T4" fmla="*/ 0 w 35"/>
                <a:gd name="T5" fmla="*/ 11 h 14"/>
                <a:gd name="T6" fmla="*/ 8 w 35"/>
                <a:gd name="T7" fmla="*/ 14 h 14"/>
                <a:gd name="T8" fmla="*/ 35 w 35"/>
                <a:gd name="T9" fmla="*/ 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4"/>
                <a:gd name="T17" fmla="*/ 35 w 3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4">
                  <a:moveTo>
                    <a:pt x="35" y="9"/>
                  </a:moveTo>
                  <a:lnTo>
                    <a:pt x="27" y="0"/>
                  </a:lnTo>
                  <a:lnTo>
                    <a:pt x="0" y="11"/>
                  </a:lnTo>
                  <a:lnTo>
                    <a:pt x="8" y="14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3" name="Freeform 387"/>
            <p:cNvSpPr>
              <a:spLocks noChangeAspect="1"/>
            </p:cNvSpPr>
            <p:nvPr/>
          </p:nvSpPr>
          <p:spPr bwMode="auto">
            <a:xfrm>
              <a:off x="148" y="1491"/>
              <a:ext cx="26" cy="11"/>
            </a:xfrm>
            <a:custGeom>
              <a:avLst/>
              <a:gdLst>
                <a:gd name="T0" fmla="*/ 26 w 26"/>
                <a:gd name="T1" fmla="*/ 9 h 11"/>
                <a:gd name="T2" fmla="*/ 16 w 26"/>
                <a:gd name="T3" fmla="*/ 11 h 11"/>
                <a:gd name="T4" fmla="*/ 0 w 26"/>
                <a:gd name="T5" fmla="*/ 7 h 11"/>
                <a:gd name="T6" fmla="*/ 26 w 26"/>
                <a:gd name="T7" fmla="*/ 0 h 11"/>
                <a:gd name="T8" fmla="*/ 26 w 26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6" y="9"/>
                  </a:moveTo>
                  <a:lnTo>
                    <a:pt x="16" y="11"/>
                  </a:lnTo>
                  <a:lnTo>
                    <a:pt x="0" y="7"/>
                  </a:lnTo>
                  <a:lnTo>
                    <a:pt x="26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4" name="Freeform 388"/>
            <p:cNvSpPr>
              <a:spLocks noChangeAspect="1"/>
            </p:cNvSpPr>
            <p:nvPr/>
          </p:nvSpPr>
          <p:spPr bwMode="auto">
            <a:xfrm>
              <a:off x="609" y="1538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16 w 23"/>
                <a:gd name="T3" fmla="*/ 12 h 17"/>
                <a:gd name="T4" fmla="*/ 11 w 23"/>
                <a:gd name="T5" fmla="*/ 5 h 17"/>
                <a:gd name="T6" fmla="*/ 23 w 23"/>
                <a:gd name="T7" fmla="*/ 10 h 17"/>
                <a:gd name="T8" fmla="*/ 22 w 23"/>
                <a:gd name="T9" fmla="*/ 6 h 17"/>
                <a:gd name="T10" fmla="*/ 15 w 23"/>
                <a:gd name="T11" fmla="*/ 5 h 17"/>
                <a:gd name="T12" fmla="*/ 18 w 23"/>
                <a:gd name="T13" fmla="*/ 0 h 17"/>
                <a:gd name="T14" fmla="*/ 7 w 23"/>
                <a:gd name="T15" fmla="*/ 3 h 17"/>
                <a:gd name="T16" fmla="*/ 5 w 23"/>
                <a:gd name="T17" fmla="*/ 9 h 17"/>
                <a:gd name="T18" fmla="*/ 0 w 23"/>
                <a:gd name="T19" fmla="*/ 9 h 17"/>
                <a:gd name="T20" fmla="*/ 4 w 23"/>
                <a:gd name="T21" fmla="*/ 17 h 17"/>
                <a:gd name="T22" fmla="*/ 7 w 23"/>
                <a:gd name="T23" fmla="*/ 11 h 17"/>
                <a:gd name="T24" fmla="*/ 18 w 23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7"/>
                <a:gd name="T41" fmla="*/ 23 w 2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7">
                  <a:moveTo>
                    <a:pt x="18" y="16"/>
                  </a:moveTo>
                  <a:lnTo>
                    <a:pt x="16" y="12"/>
                  </a:lnTo>
                  <a:lnTo>
                    <a:pt x="11" y="5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7" y="3"/>
                  </a:lnTo>
                  <a:lnTo>
                    <a:pt x="5" y="9"/>
                  </a:lnTo>
                  <a:lnTo>
                    <a:pt x="0" y="9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5" name="Freeform 389"/>
            <p:cNvSpPr>
              <a:spLocks noChangeAspect="1"/>
            </p:cNvSpPr>
            <p:nvPr/>
          </p:nvSpPr>
          <p:spPr bwMode="auto">
            <a:xfrm>
              <a:off x="607" y="1554"/>
              <a:ext cx="14" cy="29"/>
            </a:xfrm>
            <a:custGeom>
              <a:avLst/>
              <a:gdLst>
                <a:gd name="T0" fmla="*/ 0 w 14"/>
                <a:gd name="T1" fmla="*/ 30 h 28"/>
                <a:gd name="T2" fmla="*/ 14 w 14"/>
                <a:gd name="T3" fmla="*/ 0 h 28"/>
                <a:gd name="T4" fmla="*/ 4 w 14"/>
                <a:gd name="T5" fmla="*/ 6 h 28"/>
                <a:gd name="T6" fmla="*/ 0 w 14"/>
                <a:gd name="T7" fmla="*/ 3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8"/>
                <a:gd name="T14" fmla="*/ 14 w 1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8">
                  <a:moveTo>
                    <a:pt x="0" y="28"/>
                  </a:moveTo>
                  <a:lnTo>
                    <a:pt x="14" y="0"/>
                  </a:lnTo>
                  <a:lnTo>
                    <a:pt x="4" y="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6" name="Freeform 390"/>
            <p:cNvSpPr>
              <a:spLocks noChangeAspect="1"/>
            </p:cNvSpPr>
            <p:nvPr/>
          </p:nvSpPr>
          <p:spPr bwMode="auto">
            <a:xfrm>
              <a:off x="630" y="1563"/>
              <a:ext cx="15" cy="14"/>
            </a:xfrm>
            <a:custGeom>
              <a:avLst/>
              <a:gdLst>
                <a:gd name="T0" fmla="*/ 13 w 15"/>
                <a:gd name="T1" fmla="*/ 9 h 14"/>
                <a:gd name="T2" fmla="*/ 15 w 15"/>
                <a:gd name="T3" fmla="*/ 6 h 14"/>
                <a:gd name="T4" fmla="*/ 5 w 15"/>
                <a:gd name="T5" fmla="*/ 0 h 14"/>
                <a:gd name="T6" fmla="*/ 0 w 15"/>
                <a:gd name="T7" fmla="*/ 11 h 14"/>
                <a:gd name="T8" fmla="*/ 5 w 15"/>
                <a:gd name="T9" fmla="*/ 14 h 14"/>
                <a:gd name="T10" fmla="*/ 9 w 15"/>
                <a:gd name="T11" fmla="*/ 8 h 14"/>
                <a:gd name="T12" fmla="*/ 13 w 15"/>
                <a:gd name="T13" fmla="*/ 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4"/>
                <a:gd name="T23" fmla="*/ 15 w 1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4">
                  <a:moveTo>
                    <a:pt x="13" y="9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9" y="8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7" name="Freeform 391"/>
            <p:cNvSpPr>
              <a:spLocks noChangeAspect="1"/>
            </p:cNvSpPr>
            <p:nvPr/>
          </p:nvSpPr>
          <p:spPr bwMode="auto">
            <a:xfrm>
              <a:off x="613" y="1569"/>
              <a:ext cx="16" cy="15"/>
            </a:xfrm>
            <a:custGeom>
              <a:avLst/>
              <a:gdLst>
                <a:gd name="T0" fmla="*/ 16 w 16"/>
                <a:gd name="T1" fmla="*/ 4 h 14"/>
                <a:gd name="T2" fmla="*/ 0 w 16"/>
                <a:gd name="T3" fmla="*/ 16 h 14"/>
                <a:gd name="T4" fmla="*/ 8 w 16"/>
                <a:gd name="T5" fmla="*/ 0 h 14"/>
                <a:gd name="T6" fmla="*/ 16 w 16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"/>
                <a:gd name="T14" fmla="*/ 16 w 1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">
                  <a:moveTo>
                    <a:pt x="16" y="4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8" name="Freeform 392"/>
            <p:cNvSpPr>
              <a:spLocks noChangeAspect="1"/>
            </p:cNvSpPr>
            <p:nvPr/>
          </p:nvSpPr>
          <p:spPr bwMode="auto">
            <a:xfrm>
              <a:off x="1495" y="1926"/>
              <a:ext cx="44" cy="11"/>
            </a:xfrm>
            <a:custGeom>
              <a:avLst/>
              <a:gdLst>
                <a:gd name="T0" fmla="*/ 44 w 44"/>
                <a:gd name="T1" fmla="*/ 1 h 11"/>
                <a:gd name="T2" fmla="*/ 32 w 44"/>
                <a:gd name="T3" fmla="*/ 4 h 11"/>
                <a:gd name="T4" fmla="*/ 34 w 44"/>
                <a:gd name="T5" fmla="*/ 0 h 11"/>
                <a:gd name="T6" fmla="*/ 0 w 44"/>
                <a:gd name="T7" fmla="*/ 11 h 11"/>
                <a:gd name="T8" fmla="*/ 22 w 44"/>
                <a:gd name="T9" fmla="*/ 6 h 11"/>
                <a:gd name="T10" fmla="*/ 44 w 44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"/>
                <a:gd name="T20" fmla="*/ 44 w 4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">
                  <a:moveTo>
                    <a:pt x="44" y="1"/>
                  </a:moveTo>
                  <a:lnTo>
                    <a:pt x="32" y="4"/>
                  </a:lnTo>
                  <a:lnTo>
                    <a:pt x="34" y="0"/>
                  </a:lnTo>
                  <a:lnTo>
                    <a:pt x="0" y="11"/>
                  </a:lnTo>
                  <a:lnTo>
                    <a:pt x="22" y="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29" name="Freeform 393"/>
            <p:cNvSpPr>
              <a:spLocks noChangeAspect="1"/>
            </p:cNvSpPr>
            <p:nvPr/>
          </p:nvSpPr>
          <p:spPr bwMode="auto">
            <a:xfrm>
              <a:off x="1229" y="2856"/>
              <a:ext cx="117" cy="151"/>
            </a:xfrm>
            <a:custGeom>
              <a:avLst/>
              <a:gdLst>
                <a:gd name="T0" fmla="*/ 0 w 116"/>
                <a:gd name="T1" fmla="*/ 61 h 151"/>
                <a:gd name="T2" fmla="*/ 3 w 116"/>
                <a:gd name="T3" fmla="*/ 84 h 151"/>
                <a:gd name="T4" fmla="*/ 0 w 116"/>
                <a:gd name="T5" fmla="*/ 88 h 151"/>
                <a:gd name="T6" fmla="*/ 16 w 116"/>
                <a:gd name="T7" fmla="*/ 95 h 151"/>
                <a:gd name="T8" fmla="*/ 19 w 116"/>
                <a:gd name="T9" fmla="*/ 89 h 151"/>
                <a:gd name="T10" fmla="*/ 21 w 116"/>
                <a:gd name="T11" fmla="*/ 94 h 151"/>
                <a:gd name="T12" fmla="*/ 20 w 116"/>
                <a:gd name="T13" fmla="*/ 108 h 151"/>
                <a:gd name="T14" fmla="*/ 12 w 116"/>
                <a:gd name="T15" fmla="*/ 113 h 151"/>
                <a:gd name="T16" fmla="*/ 15 w 116"/>
                <a:gd name="T17" fmla="*/ 126 h 151"/>
                <a:gd name="T18" fmla="*/ 10 w 116"/>
                <a:gd name="T19" fmla="*/ 136 h 151"/>
                <a:gd name="T20" fmla="*/ 17 w 116"/>
                <a:gd name="T21" fmla="*/ 133 h 151"/>
                <a:gd name="T22" fmla="*/ 40 w 116"/>
                <a:gd name="T23" fmla="*/ 151 h 151"/>
                <a:gd name="T24" fmla="*/ 45 w 116"/>
                <a:gd name="T25" fmla="*/ 142 h 151"/>
                <a:gd name="T26" fmla="*/ 47 w 116"/>
                <a:gd name="T27" fmla="*/ 131 h 151"/>
                <a:gd name="T28" fmla="*/ 53 w 116"/>
                <a:gd name="T29" fmla="*/ 124 h 151"/>
                <a:gd name="T30" fmla="*/ 56 w 116"/>
                <a:gd name="T31" fmla="*/ 109 h 151"/>
                <a:gd name="T32" fmla="*/ 60 w 116"/>
                <a:gd name="T33" fmla="*/ 109 h 151"/>
                <a:gd name="T34" fmla="*/ 60 w 116"/>
                <a:gd name="T35" fmla="*/ 114 h 151"/>
                <a:gd name="T36" fmla="*/ 64 w 116"/>
                <a:gd name="T37" fmla="*/ 113 h 151"/>
                <a:gd name="T38" fmla="*/ 63 w 116"/>
                <a:gd name="T39" fmla="*/ 109 h 151"/>
                <a:gd name="T40" fmla="*/ 67 w 116"/>
                <a:gd name="T41" fmla="*/ 104 h 151"/>
                <a:gd name="T42" fmla="*/ 80 w 116"/>
                <a:gd name="T43" fmla="*/ 98 h 151"/>
                <a:gd name="T44" fmla="*/ 101 w 116"/>
                <a:gd name="T45" fmla="*/ 84 h 151"/>
                <a:gd name="T46" fmla="*/ 114 w 116"/>
                <a:gd name="T47" fmla="*/ 56 h 151"/>
                <a:gd name="T48" fmla="*/ 118 w 116"/>
                <a:gd name="T49" fmla="*/ 57 h 151"/>
                <a:gd name="T50" fmla="*/ 111 w 116"/>
                <a:gd name="T51" fmla="*/ 39 h 151"/>
                <a:gd name="T52" fmla="*/ 116 w 116"/>
                <a:gd name="T53" fmla="*/ 36 h 151"/>
                <a:gd name="T54" fmla="*/ 94 w 116"/>
                <a:gd name="T55" fmla="*/ 24 h 151"/>
                <a:gd name="T56" fmla="*/ 75 w 116"/>
                <a:gd name="T57" fmla="*/ 25 h 151"/>
                <a:gd name="T58" fmla="*/ 61 w 116"/>
                <a:gd name="T59" fmla="*/ 13 h 151"/>
                <a:gd name="T60" fmla="*/ 43 w 116"/>
                <a:gd name="T61" fmla="*/ 0 h 151"/>
                <a:gd name="T62" fmla="*/ 35 w 116"/>
                <a:gd name="T63" fmla="*/ 9 h 151"/>
                <a:gd name="T64" fmla="*/ 17 w 116"/>
                <a:gd name="T65" fmla="*/ 19 h 151"/>
                <a:gd name="T66" fmla="*/ 12 w 116"/>
                <a:gd name="T67" fmla="*/ 37 h 151"/>
                <a:gd name="T68" fmla="*/ 10 w 116"/>
                <a:gd name="T69" fmla="*/ 48 h 151"/>
                <a:gd name="T70" fmla="*/ 0 w 116"/>
                <a:gd name="T71" fmla="*/ 61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"/>
                <a:gd name="T109" fmla="*/ 0 h 151"/>
                <a:gd name="T110" fmla="*/ 116 w 116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" h="151">
                  <a:moveTo>
                    <a:pt x="0" y="61"/>
                  </a:moveTo>
                  <a:lnTo>
                    <a:pt x="3" y="84"/>
                  </a:lnTo>
                  <a:lnTo>
                    <a:pt x="0" y="88"/>
                  </a:lnTo>
                  <a:lnTo>
                    <a:pt x="16" y="95"/>
                  </a:lnTo>
                  <a:lnTo>
                    <a:pt x="19" y="89"/>
                  </a:lnTo>
                  <a:lnTo>
                    <a:pt x="21" y="94"/>
                  </a:lnTo>
                  <a:lnTo>
                    <a:pt x="20" y="108"/>
                  </a:lnTo>
                  <a:lnTo>
                    <a:pt x="12" y="113"/>
                  </a:lnTo>
                  <a:lnTo>
                    <a:pt x="15" y="126"/>
                  </a:lnTo>
                  <a:lnTo>
                    <a:pt x="10" y="136"/>
                  </a:lnTo>
                  <a:lnTo>
                    <a:pt x="17" y="133"/>
                  </a:lnTo>
                  <a:lnTo>
                    <a:pt x="40" y="151"/>
                  </a:lnTo>
                  <a:lnTo>
                    <a:pt x="45" y="142"/>
                  </a:lnTo>
                  <a:lnTo>
                    <a:pt x="47" y="131"/>
                  </a:lnTo>
                  <a:lnTo>
                    <a:pt x="53" y="124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58" y="114"/>
                  </a:lnTo>
                  <a:lnTo>
                    <a:pt x="62" y="113"/>
                  </a:lnTo>
                  <a:lnTo>
                    <a:pt x="61" y="109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99" y="84"/>
                  </a:lnTo>
                  <a:lnTo>
                    <a:pt x="112" y="56"/>
                  </a:lnTo>
                  <a:lnTo>
                    <a:pt x="116" y="57"/>
                  </a:lnTo>
                  <a:lnTo>
                    <a:pt x="109" y="39"/>
                  </a:lnTo>
                  <a:lnTo>
                    <a:pt x="114" y="36"/>
                  </a:lnTo>
                  <a:lnTo>
                    <a:pt x="92" y="24"/>
                  </a:lnTo>
                  <a:lnTo>
                    <a:pt x="73" y="25"/>
                  </a:lnTo>
                  <a:lnTo>
                    <a:pt x="59" y="13"/>
                  </a:lnTo>
                  <a:lnTo>
                    <a:pt x="43" y="0"/>
                  </a:lnTo>
                  <a:lnTo>
                    <a:pt x="35" y="9"/>
                  </a:lnTo>
                  <a:lnTo>
                    <a:pt x="17" y="19"/>
                  </a:lnTo>
                  <a:lnTo>
                    <a:pt x="12" y="37"/>
                  </a:lnTo>
                  <a:lnTo>
                    <a:pt x="10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30" name="Freeform 394"/>
            <p:cNvSpPr>
              <a:spLocks noChangeAspect="1"/>
            </p:cNvSpPr>
            <p:nvPr/>
          </p:nvSpPr>
          <p:spPr bwMode="auto">
            <a:xfrm>
              <a:off x="1012" y="2890"/>
              <a:ext cx="12" cy="21"/>
            </a:xfrm>
            <a:custGeom>
              <a:avLst/>
              <a:gdLst>
                <a:gd name="T0" fmla="*/ 0 w 12"/>
                <a:gd name="T1" fmla="*/ 0 h 21"/>
                <a:gd name="T2" fmla="*/ 6 w 12"/>
                <a:gd name="T3" fmla="*/ 12 h 21"/>
                <a:gd name="T4" fmla="*/ 0 w 12"/>
                <a:gd name="T5" fmla="*/ 20 h 21"/>
                <a:gd name="T6" fmla="*/ 12 w 12"/>
                <a:gd name="T7" fmla="*/ 21 h 21"/>
                <a:gd name="T8" fmla="*/ 5 w 12"/>
                <a:gd name="T9" fmla="*/ 0 h 21"/>
                <a:gd name="T10" fmla="*/ 0 w 1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1"/>
                <a:gd name="T20" fmla="*/ 12 w 1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1">
                  <a:moveTo>
                    <a:pt x="0" y="0"/>
                  </a:moveTo>
                  <a:lnTo>
                    <a:pt x="6" y="12"/>
                  </a:lnTo>
                  <a:lnTo>
                    <a:pt x="0" y="20"/>
                  </a:lnTo>
                  <a:lnTo>
                    <a:pt x="12" y="2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31" name="Freeform 395"/>
            <p:cNvSpPr>
              <a:spLocks noChangeAspect="1"/>
            </p:cNvSpPr>
            <p:nvPr/>
          </p:nvSpPr>
          <p:spPr bwMode="auto">
            <a:xfrm>
              <a:off x="1245" y="2953"/>
              <a:ext cx="5" cy="4"/>
            </a:xfrm>
            <a:custGeom>
              <a:avLst/>
              <a:gdLst>
                <a:gd name="T0" fmla="*/ 5 w 5"/>
                <a:gd name="T1" fmla="*/ 1 h 4"/>
                <a:gd name="T2" fmla="*/ 1 w 5"/>
                <a:gd name="T3" fmla="*/ 4 h 4"/>
                <a:gd name="T4" fmla="*/ 0 w 5"/>
                <a:gd name="T5" fmla="*/ 0 h 4"/>
                <a:gd name="T6" fmla="*/ 5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1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32" name="Freeform 396"/>
            <p:cNvSpPr>
              <a:spLocks noChangeAspect="1"/>
            </p:cNvSpPr>
            <p:nvPr/>
          </p:nvSpPr>
          <p:spPr bwMode="auto">
            <a:xfrm>
              <a:off x="1030" y="2904"/>
              <a:ext cx="8" cy="2"/>
            </a:xfrm>
            <a:custGeom>
              <a:avLst/>
              <a:gdLst>
                <a:gd name="T0" fmla="*/ 8 w 8"/>
                <a:gd name="T1" fmla="*/ 2 h 2"/>
                <a:gd name="T2" fmla="*/ 7 w 8"/>
                <a:gd name="T3" fmla="*/ 2 h 2"/>
                <a:gd name="T4" fmla="*/ 0 w 8"/>
                <a:gd name="T5" fmla="*/ 0 h 2"/>
                <a:gd name="T6" fmla="*/ 8 w 8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2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1115533" name="Freeform 397"/>
            <p:cNvSpPr>
              <a:spLocks noChangeAspect="1"/>
            </p:cNvSpPr>
            <p:nvPr/>
          </p:nvSpPr>
          <p:spPr bwMode="auto">
            <a:xfrm>
              <a:off x="1223" y="2890"/>
              <a:ext cx="270" cy="430"/>
            </a:xfrm>
            <a:custGeom>
              <a:avLst/>
              <a:gdLst>
                <a:gd name="T0" fmla="*/ 263 w 268"/>
                <a:gd name="T1" fmla="*/ 342 h 428"/>
                <a:gd name="T2" fmla="*/ 265 w 268"/>
                <a:gd name="T3" fmla="*/ 382 h 428"/>
                <a:gd name="T4" fmla="*/ 262 w 268"/>
                <a:gd name="T5" fmla="*/ 403 h 428"/>
                <a:gd name="T6" fmla="*/ 258 w 268"/>
                <a:gd name="T7" fmla="*/ 421 h 428"/>
                <a:gd name="T8" fmla="*/ 247 w 268"/>
                <a:gd name="T9" fmla="*/ 432 h 428"/>
                <a:gd name="T10" fmla="*/ 224 w 268"/>
                <a:gd name="T11" fmla="*/ 410 h 428"/>
                <a:gd name="T12" fmla="*/ 187 w 268"/>
                <a:gd name="T13" fmla="*/ 389 h 428"/>
                <a:gd name="T14" fmla="*/ 152 w 268"/>
                <a:gd name="T15" fmla="*/ 369 h 428"/>
                <a:gd name="T16" fmla="*/ 117 w 268"/>
                <a:gd name="T17" fmla="*/ 334 h 428"/>
                <a:gd name="T18" fmla="*/ 104 w 268"/>
                <a:gd name="T19" fmla="*/ 295 h 428"/>
                <a:gd name="T20" fmla="*/ 81 w 268"/>
                <a:gd name="T21" fmla="*/ 253 h 428"/>
                <a:gd name="T22" fmla="*/ 60 w 268"/>
                <a:gd name="T23" fmla="*/ 220 h 428"/>
                <a:gd name="T24" fmla="*/ 42 w 268"/>
                <a:gd name="T25" fmla="*/ 185 h 428"/>
                <a:gd name="T26" fmla="*/ 19 w 268"/>
                <a:gd name="T27" fmla="*/ 157 h 428"/>
                <a:gd name="T28" fmla="*/ 7 w 268"/>
                <a:gd name="T29" fmla="*/ 139 h 428"/>
                <a:gd name="T30" fmla="*/ 10 w 268"/>
                <a:gd name="T31" fmla="*/ 92 h 428"/>
                <a:gd name="T32" fmla="*/ 21 w 268"/>
                <a:gd name="T33" fmla="*/ 92 h 428"/>
                <a:gd name="T34" fmla="*/ 23 w 268"/>
                <a:gd name="T35" fmla="*/ 99 h 428"/>
                <a:gd name="T36" fmla="*/ 51 w 268"/>
                <a:gd name="T37" fmla="*/ 110 h 428"/>
                <a:gd name="T38" fmla="*/ 59 w 268"/>
                <a:gd name="T39" fmla="*/ 90 h 428"/>
                <a:gd name="T40" fmla="*/ 64 w 268"/>
                <a:gd name="T41" fmla="*/ 75 h 428"/>
                <a:gd name="T42" fmla="*/ 70 w 268"/>
                <a:gd name="T43" fmla="*/ 79 h 428"/>
                <a:gd name="T44" fmla="*/ 73 w 268"/>
                <a:gd name="T45" fmla="*/ 70 h 428"/>
                <a:gd name="T46" fmla="*/ 107 w 268"/>
                <a:gd name="T47" fmla="*/ 50 h 428"/>
                <a:gd name="T48" fmla="*/ 124 w 268"/>
                <a:gd name="T49" fmla="*/ 23 h 428"/>
                <a:gd name="T50" fmla="*/ 122 w 268"/>
                <a:gd name="T51" fmla="*/ 2 h 428"/>
                <a:gd name="T52" fmla="*/ 135 w 268"/>
                <a:gd name="T53" fmla="*/ 12 h 428"/>
                <a:gd name="T54" fmla="*/ 163 w 268"/>
                <a:gd name="T55" fmla="*/ 42 h 428"/>
                <a:gd name="T56" fmla="*/ 192 w 268"/>
                <a:gd name="T57" fmla="*/ 53 h 428"/>
                <a:gd name="T58" fmla="*/ 230 w 268"/>
                <a:gd name="T59" fmla="*/ 61 h 428"/>
                <a:gd name="T60" fmla="*/ 235 w 268"/>
                <a:gd name="T61" fmla="*/ 98 h 428"/>
                <a:gd name="T62" fmla="*/ 211 w 268"/>
                <a:gd name="T63" fmla="*/ 102 h 428"/>
                <a:gd name="T64" fmla="*/ 177 w 268"/>
                <a:gd name="T65" fmla="*/ 120 h 428"/>
                <a:gd name="T66" fmla="*/ 166 w 268"/>
                <a:gd name="T67" fmla="*/ 156 h 428"/>
                <a:gd name="T68" fmla="*/ 165 w 268"/>
                <a:gd name="T69" fmla="*/ 192 h 428"/>
                <a:gd name="T70" fmla="*/ 173 w 268"/>
                <a:gd name="T71" fmla="*/ 220 h 428"/>
                <a:gd name="T72" fmla="*/ 193 w 268"/>
                <a:gd name="T73" fmla="*/ 232 h 428"/>
                <a:gd name="T74" fmla="*/ 225 w 268"/>
                <a:gd name="T75" fmla="*/ 224 h 428"/>
                <a:gd name="T76" fmla="*/ 228 w 268"/>
                <a:gd name="T77" fmla="*/ 259 h 428"/>
                <a:gd name="T78" fmla="*/ 260 w 268"/>
                <a:gd name="T79" fmla="*/ 276 h 428"/>
                <a:gd name="T80" fmla="*/ 267 w 268"/>
                <a:gd name="T81" fmla="*/ 299 h 4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8"/>
                <a:gd name="T124" fmla="*/ 0 h 428"/>
                <a:gd name="T125" fmla="*/ 268 w 268"/>
                <a:gd name="T126" fmla="*/ 428 h 4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8" h="428">
                  <a:moveTo>
                    <a:pt x="263" y="327"/>
                  </a:moveTo>
                  <a:lnTo>
                    <a:pt x="259" y="338"/>
                  </a:lnTo>
                  <a:lnTo>
                    <a:pt x="258" y="358"/>
                  </a:lnTo>
                  <a:lnTo>
                    <a:pt x="261" y="378"/>
                  </a:lnTo>
                  <a:lnTo>
                    <a:pt x="268" y="380"/>
                  </a:lnTo>
                  <a:lnTo>
                    <a:pt x="258" y="399"/>
                  </a:lnTo>
                  <a:lnTo>
                    <a:pt x="258" y="409"/>
                  </a:lnTo>
                  <a:lnTo>
                    <a:pt x="254" y="417"/>
                  </a:lnTo>
                  <a:lnTo>
                    <a:pt x="246" y="428"/>
                  </a:lnTo>
                  <a:lnTo>
                    <a:pt x="243" y="428"/>
                  </a:lnTo>
                  <a:lnTo>
                    <a:pt x="229" y="417"/>
                  </a:lnTo>
                  <a:lnTo>
                    <a:pt x="220" y="406"/>
                  </a:lnTo>
                  <a:lnTo>
                    <a:pt x="202" y="396"/>
                  </a:lnTo>
                  <a:lnTo>
                    <a:pt x="185" y="385"/>
                  </a:lnTo>
                  <a:lnTo>
                    <a:pt x="167" y="375"/>
                  </a:lnTo>
                  <a:lnTo>
                    <a:pt x="150" y="365"/>
                  </a:lnTo>
                  <a:lnTo>
                    <a:pt x="132" y="348"/>
                  </a:lnTo>
                  <a:lnTo>
                    <a:pt x="115" y="330"/>
                  </a:lnTo>
                  <a:lnTo>
                    <a:pt x="115" y="318"/>
                  </a:lnTo>
                  <a:lnTo>
                    <a:pt x="102" y="293"/>
                  </a:lnTo>
                  <a:lnTo>
                    <a:pt x="87" y="267"/>
                  </a:lnTo>
                  <a:lnTo>
                    <a:pt x="79" y="251"/>
                  </a:lnTo>
                  <a:lnTo>
                    <a:pt x="69" y="235"/>
                  </a:lnTo>
                  <a:lnTo>
                    <a:pt x="60" y="218"/>
                  </a:lnTo>
                  <a:lnTo>
                    <a:pt x="51" y="200"/>
                  </a:lnTo>
                  <a:lnTo>
                    <a:pt x="42" y="183"/>
                  </a:lnTo>
                  <a:lnTo>
                    <a:pt x="35" y="166"/>
                  </a:lnTo>
                  <a:lnTo>
                    <a:pt x="19" y="155"/>
                  </a:lnTo>
                  <a:lnTo>
                    <a:pt x="5" y="143"/>
                  </a:lnTo>
                  <a:lnTo>
                    <a:pt x="7" y="137"/>
                  </a:lnTo>
                  <a:lnTo>
                    <a:pt x="0" y="106"/>
                  </a:lnTo>
                  <a:lnTo>
                    <a:pt x="10" y="92"/>
                  </a:lnTo>
                  <a:lnTo>
                    <a:pt x="18" y="79"/>
                  </a:lnTo>
                  <a:lnTo>
                    <a:pt x="21" y="92"/>
                  </a:lnTo>
                  <a:lnTo>
                    <a:pt x="16" y="102"/>
                  </a:lnTo>
                  <a:lnTo>
                    <a:pt x="23" y="99"/>
                  </a:lnTo>
                  <a:lnTo>
                    <a:pt x="46" y="117"/>
                  </a:lnTo>
                  <a:lnTo>
                    <a:pt x="51" y="108"/>
                  </a:lnTo>
                  <a:lnTo>
                    <a:pt x="53" y="97"/>
                  </a:lnTo>
                  <a:lnTo>
                    <a:pt x="59" y="90"/>
                  </a:lnTo>
                  <a:lnTo>
                    <a:pt x="62" y="75"/>
                  </a:lnTo>
                  <a:lnTo>
                    <a:pt x="64" y="75"/>
                  </a:lnTo>
                  <a:lnTo>
                    <a:pt x="64" y="80"/>
                  </a:lnTo>
                  <a:lnTo>
                    <a:pt x="68" y="79"/>
                  </a:lnTo>
                  <a:lnTo>
                    <a:pt x="67" y="75"/>
                  </a:lnTo>
                  <a:lnTo>
                    <a:pt x="71" y="70"/>
                  </a:lnTo>
                  <a:lnTo>
                    <a:pt x="84" y="64"/>
                  </a:lnTo>
                  <a:lnTo>
                    <a:pt x="105" y="50"/>
                  </a:lnTo>
                  <a:lnTo>
                    <a:pt x="118" y="22"/>
                  </a:lnTo>
                  <a:lnTo>
                    <a:pt x="122" y="23"/>
                  </a:lnTo>
                  <a:lnTo>
                    <a:pt x="115" y="5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133" y="12"/>
                  </a:lnTo>
                  <a:lnTo>
                    <a:pt x="145" y="24"/>
                  </a:lnTo>
                  <a:lnTo>
                    <a:pt x="161" y="42"/>
                  </a:lnTo>
                  <a:lnTo>
                    <a:pt x="165" y="53"/>
                  </a:lnTo>
                  <a:lnTo>
                    <a:pt x="190" y="53"/>
                  </a:lnTo>
                  <a:lnTo>
                    <a:pt x="206" y="54"/>
                  </a:lnTo>
                  <a:lnTo>
                    <a:pt x="226" y="61"/>
                  </a:lnTo>
                  <a:lnTo>
                    <a:pt x="218" y="90"/>
                  </a:lnTo>
                  <a:lnTo>
                    <a:pt x="231" y="98"/>
                  </a:lnTo>
                  <a:lnTo>
                    <a:pt x="224" y="97"/>
                  </a:lnTo>
                  <a:lnTo>
                    <a:pt x="207" y="102"/>
                  </a:lnTo>
                  <a:lnTo>
                    <a:pt x="190" y="111"/>
                  </a:lnTo>
                  <a:lnTo>
                    <a:pt x="175" y="118"/>
                  </a:lnTo>
                  <a:lnTo>
                    <a:pt x="169" y="136"/>
                  </a:lnTo>
                  <a:lnTo>
                    <a:pt x="164" y="154"/>
                  </a:lnTo>
                  <a:lnTo>
                    <a:pt x="153" y="172"/>
                  </a:lnTo>
                  <a:lnTo>
                    <a:pt x="163" y="190"/>
                  </a:lnTo>
                  <a:lnTo>
                    <a:pt x="172" y="208"/>
                  </a:lnTo>
                  <a:lnTo>
                    <a:pt x="171" y="218"/>
                  </a:lnTo>
                  <a:lnTo>
                    <a:pt x="179" y="220"/>
                  </a:lnTo>
                  <a:lnTo>
                    <a:pt x="191" y="230"/>
                  </a:lnTo>
                  <a:lnTo>
                    <a:pt x="208" y="233"/>
                  </a:lnTo>
                  <a:lnTo>
                    <a:pt x="221" y="222"/>
                  </a:lnTo>
                  <a:lnTo>
                    <a:pt x="222" y="240"/>
                  </a:lnTo>
                  <a:lnTo>
                    <a:pt x="224" y="257"/>
                  </a:lnTo>
                  <a:lnTo>
                    <a:pt x="245" y="255"/>
                  </a:lnTo>
                  <a:lnTo>
                    <a:pt x="256" y="274"/>
                  </a:lnTo>
                  <a:lnTo>
                    <a:pt x="266" y="292"/>
                  </a:lnTo>
                  <a:lnTo>
                    <a:pt x="263" y="297"/>
                  </a:lnTo>
                  <a:lnTo>
                    <a:pt x="263" y="3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 eaLnBrk="1" hangingPunct="1"/>
              <a:endParaRPr lang="en-GB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5128" name="Text Box 398"/>
          <p:cNvSpPr txBox="1">
            <a:spLocks noChangeArrowheads="1"/>
          </p:cNvSpPr>
          <p:nvPr/>
        </p:nvSpPr>
        <p:spPr bwMode="auto">
          <a:xfrm>
            <a:off x="0" y="0"/>
            <a:ext cx="9145588" cy="935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800">
                <a:solidFill>
                  <a:srgbClr val="FF6600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rgbClr val="FF6600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rgbClr val="FF6600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rgbClr val="FF6600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rgbClr val="FF66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Verdana" pitchFamily="34" charset="0"/>
              </a:defRPr>
            </a:lvl9pPr>
          </a:lstStyle>
          <a:p>
            <a:pPr defTabSz="914400">
              <a:defRPr/>
            </a:pPr>
            <a:r>
              <a:rPr lang="en-GB" altLang="es-ES_tradnl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INTERNATIONAL TOURISM </a:t>
            </a:r>
            <a:r>
              <a:rPr lang="en-GB" altLang="es-ES_tradnl" dirty="0">
                <a:solidFill>
                  <a:schemeClr val="tx1"/>
                </a:solidFill>
                <a:latin typeface="Calibri" pitchFamily="34" charset="0"/>
                <a:ea typeface="+mn-ea"/>
              </a:rPr>
              <a:t>2011*</a:t>
            </a:r>
          </a:p>
          <a:p>
            <a:pPr defTabSz="914400">
              <a:defRPr/>
            </a:pPr>
            <a:r>
              <a:rPr lang="en-GB" altLang="es-ES_tradnl" sz="2000" dirty="0">
                <a:solidFill>
                  <a:schemeClr val="tx1"/>
                </a:solidFill>
                <a:latin typeface="Calibri" pitchFamily="34" charset="0"/>
                <a:ea typeface="+mn-ea"/>
              </a:rPr>
              <a:t>International tourist arrivals and receipts and market share (%)</a:t>
            </a:r>
          </a:p>
        </p:txBody>
      </p:sp>
      <p:graphicFrame>
        <p:nvGraphicFramePr>
          <p:cNvPr id="3174799" name="Group 3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35379"/>
              </p:ext>
            </p:extLst>
          </p:nvPr>
        </p:nvGraphicFramePr>
        <p:xfrm>
          <a:off x="982663" y="1268413"/>
          <a:ext cx="7312025" cy="579437"/>
        </p:xfrm>
        <a:graphic>
          <a:graphicData uri="http://schemas.openxmlformats.org/drawingml/2006/table">
            <a:tbl>
              <a:tblPr/>
              <a:tblGrid>
                <a:gridCol w="3485267"/>
                <a:gridCol w="272608"/>
                <a:gridCol w="3554150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International Tourist Arrivals (ITA)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990 million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420" marR="84420" marT="45745" marB="457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420" marR="84420" marT="45745" marB="457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International Tourism Receipts (ITR)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US$ 1,035 billion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420" marR="84420" marT="45745" marB="457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15539" name="Text Box 411"/>
          <p:cNvSpPr txBox="1">
            <a:spLocks noChangeArrowheads="1"/>
          </p:cNvSpPr>
          <p:nvPr/>
        </p:nvSpPr>
        <p:spPr bwMode="auto">
          <a:xfrm>
            <a:off x="582613" y="4221163"/>
            <a:ext cx="22621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/>
            <a:r>
              <a:rPr lang="en-US" sz="1600">
                <a:ea typeface="Times New Roman" pitchFamily="18" charset="0"/>
                <a:cs typeface="Arial" pitchFamily="34" charset="0"/>
              </a:rPr>
              <a:t>Americas</a:t>
            </a:r>
            <a:endParaRPr lang="es-ES_tradnl" altLang="zh-CN" sz="1600"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ea typeface="Times New Roman" pitchFamily="18" charset="0"/>
                <a:cs typeface="Arial" pitchFamily="34" charset="0"/>
              </a:rPr>
              <a:t>ITA: 157 million (16%)</a:t>
            </a:r>
            <a:endParaRPr lang="es-ES_tradnl" altLang="zh-CN" sz="1600"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ea typeface="Times New Roman" pitchFamily="18" charset="0"/>
                <a:cs typeface="Arial" pitchFamily="34" charset="0"/>
              </a:rPr>
              <a:t>ITR: US$ 199 billion (19%)</a:t>
            </a:r>
          </a:p>
        </p:txBody>
      </p:sp>
      <p:sp>
        <p:nvSpPr>
          <p:cNvPr id="1115540" name="Text Box 412"/>
          <p:cNvSpPr txBox="1">
            <a:spLocks noChangeArrowheads="1"/>
          </p:cNvSpPr>
          <p:nvPr/>
        </p:nvSpPr>
        <p:spPr bwMode="auto">
          <a:xfrm>
            <a:off x="4057650" y="4394200"/>
            <a:ext cx="2128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/>
            <a:r>
              <a:rPr lang="en-US" sz="1600">
                <a:solidFill>
                  <a:schemeClr val="folHlink"/>
                </a:solidFill>
                <a:ea typeface="Times New Roman" pitchFamily="18" charset="0"/>
                <a:cs typeface="Arial" pitchFamily="34" charset="0"/>
              </a:rPr>
              <a:t>Africa</a:t>
            </a:r>
            <a:endParaRPr lang="es-ES_tradnl" altLang="zh-CN" sz="1600">
              <a:solidFill>
                <a:schemeClr val="folHlink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chemeClr val="folHlink"/>
                </a:solidFill>
                <a:ea typeface="Times New Roman" pitchFamily="18" charset="0"/>
                <a:cs typeface="Arial" pitchFamily="34" charset="0"/>
              </a:rPr>
              <a:t>ITA: 50 million (5%)</a:t>
            </a:r>
            <a:endParaRPr lang="es-ES_tradnl" altLang="zh-CN" sz="1600">
              <a:solidFill>
                <a:schemeClr val="folHlink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chemeClr val="folHlink"/>
                </a:solidFill>
                <a:ea typeface="Times New Roman" pitchFamily="18" charset="0"/>
                <a:cs typeface="Arial" pitchFamily="34" charset="0"/>
              </a:rPr>
              <a:t>ITR:US$ 33 billion (3%)</a:t>
            </a:r>
          </a:p>
        </p:txBody>
      </p:sp>
      <p:sp>
        <p:nvSpPr>
          <p:cNvPr id="1115541" name="Text Box 413"/>
          <p:cNvSpPr txBox="1">
            <a:spLocks noChangeArrowheads="1"/>
          </p:cNvSpPr>
          <p:nvPr/>
        </p:nvSpPr>
        <p:spPr bwMode="auto">
          <a:xfrm>
            <a:off x="4905375" y="2133600"/>
            <a:ext cx="2525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/>
            <a:r>
              <a:rPr lang="en-US" sz="160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Europe</a:t>
            </a:r>
            <a:endParaRPr lang="es-ES_tradnl" altLang="zh-CN" sz="1600">
              <a:solidFill>
                <a:srgbClr val="CC0000"/>
              </a:solidFill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en-US" sz="160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ITA: 509 million (51%)</a:t>
            </a:r>
            <a:endParaRPr lang="es-ES_tradnl" altLang="zh-CN" sz="1600">
              <a:solidFill>
                <a:srgbClr val="CC0000"/>
              </a:solidFill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en-US" sz="160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ITR: US$ 464 billion (45%)</a:t>
            </a:r>
          </a:p>
        </p:txBody>
      </p:sp>
      <p:sp>
        <p:nvSpPr>
          <p:cNvPr id="1115542" name="Text Box 414"/>
          <p:cNvSpPr txBox="1">
            <a:spLocks noChangeArrowheads="1"/>
          </p:cNvSpPr>
          <p:nvPr/>
        </p:nvSpPr>
        <p:spPr bwMode="auto">
          <a:xfrm>
            <a:off x="4305300" y="3013075"/>
            <a:ext cx="19351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/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Middle East</a:t>
            </a:r>
            <a:endParaRPr lang="es-ES_tradnl" altLang="zh-CN" sz="1600">
              <a:solidFill>
                <a:srgbClr val="FF6600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ITA: 56 million (6%)</a:t>
            </a:r>
            <a:endParaRPr lang="es-ES_tradnl" altLang="zh-CN" sz="1600">
              <a:solidFill>
                <a:srgbClr val="FF6600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ITR: US$ 47 bn (5%)</a:t>
            </a:r>
            <a:endParaRPr lang="en-US" sz="16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15543" name="Text Box 415"/>
          <p:cNvSpPr txBox="1">
            <a:spLocks noChangeArrowheads="1"/>
          </p:cNvSpPr>
          <p:nvPr/>
        </p:nvSpPr>
        <p:spPr bwMode="auto">
          <a:xfrm>
            <a:off x="6632575" y="3716338"/>
            <a:ext cx="2216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/>
            <a:r>
              <a:rPr lang="en-US" sz="1600">
                <a:solidFill>
                  <a:srgbClr val="009900"/>
                </a:solidFill>
                <a:ea typeface="Times New Roman" pitchFamily="18" charset="0"/>
                <a:cs typeface="Arial" pitchFamily="34" charset="0"/>
              </a:rPr>
              <a:t>Asia and the Pacific</a:t>
            </a:r>
            <a:endParaRPr lang="es-ES_tradnl" altLang="zh-CN" sz="1600">
              <a:solidFill>
                <a:srgbClr val="009900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rgbClr val="009900"/>
                </a:solidFill>
                <a:ea typeface="Times New Roman" pitchFamily="18" charset="0"/>
                <a:cs typeface="Arial" pitchFamily="34" charset="0"/>
              </a:rPr>
              <a:t>ITA: 218 million (22%)</a:t>
            </a:r>
            <a:endParaRPr lang="es-ES_tradnl" altLang="zh-CN" sz="1600">
              <a:solidFill>
                <a:srgbClr val="009900"/>
              </a:solidFill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US" sz="1600">
                <a:solidFill>
                  <a:srgbClr val="009900"/>
                </a:solidFill>
                <a:ea typeface="Times New Roman" pitchFamily="18" charset="0"/>
                <a:cs typeface="Arial" pitchFamily="34" charset="0"/>
              </a:rPr>
              <a:t>ITR: US$ 291 billion (28%)</a:t>
            </a:r>
          </a:p>
        </p:txBody>
      </p:sp>
      <p:sp>
        <p:nvSpPr>
          <p:cNvPr id="1115544" name="Text Box 37"/>
          <p:cNvSpPr txBox="1">
            <a:spLocks noChangeArrowheads="1"/>
          </p:cNvSpPr>
          <p:nvPr/>
        </p:nvSpPr>
        <p:spPr bwMode="auto">
          <a:xfrm>
            <a:off x="119063" y="6524625"/>
            <a:ext cx="2606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/>
            <a:r>
              <a:rPr lang="en-GB" sz="1000" b="0">
                <a:solidFill>
                  <a:srgbClr val="336699"/>
                </a:solidFill>
              </a:rPr>
              <a:t>Source: World Tourism Organization (UNWTO)</a:t>
            </a:r>
          </a:p>
        </p:txBody>
      </p:sp>
    </p:spTree>
    <p:extLst>
      <p:ext uri="{BB962C8B-B14F-4D97-AF65-F5344CB8AC3E}">
        <p14:creationId xmlns:p14="http://schemas.microsoft.com/office/powerpoint/2010/main" val="407762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/>
        </p:nvSpPr>
        <p:spPr>
          <a:xfrm>
            <a:off x="5054600" y="2540000"/>
            <a:ext cx="3571875" cy="4318000"/>
          </a:xfrm>
          <a:prstGeom prst="rect">
            <a:avLst/>
          </a:prstGeom>
          <a:solidFill>
            <a:srgbClr val="C8C9E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ko-KR" sz="1800" b="0">
              <a:solidFill>
                <a:srgbClr val="FFFFFF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86786" name="Rectangle 3"/>
          <p:cNvSpPr>
            <a:spLocks noChangeArrowheads="1"/>
          </p:cNvSpPr>
          <p:nvPr/>
        </p:nvSpPr>
        <p:spPr bwMode="auto">
          <a:xfrm>
            <a:off x="1714500" y="515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DE"/>
          </a:p>
        </p:txBody>
      </p:sp>
      <p:sp>
        <p:nvSpPr>
          <p:cNvPr id="886787" name="Rectangle 4"/>
          <p:cNvSpPr>
            <a:spLocks noChangeArrowheads="1"/>
          </p:cNvSpPr>
          <p:nvPr/>
        </p:nvSpPr>
        <p:spPr bwMode="auto">
          <a:xfrm>
            <a:off x="4445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DE"/>
          </a:p>
        </p:txBody>
      </p:sp>
      <p:sp>
        <p:nvSpPr>
          <p:cNvPr id="886788" name="Text Box 5"/>
          <p:cNvSpPr txBox="1">
            <a:spLocks noChangeArrowheads="1"/>
          </p:cNvSpPr>
          <p:nvPr/>
        </p:nvSpPr>
        <p:spPr bwMode="auto">
          <a:xfrm>
            <a:off x="4167188" y="6416675"/>
            <a:ext cx="16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b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886789" name="Text Box 3"/>
          <p:cNvSpPr txBox="1">
            <a:spLocks noChangeArrowheads="1"/>
          </p:cNvSpPr>
          <p:nvPr/>
        </p:nvSpPr>
        <p:spPr bwMode="auto">
          <a:xfrm>
            <a:off x="5200650" y="2909457"/>
            <a:ext cx="342582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defTabSz="9144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336699"/>
                </a:solidFill>
                <a:latin typeface="Arial Narrow Bold" charset="0"/>
              </a:rPr>
              <a:t>Results</a:t>
            </a:r>
          </a:p>
          <a:p>
            <a:pPr algn="ctr" defTabSz="9144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336699"/>
                </a:solidFill>
                <a:latin typeface="Arial Narrow Bold" charset="0"/>
              </a:rPr>
              <a:t>2012</a:t>
            </a:r>
            <a:endParaRPr lang="en-US" altLang="ko-KR" sz="3600" dirty="0">
              <a:solidFill>
                <a:srgbClr val="336699"/>
              </a:solidFill>
              <a:latin typeface="Arial Narrow Bold" charset="0"/>
            </a:endParaRPr>
          </a:p>
        </p:txBody>
      </p:sp>
      <p:pic>
        <p:nvPicPr>
          <p:cNvPr id="886790" name="Imagen 4" descr="logo_unwto_p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725" y="-3175"/>
            <a:ext cx="9874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6792" name="Rechteck 10"/>
          <p:cNvSpPr>
            <a:spLocks noChangeArrowheads="1"/>
          </p:cNvSpPr>
          <p:nvPr/>
        </p:nvSpPr>
        <p:spPr bwMode="auto">
          <a:xfrm>
            <a:off x="5529263" y="6115050"/>
            <a:ext cx="269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600" b="0">
                <a:solidFill>
                  <a:srgbClr val="336699"/>
                </a:solidFill>
                <a:latin typeface="Arial Narrow" pitchFamily="34" charset="0"/>
              </a:rPr>
              <a:t>www.unwto.org/facts</a:t>
            </a:r>
            <a:endParaRPr lang="en-GB" sz="2600">
              <a:solidFill>
                <a:srgbClr val="336699"/>
              </a:solidFill>
              <a:latin typeface="Arial Narrow" pitchFamily="34" charset="0"/>
            </a:endParaRPr>
          </a:p>
        </p:txBody>
      </p:sp>
      <p:pic>
        <p:nvPicPr>
          <p:cNvPr id="10" name="Picture 8" descr="UNWTO_Barom12_05_Sept_HR_Página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385" y="127000"/>
            <a:ext cx="45815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GB" sz="2800" dirty="0" smtClean="0">
                <a:latin typeface="Arial Narrow Bold" charset="0"/>
                <a:cs typeface="Times New Roman" pitchFamily="18" charset="0"/>
              </a:rPr>
              <a:t>International tourism continues to grow strongly</a:t>
            </a:r>
            <a:endParaRPr lang="en-GB" sz="2800" dirty="0">
              <a:latin typeface="Arial Narrow Bold" charset="0"/>
              <a:cs typeface="Times New Roman" pitchFamily="18" charset="0"/>
            </a:endParaRPr>
          </a:p>
        </p:txBody>
      </p:sp>
      <p:pic>
        <p:nvPicPr>
          <p:cNvPr id="8919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99" y="1043894"/>
            <a:ext cx="8389257" cy="5602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06738" y="5084082"/>
            <a:ext cx="1127125" cy="52863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>
                <a:solidFill>
                  <a:srgbClr val="FF0000"/>
                </a:solidFill>
                <a:cs typeface="Arial" pitchFamily="34" charset="0"/>
              </a:rPr>
              <a:t>+2.1%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90838" y="5084082"/>
            <a:ext cx="1114425" cy="52863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 dirty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pt-PT" sz="2800" b="0" dirty="0" smtClean="0">
                <a:solidFill>
                  <a:srgbClr val="FF0000"/>
                </a:solidFill>
                <a:cs typeface="Arial" pitchFamily="34" charset="0"/>
              </a:rPr>
              <a:t>3.9%</a:t>
            </a:r>
            <a:endParaRPr lang="pt-PT" sz="2800" b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96783" y="5099503"/>
            <a:ext cx="1214438" cy="52863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 dirty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pt-PT" sz="2800" b="0" dirty="0" smtClean="0">
                <a:solidFill>
                  <a:srgbClr val="FF0000"/>
                </a:solidFill>
                <a:cs typeface="Arial" pitchFamily="34" charset="0"/>
              </a:rPr>
              <a:t>6.6%</a:t>
            </a:r>
            <a:endParaRPr lang="pt-PT" sz="2800" b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54675" y="5095421"/>
            <a:ext cx="1211263" cy="52863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 dirty="0" smtClean="0">
                <a:solidFill>
                  <a:srgbClr val="FF0000"/>
                </a:solidFill>
                <a:cs typeface="Arial" pitchFamily="34" charset="0"/>
              </a:rPr>
              <a:t>+5.0%</a:t>
            </a:r>
            <a:endParaRPr lang="pt-PT" sz="2800" b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54850" y="5095421"/>
            <a:ext cx="1211263" cy="52322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dirty="0" smtClean="0">
                <a:solidFill>
                  <a:srgbClr val="FF0000"/>
                </a:solidFill>
                <a:cs typeface="Arial" pitchFamily="34" charset="0"/>
              </a:rPr>
              <a:t>+4.1%</a:t>
            </a:r>
            <a:endParaRPr lang="pt-PT" sz="28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4788"/>
            <a:ext cx="8624888" cy="63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19" name="Text Box 9"/>
          <p:cNvSpPr txBox="1">
            <a:spLocks noChangeArrowheads="1"/>
          </p:cNvSpPr>
          <p:nvPr/>
        </p:nvSpPr>
        <p:spPr bwMode="auto">
          <a:xfrm>
            <a:off x="1281113" y="4938713"/>
            <a:ext cx="1127125" cy="5286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>
                <a:solidFill>
                  <a:srgbClr val="FF0000"/>
                </a:solidFill>
                <a:cs typeface="Arial" pitchFamily="34" charset="0"/>
              </a:rPr>
              <a:t>+1.1%</a:t>
            </a:r>
          </a:p>
        </p:txBody>
      </p:sp>
      <p:sp>
        <p:nvSpPr>
          <p:cNvPr id="623620" name="Text Box 9"/>
          <p:cNvSpPr txBox="1">
            <a:spLocks noChangeArrowheads="1"/>
          </p:cNvSpPr>
          <p:nvPr/>
        </p:nvSpPr>
        <p:spPr bwMode="auto">
          <a:xfrm>
            <a:off x="2781300" y="4938713"/>
            <a:ext cx="1114425" cy="5286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>
                <a:solidFill>
                  <a:srgbClr val="FF0000"/>
                </a:solidFill>
                <a:cs typeface="Arial" pitchFamily="34" charset="0"/>
              </a:rPr>
              <a:t>-1.6%</a:t>
            </a:r>
          </a:p>
        </p:txBody>
      </p:sp>
      <p:sp>
        <p:nvSpPr>
          <p:cNvPr id="623621" name="Text Box 9"/>
          <p:cNvSpPr txBox="1">
            <a:spLocks noChangeArrowheads="1"/>
          </p:cNvSpPr>
          <p:nvPr/>
        </p:nvSpPr>
        <p:spPr bwMode="auto">
          <a:xfrm>
            <a:off x="4102100" y="4938713"/>
            <a:ext cx="1312863" cy="5286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>
                <a:solidFill>
                  <a:srgbClr val="FF0000"/>
                </a:solidFill>
                <a:cs typeface="Arial" pitchFamily="34" charset="0"/>
              </a:rPr>
              <a:t>+13.2%</a:t>
            </a:r>
          </a:p>
        </p:txBody>
      </p:sp>
      <p:sp>
        <p:nvSpPr>
          <p:cNvPr id="623622" name="Text Box 9"/>
          <p:cNvSpPr txBox="1">
            <a:spLocks noChangeArrowheads="1"/>
          </p:cNvSpPr>
          <p:nvPr/>
        </p:nvSpPr>
        <p:spPr bwMode="auto">
          <a:xfrm>
            <a:off x="5722938" y="4938713"/>
            <a:ext cx="1211262" cy="5286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b="0">
                <a:solidFill>
                  <a:srgbClr val="FF0000"/>
                </a:solidFill>
                <a:cs typeface="Arial" pitchFamily="34" charset="0"/>
              </a:rPr>
              <a:t>+6.4%</a:t>
            </a: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7161213" y="4932363"/>
            <a:ext cx="1211262" cy="5286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pt-PT" sz="2800" dirty="0">
                <a:solidFill>
                  <a:srgbClr val="FF0000"/>
                </a:solidFill>
                <a:cs typeface="Arial" pitchFamily="34" charset="0"/>
              </a:rPr>
              <a:t>+7.3%</a:t>
            </a:r>
          </a:p>
        </p:txBody>
      </p:sp>
    </p:spTree>
    <p:extLst>
      <p:ext uri="{BB962C8B-B14F-4D97-AF65-F5344CB8AC3E}">
        <p14:creationId xmlns:p14="http://schemas.microsoft.com/office/powerpoint/2010/main" val="344275295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7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935038"/>
          </a:xfrm>
          <a:prstGeom prst="rect">
            <a:avLst/>
          </a:prstGeom>
          <a:solidFill>
            <a:srgbClr val="D2D4EA"/>
          </a:solidFill>
          <a:ln w="9525" algn="ctr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marL="342900" indent="-342900" algn="ctr"/>
            <a:r>
              <a:rPr lang="en-US" sz="3200">
                <a:latin typeface="Arial Narrow Bold" charset="0"/>
                <a:cs typeface="Times New Roman" pitchFamily="18" charset="0"/>
              </a:rPr>
              <a:t>Emerging destinations suffered less in</a:t>
            </a:r>
          </a:p>
          <a:p>
            <a:pPr marL="342900" indent="-342900" algn="ctr"/>
            <a:r>
              <a:rPr lang="en-US" sz="3200">
                <a:latin typeface="Arial Narrow Bold" charset="0"/>
                <a:cs typeface="Times New Roman" pitchFamily="18" charset="0"/>
              </a:rPr>
              <a:t>the crisis and recovered quicker</a:t>
            </a:r>
            <a:endParaRPr lang="en-GB" sz="3200">
              <a:latin typeface="Arial Narrow Bold" charset="0"/>
              <a:cs typeface="Times New Roman" pitchFamily="18" charset="0"/>
            </a:endParaRPr>
          </a:p>
        </p:txBody>
      </p:sp>
      <p:pic>
        <p:nvPicPr>
          <p:cNvPr id="874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658" y="1061597"/>
            <a:ext cx="7431314" cy="55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3">
      <a:dk1>
        <a:srgbClr val="000099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82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3399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2A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99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11717</TotalTime>
  <Words>1862</Words>
  <Application>Microsoft Office PowerPoint</Application>
  <PresentationFormat>On-screen Show (4:3)</PresentationFormat>
  <Paragraphs>469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Tema de Office</vt:lpstr>
      <vt:lpstr>Chart</vt:lpstr>
      <vt:lpstr>Gráfico</vt:lpstr>
      <vt:lpstr>Worksheet</vt:lpstr>
      <vt:lpstr>PowerPoint Presentation</vt:lpstr>
      <vt:lpstr>PowerPoint Presentation</vt:lpstr>
      <vt:lpstr>PowerPoint Presentation</vt:lpstr>
      <vt:lpstr>growth in receipts follows growth in arrivals closely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2012: positive growth in all regions except ME</vt:lpstr>
      <vt:lpstr>PowerPoint Presentation</vt:lpstr>
      <vt:lpstr>Outlook: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alberto</dc:creator>
  <cp:lastModifiedBy>UNWTO</cp:lastModifiedBy>
  <cp:revision>173</cp:revision>
  <cp:lastPrinted>2013-01-11T14:30:02Z</cp:lastPrinted>
  <dcterms:created xsi:type="dcterms:W3CDTF">2011-09-01T10:35:31Z</dcterms:created>
  <dcterms:modified xsi:type="dcterms:W3CDTF">2013-01-11T14:33:22Z</dcterms:modified>
</cp:coreProperties>
</file>